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4" r:id="rId4"/>
    <p:sldId id="265" r:id="rId5"/>
    <p:sldId id="270" r:id="rId6"/>
    <p:sldId id="271" r:id="rId7"/>
    <p:sldId id="272" r:id="rId8"/>
    <p:sldId id="273" r:id="rId9"/>
    <p:sldId id="266" r:id="rId10"/>
    <p:sldId id="274" r:id="rId11"/>
    <p:sldId id="275" r:id="rId12"/>
    <p:sldId id="278" r:id="rId13"/>
    <p:sldId id="279" r:id="rId14"/>
    <p:sldId id="280" r:id="rId15"/>
    <p:sldId id="267" r:id="rId16"/>
    <p:sldId id="276" r:id="rId17"/>
    <p:sldId id="268" r:id="rId18"/>
    <p:sldId id="277" r:id="rId19"/>
    <p:sldId id="269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2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see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E26"/>
    <a:srgbClr val="777777"/>
    <a:srgbClr val="B2B2B2"/>
    <a:srgbClr val="292929"/>
    <a:srgbClr val="363636"/>
    <a:srgbClr val="DEDEDE"/>
    <a:srgbClr val="D5D5D5"/>
    <a:srgbClr val="C5C5C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99" autoAdjust="0"/>
    <p:restoredTop sz="97877" autoAdjust="0"/>
  </p:normalViewPr>
  <p:slideViewPr>
    <p:cSldViewPr>
      <p:cViewPr varScale="1">
        <p:scale>
          <a:sx n="69" d="100"/>
          <a:sy n="69" d="100"/>
        </p:scale>
        <p:origin x="768" y="72"/>
      </p:cViewPr>
      <p:guideLst>
        <p:guide orient="horz" pos="5"/>
        <p:guide pos="2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90E5ED-E454-4C83-8A76-C0B5BCAB571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3F2E03-A512-499A-BF11-14EAD1A23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2276872"/>
            <a:ext cx="9144000" cy="2268252"/>
          </a:xfrm>
          <a:prstGeom prst="rect">
            <a:avLst/>
          </a:prstGeom>
          <a:pattFill prst="dotGrid">
            <a:fgClr>
              <a:srgbClr val="A3A3A3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11660" y="2503259"/>
            <a:ext cx="1906450" cy="1815477"/>
            <a:chOff x="1494540" y="2446676"/>
            <a:chExt cx="1906450" cy="1815477"/>
          </a:xfrm>
        </p:grpSpPr>
        <p:grpSp>
          <p:nvGrpSpPr>
            <p:cNvPr id="16" name="组合 15"/>
            <p:cNvGrpSpPr/>
            <p:nvPr/>
          </p:nvGrpSpPr>
          <p:grpSpPr>
            <a:xfrm>
              <a:off x="1494540" y="2446676"/>
              <a:ext cx="1906450" cy="1815477"/>
              <a:chOff x="3805860" y="548026"/>
              <a:chExt cx="1515783" cy="1443453"/>
            </a:xfrm>
          </p:grpSpPr>
          <p:sp>
            <p:nvSpPr>
              <p:cNvPr id="17" name="空心弧 16"/>
              <p:cNvSpPr/>
              <p:nvPr/>
            </p:nvSpPr>
            <p:spPr>
              <a:xfrm>
                <a:off x="4044778" y="626076"/>
                <a:ext cx="1276865" cy="1276865"/>
              </a:xfrm>
              <a:prstGeom prst="blockArc">
                <a:avLst>
                  <a:gd name="adj1" fmla="val 2949523"/>
                  <a:gd name="adj2" fmla="val 18692943"/>
                  <a:gd name="adj3" fmla="val 0"/>
                </a:avLst>
              </a:prstGeom>
              <a:ln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612578" y="548026"/>
                <a:ext cx="172577" cy="1725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005936" y="1678858"/>
                <a:ext cx="172577" cy="1725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805860" y="928724"/>
                <a:ext cx="672012" cy="67201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084805" y="774356"/>
                <a:ext cx="65903" cy="659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612578" y="1818902"/>
                <a:ext cx="172577" cy="17257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190389" y="1679270"/>
                <a:ext cx="172577" cy="17257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247023" y="660819"/>
                <a:ext cx="172577" cy="1725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86284" y="3060249"/>
              <a:ext cx="783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608004" y="2600908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030A0"/>
                </a:solidFill>
              </a:rPr>
              <a:t>豆瓣图书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80012" y="3356992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小组：</a:t>
            </a:r>
            <a:r>
              <a:rPr lang="en-US" altLang="zh-CN" dirty="0" smtClean="0"/>
              <a:t>9527</a:t>
            </a:r>
          </a:p>
          <a:p>
            <a:r>
              <a:rPr lang="zh-CN" altLang="en-US" dirty="0" smtClean="0"/>
              <a:t>演讲</a:t>
            </a:r>
            <a:r>
              <a:rPr lang="zh-CN" altLang="en-US" dirty="0" smtClean="0"/>
              <a:t>者：冯钢果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72300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2019-6-28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129280" y="2295350"/>
            <a:ext cx="2369185" cy="16361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用户管理模块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用户可以直接使用微信账号使用小程序，用户也可以在个人信息中注册自己的电子邮箱及</a:t>
            </a: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Kindle</a:t>
            </a: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账号以享受消息推送功能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057900" y="1010892"/>
            <a:ext cx="2259330" cy="11582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图书搜索模块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可以依据用户提供的书名反馈给用户所需要的图书信息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68325" y="767302"/>
            <a:ext cx="2178685" cy="14022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图书推荐模块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用户可根据简单易懂的图形界面自由选择新书速递、热门图书、榜首图书等各类推荐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8325" y="4271084"/>
            <a:ext cx="2178685" cy="13968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书籍详情模块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根据用户选择的图书反馈给用户有关书籍的内容梗概、书评、读者评价、作者等详细信息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057900" y="4271254"/>
            <a:ext cx="2259330" cy="1874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图书收藏模块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用户在书籍详情模块可选择收藏书籍，收藏后系统自动将收藏的书籍记录至数据库，用户也可以在自己的微信收藏看到相关信息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 bwMode="auto">
          <a:xfrm>
            <a:off x="145733" y="170815"/>
            <a:ext cx="1346520" cy="5262872"/>
            <a:chOff x="145573" y="79752"/>
            <a:chExt cx="1346558" cy="5263447"/>
          </a:xfrm>
        </p:grpSpPr>
        <p:grpSp>
          <p:nvGrpSpPr>
            <p:cNvPr id="3" name="组合 29"/>
            <p:cNvGrpSpPr/>
            <p:nvPr/>
          </p:nvGrpSpPr>
          <p:grpSpPr bwMode="auto">
            <a:xfrm>
              <a:off x="145573" y="79752"/>
              <a:ext cx="706457" cy="776372"/>
              <a:chOff x="145573" y="79752"/>
              <a:chExt cx="706457" cy="776372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145573" y="79752"/>
                <a:ext cx="706457" cy="776372"/>
              </a:xfrm>
              <a:custGeom>
                <a:avLst/>
                <a:gdLst>
                  <a:gd name="connsiteX0" fmla="*/ 0 w 1080120"/>
                  <a:gd name="connsiteY0" fmla="*/ 0 h 936104"/>
                  <a:gd name="connsiteX1" fmla="*/ 1080120 w 1080120"/>
                  <a:gd name="connsiteY1" fmla="*/ 0 h 936104"/>
                  <a:gd name="connsiteX2" fmla="*/ 1080120 w 1080120"/>
                  <a:gd name="connsiteY2" fmla="*/ 936104 h 936104"/>
                  <a:gd name="connsiteX3" fmla="*/ 0 w 1080120"/>
                  <a:gd name="connsiteY3" fmla="*/ 936104 h 936104"/>
                  <a:gd name="connsiteX4" fmla="*/ 0 w 1080120"/>
                  <a:gd name="connsiteY4" fmla="*/ 0 h 936104"/>
                  <a:gd name="connsiteX0-1" fmla="*/ 0 w 1080120"/>
                  <a:gd name="connsiteY0-2" fmla="*/ 113211 h 1049315"/>
                  <a:gd name="connsiteX1-3" fmla="*/ 792737 w 1080120"/>
                  <a:gd name="connsiteY1-4" fmla="*/ 0 h 1049315"/>
                  <a:gd name="connsiteX2-5" fmla="*/ 1080120 w 1080120"/>
                  <a:gd name="connsiteY2-6" fmla="*/ 1049315 h 1049315"/>
                  <a:gd name="connsiteX3-7" fmla="*/ 0 w 1080120"/>
                  <a:gd name="connsiteY3-8" fmla="*/ 1049315 h 1049315"/>
                  <a:gd name="connsiteX4-9" fmla="*/ 0 w 1080120"/>
                  <a:gd name="connsiteY4-10" fmla="*/ 113211 h 1049315"/>
                  <a:gd name="connsiteX0-11" fmla="*/ 0 w 1001743"/>
                  <a:gd name="connsiteY0-12" fmla="*/ 113211 h 1049315"/>
                  <a:gd name="connsiteX1-13" fmla="*/ 792737 w 1001743"/>
                  <a:gd name="connsiteY1-14" fmla="*/ 0 h 1049315"/>
                  <a:gd name="connsiteX2-15" fmla="*/ 1001743 w 1001743"/>
                  <a:gd name="connsiteY2-16" fmla="*/ 1023190 h 1049315"/>
                  <a:gd name="connsiteX3-17" fmla="*/ 0 w 1001743"/>
                  <a:gd name="connsiteY3-18" fmla="*/ 1049315 h 1049315"/>
                  <a:gd name="connsiteX4-19" fmla="*/ 0 w 1001743"/>
                  <a:gd name="connsiteY4-20" fmla="*/ 113211 h 1049315"/>
                  <a:gd name="connsiteX0-21" fmla="*/ 0 w 1001743"/>
                  <a:gd name="connsiteY0-22" fmla="*/ 165463 h 1101567"/>
                  <a:gd name="connsiteX1-23" fmla="*/ 792737 w 1001743"/>
                  <a:gd name="connsiteY1-24" fmla="*/ 0 h 1101567"/>
                  <a:gd name="connsiteX2-25" fmla="*/ 1001743 w 1001743"/>
                  <a:gd name="connsiteY2-26" fmla="*/ 1075442 h 1101567"/>
                  <a:gd name="connsiteX3-27" fmla="*/ 0 w 1001743"/>
                  <a:gd name="connsiteY3-28" fmla="*/ 1101567 h 1101567"/>
                  <a:gd name="connsiteX4-29" fmla="*/ 0 w 1001743"/>
                  <a:gd name="connsiteY4-30" fmla="*/ 165463 h 11015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1743" h="1101567">
                    <a:moveTo>
                      <a:pt x="0" y="165463"/>
                    </a:moveTo>
                    <a:lnTo>
                      <a:pt x="792737" y="0"/>
                    </a:lnTo>
                    <a:lnTo>
                      <a:pt x="1001743" y="1075442"/>
                    </a:lnTo>
                    <a:lnTo>
                      <a:pt x="0" y="1101567"/>
                    </a:lnTo>
                    <a:lnTo>
                      <a:pt x="0" y="1654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89" name="TextBox 28"/>
              <p:cNvSpPr txBox="1">
                <a:spLocks noChangeArrowheads="1"/>
              </p:cNvSpPr>
              <p:nvPr/>
            </p:nvSpPr>
            <p:spPr bwMode="auto">
              <a:xfrm rot="20907248">
                <a:off x="198605" y="217082"/>
                <a:ext cx="598258" cy="5848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功能</a:t>
                </a:r>
                <a:endParaRPr lang="en-US" altLang="zh-CN" sz="1600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演示</a:t>
                </a:r>
                <a:endParaRPr lang="zh-CN" altLang="en-US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8" name="矩形 13"/>
            <p:cNvSpPr/>
            <p:nvPr/>
          </p:nvSpPr>
          <p:spPr bwMode="auto">
            <a:xfrm rot="16200000">
              <a:off x="1353218" y="5204286"/>
              <a:ext cx="214318" cy="63507"/>
            </a:xfrm>
            <a:custGeom>
              <a:avLst/>
              <a:gdLst>
                <a:gd name="connsiteX0" fmla="*/ 0 w 221474"/>
                <a:gd name="connsiteY0" fmla="*/ 0 h 54608"/>
                <a:gd name="connsiteX1" fmla="*/ 221474 w 221474"/>
                <a:gd name="connsiteY1" fmla="*/ 0 h 54608"/>
                <a:gd name="connsiteX2" fmla="*/ 221474 w 221474"/>
                <a:gd name="connsiteY2" fmla="*/ 54608 h 54608"/>
                <a:gd name="connsiteX3" fmla="*/ 0 w 221474"/>
                <a:gd name="connsiteY3" fmla="*/ 54608 h 54608"/>
                <a:gd name="connsiteX4" fmla="*/ 0 w 221474"/>
                <a:gd name="connsiteY4" fmla="*/ 0 h 54608"/>
                <a:gd name="connsiteX0-1" fmla="*/ 0 w 221474"/>
                <a:gd name="connsiteY0-2" fmla="*/ 0 h 54608"/>
                <a:gd name="connsiteX1-3" fmla="*/ 221474 w 221474"/>
                <a:gd name="connsiteY1-4" fmla="*/ 0 h 54608"/>
                <a:gd name="connsiteX2-5" fmla="*/ 216712 w 221474"/>
                <a:gd name="connsiteY2-6" fmla="*/ 54608 h 54608"/>
                <a:gd name="connsiteX3-7" fmla="*/ 0 w 221474"/>
                <a:gd name="connsiteY3-8" fmla="*/ 54608 h 54608"/>
                <a:gd name="connsiteX4-9" fmla="*/ 0 w 221474"/>
                <a:gd name="connsiteY4-10" fmla="*/ 0 h 54608"/>
                <a:gd name="connsiteX0-11" fmla="*/ 0 w 238143"/>
                <a:gd name="connsiteY0-12" fmla="*/ 4763 h 59371"/>
                <a:gd name="connsiteX1-13" fmla="*/ 238143 w 238143"/>
                <a:gd name="connsiteY1-14" fmla="*/ 0 h 59371"/>
                <a:gd name="connsiteX2-15" fmla="*/ 216712 w 238143"/>
                <a:gd name="connsiteY2-16" fmla="*/ 59371 h 59371"/>
                <a:gd name="connsiteX3-17" fmla="*/ 0 w 238143"/>
                <a:gd name="connsiteY3-18" fmla="*/ 59371 h 59371"/>
                <a:gd name="connsiteX4-19" fmla="*/ 0 w 238143"/>
                <a:gd name="connsiteY4-20" fmla="*/ 4763 h 59371"/>
                <a:gd name="connsiteX0-21" fmla="*/ 0 w 238143"/>
                <a:gd name="connsiteY0-22" fmla="*/ 4763 h 61752"/>
                <a:gd name="connsiteX1-23" fmla="*/ 238143 w 238143"/>
                <a:gd name="connsiteY1-24" fmla="*/ 0 h 61752"/>
                <a:gd name="connsiteX2-25" fmla="*/ 235762 w 238143"/>
                <a:gd name="connsiteY2-26" fmla="*/ 61752 h 61752"/>
                <a:gd name="connsiteX3-27" fmla="*/ 0 w 238143"/>
                <a:gd name="connsiteY3-28" fmla="*/ 59371 h 61752"/>
                <a:gd name="connsiteX4-29" fmla="*/ 0 w 238143"/>
                <a:gd name="connsiteY4-30" fmla="*/ 4763 h 61752"/>
                <a:gd name="connsiteX0-31" fmla="*/ 0 w 235802"/>
                <a:gd name="connsiteY0-32" fmla="*/ 11907 h 68896"/>
                <a:gd name="connsiteX1-33" fmla="*/ 226239 w 235802"/>
                <a:gd name="connsiteY1-34" fmla="*/ 0 h 68896"/>
                <a:gd name="connsiteX2-35" fmla="*/ 235762 w 235802"/>
                <a:gd name="connsiteY2-36" fmla="*/ 68896 h 68896"/>
                <a:gd name="connsiteX3-37" fmla="*/ 0 w 235802"/>
                <a:gd name="connsiteY3-38" fmla="*/ 66515 h 68896"/>
                <a:gd name="connsiteX4-39" fmla="*/ 0 w 235802"/>
                <a:gd name="connsiteY4-40" fmla="*/ 11907 h 68896"/>
                <a:gd name="connsiteX0-41" fmla="*/ 0 w 235802"/>
                <a:gd name="connsiteY0-42" fmla="*/ 4763 h 68896"/>
                <a:gd name="connsiteX1-43" fmla="*/ 226239 w 235802"/>
                <a:gd name="connsiteY1-44" fmla="*/ 0 h 68896"/>
                <a:gd name="connsiteX2-45" fmla="*/ 235762 w 235802"/>
                <a:gd name="connsiteY2-46" fmla="*/ 68896 h 68896"/>
                <a:gd name="connsiteX3-47" fmla="*/ 0 w 235802"/>
                <a:gd name="connsiteY3-48" fmla="*/ 66515 h 68896"/>
                <a:gd name="connsiteX4-49" fmla="*/ 0 w 235802"/>
                <a:gd name="connsiteY4-50" fmla="*/ 4763 h 68896"/>
                <a:gd name="connsiteX0-51" fmla="*/ 0 w 230598"/>
                <a:gd name="connsiteY0-52" fmla="*/ 4763 h 66515"/>
                <a:gd name="connsiteX1-53" fmla="*/ 226239 w 230598"/>
                <a:gd name="connsiteY1-54" fmla="*/ 0 h 66515"/>
                <a:gd name="connsiteX2-55" fmla="*/ 230524 w 230598"/>
                <a:gd name="connsiteY2-56" fmla="*/ 66515 h 66515"/>
                <a:gd name="connsiteX3-57" fmla="*/ 0 w 230598"/>
                <a:gd name="connsiteY3-58" fmla="*/ 66515 h 66515"/>
                <a:gd name="connsiteX4-59" fmla="*/ 0 w 230598"/>
                <a:gd name="connsiteY4-60" fmla="*/ 4763 h 66515"/>
                <a:gd name="connsiteX0-61" fmla="*/ 0 w 235130"/>
                <a:gd name="connsiteY0-62" fmla="*/ 0 h 71277"/>
                <a:gd name="connsiteX1-63" fmla="*/ 230771 w 235130"/>
                <a:gd name="connsiteY1-64" fmla="*/ 4762 h 71277"/>
                <a:gd name="connsiteX2-65" fmla="*/ 235056 w 235130"/>
                <a:gd name="connsiteY2-66" fmla="*/ 71277 h 71277"/>
                <a:gd name="connsiteX3-67" fmla="*/ 4532 w 235130"/>
                <a:gd name="connsiteY3-68" fmla="*/ 71277 h 71277"/>
                <a:gd name="connsiteX4-69" fmla="*/ 0 w 235130"/>
                <a:gd name="connsiteY4-70" fmla="*/ 0 h 712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5130" h="71277">
                  <a:moveTo>
                    <a:pt x="0" y="0"/>
                  </a:moveTo>
                  <a:lnTo>
                    <a:pt x="230771" y="4762"/>
                  </a:lnTo>
                  <a:cubicBezTo>
                    <a:pt x="229977" y="25346"/>
                    <a:pt x="235850" y="50693"/>
                    <a:pt x="235056" y="71277"/>
                  </a:cubicBezTo>
                  <a:lnTo>
                    <a:pt x="4532" y="7127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alpha val="44000"/>
                  </a:schemeClr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254000"/>
            <a:ext cx="2771775" cy="6005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70" y="254000"/>
            <a:ext cx="2773045" cy="60064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0585" y="643255"/>
            <a:ext cx="459740" cy="5358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/>
              <a:t>小程序主页及</a:t>
            </a:r>
            <a:r>
              <a:rPr lang="en-US" altLang="zh-CN"/>
              <a:t>“</a:t>
            </a:r>
            <a:r>
              <a:rPr lang="zh-CN" altLang="en-US"/>
              <a:t>最受欢迎</a:t>
            </a:r>
            <a:r>
              <a:rPr lang="en-US" altLang="zh-CN"/>
              <a:t>”</a:t>
            </a:r>
            <a:r>
              <a:rPr lang="zh-CN" altLang="en-US"/>
              <a:t>书籍展示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0668"/>
            <a:ext cx="3407227" cy="60572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476672"/>
            <a:ext cx="3366722" cy="5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0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2676"/>
            <a:ext cx="3265461" cy="58052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12676"/>
            <a:ext cx="330596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1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584684"/>
            <a:ext cx="421147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2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991361" y="2439339"/>
            <a:ext cx="7196310" cy="1853757"/>
            <a:chOff x="974718" y="2331327"/>
            <a:chExt cx="7196310" cy="1853757"/>
          </a:xfrm>
        </p:grpSpPr>
        <p:sp>
          <p:nvSpPr>
            <p:cNvPr id="4" name="MH_Number_1"/>
            <p:cNvSpPr/>
            <p:nvPr/>
          </p:nvSpPr>
          <p:spPr>
            <a:xfrm>
              <a:off x="988243" y="2337309"/>
              <a:ext cx="2184856" cy="159659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50800" dir="3000000" sx="101000" sy="101000" algn="ctr" rotWithShape="0">
                <a:schemeClr val="accent1">
                  <a:alpha val="3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5" name="MH_Entry_1"/>
            <p:cNvSpPr/>
            <p:nvPr/>
          </p:nvSpPr>
          <p:spPr>
            <a:xfrm>
              <a:off x="3367225" y="2852936"/>
              <a:ext cx="4803803" cy="6675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spc="200" dirty="0" smtClean="0">
                  <a:solidFill>
                    <a:schemeClr val="bg1"/>
                  </a:solidFill>
                  <a:latin typeface="+mn-ea"/>
                </a:rPr>
                <a:t>系统优势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9612" y="2338425"/>
              <a:ext cx="194421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9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zh-CN" altLang="en-US" dirty="0"/>
            </a:p>
          </p:txBody>
        </p:sp>
        <p:grpSp>
          <p:nvGrpSpPr>
            <p:cNvPr id="3" name="组合 10"/>
            <p:cNvGrpSpPr/>
            <p:nvPr/>
          </p:nvGrpSpPr>
          <p:grpSpPr>
            <a:xfrm rot="16674885">
              <a:off x="3565107" y="2394835"/>
              <a:ext cx="495156" cy="536706"/>
              <a:chOff x="4324422" y="3160647"/>
              <a:chExt cx="495156" cy="536706"/>
            </a:xfrm>
            <a:solidFill>
              <a:schemeClr val="bg1"/>
            </a:solidFill>
          </p:grpSpPr>
          <p:sp>
            <p:nvSpPr>
              <p:cNvPr id="8" name="等腰三角形 7"/>
              <p:cNvSpPr/>
              <p:nvPr/>
            </p:nvSpPr>
            <p:spPr>
              <a:xfrm rot="10800000" flipH="1">
                <a:off x="4672142" y="3603913"/>
                <a:ext cx="108390" cy="934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 flipH="1">
                <a:off x="4711188" y="3160647"/>
                <a:ext cx="108390" cy="934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 flipH="1">
                <a:off x="4324422" y="3275262"/>
                <a:ext cx="188736" cy="162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13"/>
            <p:cNvGrpSpPr/>
            <p:nvPr/>
          </p:nvGrpSpPr>
          <p:grpSpPr>
            <a:xfrm>
              <a:off x="974718" y="2331327"/>
              <a:ext cx="1506144" cy="1025469"/>
              <a:chOff x="3818928" y="2943493"/>
              <a:chExt cx="1506144" cy="1025469"/>
            </a:xfrm>
            <a:solidFill>
              <a:schemeClr val="accent1"/>
            </a:solidFill>
          </p:grpSpPr>
          <p:sp>
            <p:nvSpPr>
              <p:cNvPr id="12" name="任意多边形 11"/>
              <p:cNvSpPr/>
              <p:nvPr/>
            </p:nvSpPr>
            <p:spPr>
              <a:xfrm rot="10800000" flipH="1">
                <a:off x="4177067" y="2943493"/>
                <a:ext cx="1148005" cy="989660"/>
              </a:xfrm>
              <a:custGeom>
                <a:avLst/>
                <a:gdLst>
                  <a:gd name="connsiteX0" fmla="*/ 2441304 w 2441304"/>
                  <a:gd name="connsiteY0" fmla="*/ 2104573 h 2104573"/>
                  <a:gd name="connsiteX1" fmla="*/ 0 w 2441304"/>
                  <a:gd name="connsiteY1" fmla="*/ 2104573 h 2104573"/>
                  <a:gd name="connsiteX2" fmla="*/ 1220652 w 2441304"/>
                  <a:gd name="connsiteY2" fmla="*/ 0 h 210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1304" h="2104573">
                    <a:moveTo>
                      <a:pt x="2441304" y="2104573"/>
                    </a:moveTo>
                    <a:lnTo>
                      <a:pt x="0" y="2104573"/>
                    </a:lnTo>
                    <a:lnTo>
                      <a:pt x="1220652" y="0"/>
                    </a:lnTo>
                    <a:close/>
                  </a:path>
                </a:pathLst>
              </a:cu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0800000" flipH="1">
                <a:off x="3818928" y="2950724"/>
                <a:ext cx="946764" cy="1018238"/>
              </a:xfrm>
              <a:custGeom>
                <a:avLst/>
                <a:gdLst>
                  <a:gd name="connsiteX0" fmla="*/ 2013353 w 2013353"/>
                  <a:gd name="connsiteY0" fmla="*/ 2165347 h 2165347"/>
                  <a:gd name="connsiteX1" fmla="*/ 0 w 2013353"/>
                  <a:gd name="connsiteY1" fmla="*/ 2165347 h 2165347"/>
                  <a:gd name="connsiteX2" fmla="*/ 0 w 2013353"/>
                  <a:gd name="connsiteY2" fmla="*/ 1305951 h 2165347"/>
                  <a:gd name="connsiteX3" fmla="*/ 757452 w 2013353"/>
                  <a:gd name="connsiteY3" fmla="*/ 0 h 216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353" h="2165347">
                    <a:moveTo>
                      <a:pt x="2013353" y="2165347"/>
                    </a:moveTo>
                    <a:lnTo>
                      <a:pt x="0" y="2165347"/>
                    </a:lnTo>
                    <a:lnTo>
                      <a:pt x="0" y="1305951"/>
                    </a:lnTo>
                    <a:lnTo>
                      <a:pt x="757452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05790" y="370205"/>
            <a:ext cx="13042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优势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4824528" y="4305119"/>
            <a:ext cx="4345114" cy="2422706"/>
          </a:xfrm>
          <a:custGeom>
            <a:avLst/>
            <a:gdLst>
              <a:gd name="T0" fmla="*/ 4595 w 4918"/>
              <a:gd name="T1" fmla="*/ 81 h 2961"/>
              <a:gd name="T2" fmla="*/ 4243 w 4918"/>
              <a:gd name="T3" fmla="*/ 19 h 2961"/>
              <a:gd name="T4" fmla="*/ 3663 w 4918"/>
              <a:gd name="T5" fmla="*/ 12 h 2961"/>
              <a:gd name="T6" fmla="*/ 3006 w 4918"/>
              <a:gd name="T7" fmla="*/ 208 h 2961"/>
              <a:gd name="T8" fmla="*/ 2534 w 4918"/>
              <a:gd name="T9" fmla="*/ 632 h 2961"/>
              <a:gd name="T10" fmla="*/ 2376 w 4918"/>
              <a:gd name="T11" fmla="*/ 971 h 2961"/>
              <a:gd name="T12" fmla="*/ 2410 w 4918"/>
              <a:gd name="T13" fmla="*/ 1254 h 2961"/>
              <a:gd name="T14" fmla="*/ 2555 w 4918"/>
              <a:gd name="T15" fmla="*/ 1590 h 2961"/>
              <a:gd name="T16" fmla="*/ 2373 w 4918"/>
              <a:gd name="T17" fmla="*/ 2098 h 2961"/>
              <a:gd name="T18" fmla="*/ 2200 w 4918"/>
              <a:gd name="T19" fmla="*/ 1810 h 2961"/>
              <a:gd name="T20" fmla="*/ 2179 w 4918"/>
              <a:gd name="T21" fmla="*/ 1453 h 2961"/>
              <a:gd name="T22" fmla="*/ 2239 w 4918"/>
              <a:gd name="T23" fmla="*/ 1192 h 2961"/>
              <a:gd name="T24" fmla="*/ 2164 w 4918"/>
              <a:gd name="T25" fmla="*/ 1002 h 2961"/>
              <a:gd name="T26" fmla="*/ 1973 w 4918"/>
              <a:gd name="T27" fmla="*/ 800 h 2961"/>
              <a:gd name="T28" fmla="*/ 1429 w 4918"/>
              <a:gd name="T29" fmla="*/ 514 h 2961"/>
              <a:gd name="T30" fmla="*/ 877 w 4918"/>
              <a:gd name="T31" fmla="*/ 497 h 2961"/>
              <a:gd name="T32" fmla="*/ 468 w 4918"/>
              <a:gd name="T33" fmla="*/ 611 h 2961"/>
              <a:gd name="T34" fmla="*/ 208 w 4918"/>
              <a:gd name="T35" fmla="*/ 735 h 2961"/>
              <a:gd name="T36" fmla="*/ 172 w 4918"/>
              <a:gd name="T37" fmla="*/ 933 h 2961"/>
              <a:gd name="T38" fmla="*/ 692 w 4918"/>
              <a:gd name="T39" fmla="*/ 1193 h 2961"/>
              <a:gd name="T40" fmla="*/ 973 w 4918"/>
              <a:gd name="T41" fmla="*/ 1432 h 2961"/>
              <a:gd name="T42" fmla="*/ 1058 w 4918"/>
              <a:gd name="T43" fmla="*/ 1537 h 2961"/>
              <a:gd name="T44" fmla="*/ 1282 w 4918"/>
              <a:gd name="T45" fmla="*/ 1814 h 2961"/>
              <a:gd name="T46" fmla="*/ 1429 w 4918"/>
              <a:gd name="T47" fmla="*/ 1913 h 2961"/>
              <a:gd name="T48" fmla="*/ 1758 w 4918"/>
              <a:gd name="T49" fmla="*/ 1955 h 2961"/>
              <a:gd name="T50" fmla="*/ 1958 w 4918"/>
              <a:gd name="T51" fmla="*/ 1805 h 2961"/>
              <a:gd name="T52" fmla="*/ 2200 w 4918"/>
              <a:gd name="T53" fmla="*/ 2304 h 2961"/>
              <a:gd name="T54" fmla="*/ 2290 w 4918"/>
              <a:gd name="T55" fmla="*/ 2880 h 2961"/>
              <a:gd name="T56" fmla="*/ 2472 w 4918"/>
              <a:gd name="T57" fmla="*/ 2937 h 2961"/>
              <a:gd name="T58" fmla="*/ 2460 w 4918"/>
              <a:gd name="T59" fmla="*/ 2670 h 2961"/>
              <a:gd name="T60" fmla="*/ 2545 w 4918"/>
              <a:gd name="T61" fmla="*/ 2077 h 2961"/>
              <a:gd name="T62" fmla="*/ 2743 w 4918"/>
              <a:gd name="T63" fmla="*/ 1656 h 2961"/>
              <a:gd name="T64" fmla="*/ 2964 w 4918"/>
              <a:gd name="T65" fmla="*/ 1826 h 2961"/>
              <a:gd name="T66" fmla="*/ 3287 w 4918"/>
              <a:gd name="T67" fmla="*/ 1822 h 2961"/>
              <a:gd name="T68" fmla="*/ 3539 w 4918"/>
              <a:gd name="T69" fmla="*/ 1647 h 2961"/>
              <a:gd name="T70" fmla="*/ 3698 w 4918"/>
              <a:gd name="T71" fmla="*/ 1419 h 2961"/>
              <a:gd name="T72" fmla="*/ 3814 w 4918"/>
              <a:gd name="T73" fmla="*/ 1157 h 2961"/>
              <a:gd name="T74" fmla="*/ 3953 w 4918"/>
              <a:gd name="T75" fmla="*/ 921 h 2961"/>
              <a:gd name="T76" fmla="*/ 4275 w 4918"/>
              <a:gd name="T77" fmla="*/ 558 h 2961"/>
              <a:gd name="T78" fmla="*/ 4918 w 4918"/>
              <a:gd name="T79" fmla="*/ 172 h 2961"/>
              <a:gd name="T80" fmla="*/ 1624 w 4918"/>
              <a:gd name="T81" fmla="*/ 1327 h 2961"/>
              <a:gd name="T82" fmla="*/ 1252 w 4918"/>
              <a:gd name="T83" fmla="*/ 1093 h 2961"/>
              <a:gd name="T84" fmla="*/ 1026 w 4918"/>
              <a:gd name="T85" fmla="*/ 1011 h 2961"/>
              <a:gd name="T86" fmla="*/ 943 w 4918"/>
              <a:gd name="T87" fmla="*/ 962 h 2961"/>
              <a:gd name="T88" fmla="*/ 970 w 4918"/>
              <a:gd name="T89" fmla="*/ 836 h 2961"/>
              <a:gd name="T90" fmla="*/ 1082 w 4918"/>
              <a:gd name="T91" fmla="*/ 833 h 2961"/>
              <a:gd name="T92" fmla="*/ 1374 w 4918"/>
              <a:gd name="T93" fmla="*/ 942 h 2961"/>
              <a:gd name="T94" fmla="*/ 1779 w 4918"/>
              <a:gd name="T95" fmla="*/ 1207 h 2961"/>
              <a:gd name="T96" fmla="*/ 2015 w 4918"/>
              <a:gd name="T97" fmla="*/ 1468 h 2961"/>
              <a:gd name="T98" fmla="*/ 1982 w 4918"/>
              <a:gd name="T99" fmla="*/ 1616 h 2961"/>
              <a:gd name="T100" fmla="*/ 3724 w 4918"/>
              <a:gd name="T101" fmla="*/ 541 h 2961"/>
              <a:gd name="T102" fmla="*/ 3078 w 4918"/>
              <a:gd name="T103" fmla="*/ 1114 h 2961"/>
              <a:gd name="T104" fmla="*/ 2782 w 4918"/>
              <a:gd name="T105" fmla="*/ 1493 h 2961"/>
              <a:gd name="T106" fmla="*/ 2691 w 4918"/>
              <a:gd name="T107" fmla="*/ 1407 h 2961"/>
              <a:gd name="T108" fmla="*/ 2899 w 4918"/>
              <a:gd name="T109" fmla="*/ 1063 h 2961"/>
              <a:gd name="T110" fmla="*/ 3412 w 4918"/>
              <a:gd name="T111" fmla="*/ 551 h 2961"/>
              <a:gd name="T112" fmla="*/ 3727 w 4918"/>
              <a:gd name="T113" fmla="*/ 390 h 2961"/>
              <a:gd name="T114" fmla="*/ 3753 w 4918"/>
              <a:gd name="T115" fmla="*/ 506 h 2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18" h="2961">
                <a:moveTo>
                  <a:pt x="4708" y="110"/>
                </a:moveTo>
                <a:lnTo>
                  <a:pt x="4701" y="109"/>
                </a:lnTo>
                <a:lnTo>
                  <a:pt x="4686" y="105"/>
                </a:lnTo>
                <a:lnTo>
                  <a:pt x="4664" y="99"/>
                </a:lnTo>
                <a:lnTo>
                  <a:pt x="4632" y="91"/>
                </a:lnTo>
                <a:lnTo>
                  <a:pt x="4595" y="81"/>
                </a:lnTo>
                <a:lnTo>
                  <a:pt x="4550" y="72"/>
                </a:lnTo>
                <a:lnTo>
                  <a:pt x="4499" y="60"/>
                </a:lnTo>
                <a:lnTo>
                  <a:pt x="4443" y="49"/>
                </a:lnTo>
                <a:lnTo>
                  <a:pt x="4381" y="39"/>
                </a:lnTo>
                <a:lnTo>
                  <a:pt x="4314" y="28"/>
                </a:lnTo>
                <a:lnTo>
                  <a:pt x="4243" y="19"/>
                </a:lnTo>
                <a:lnTo>
                  <a:pt x="4168" y="10"/>
                </a:lnTo>
                <a:lnTo>
                  <a:pt x="4089" y="4"/>
                </a:lnTo>
                <a:lnTo>
                  <a:pt x="4007" y="0"/>
                </a:lnTo>
                <a:lnTo>
                  <a:pt x="3922" y="0"/>
                </a:lnTo>
                <a:lnTo>
                  <a:pt x="3790" y="3"/>
                </a:lnTo>
                <a:lnTo>
                  <a:pt x="3663" y="12"/>
                </a:lnTo>
                <a:lnTo>
                  <a:pt x="3542" y="28"/>
                </a:lnTo>
                <a:lnTo>
                  <a:pt x="3424" y="52"/>
                </a:lnTo>
                <a:lnTo>
                  <a:pt x="3312" y="82"/>
                </a:lnTo>
                <a:lnTo>
                  <a:pt x="3205" y="118"/>
                </a:lnTo>
                <a:lnTo>
                  <a:pt x="3103" y="160"/>
                </a:lnTo>
                <a:lnTo>
                  <a:pt x="3006" y="208"/>
                </a:lnTo>
                <a:lnTo>
                  <a:pt x="2914" y="263"/>
                </a:lnTo>
                <a:lnTo>
                  <a:pt x="2827" y="324"/>
                </a:lnTo>
                <a:lnTo>
                  <a:pt x="2746" y="393"/>
                </a:lnTo>
                <a:lnTo>
                  <a:pt x="2670" y="466"/>
                </a:lnTo>
                <a:lnTo>
                  <a:pt x="2600" y="547"/>
                </a:lnTo>
                <a:lnTo>
                  <a:pt x="2534" y="632"/>
                </a:lnTo>
                <a:lnTo>
                  <a:pt x="2476" y="724"/>
                </a:lnTo>
                <a:lnTo>
                  <a:pt x="2422" y="823"/>
                </a:lnTo>
                <a:lnTo>
                  <a:pt x="2407" y="854"/>
                </a:lnTo>
                <a:lnTo>
                  <a:pt x="2396" y="890"/>
                </a:lnTo>
                <a:lnTo>
                  <a:pt x="2385" y="929"/>
                </a:lnTo>
                <a:lnTo>
                  <a:pt x="2376" y="971"/>
                </a:lnTo>
                <a:lnTo>
                  <a:pt x="2372" y="1014"/>
                </a:lnTo>
                <a:lnTo>
                  <a:pt x="2370" y="1060"/>
                </a:lnTo>
                <a:lnTo>
                  <a:pt x="2373" y="1108"/>
                </a:lnTo>
                <a:lnTo>
                  <a:pt x="2381" y="1156"/>
                </a:lnTo>
                <a:lnTo>
                  <a:pt x="2393" y="1205"/>
                </a:lnTo>
                <a:lnTo>
                  <a:pt x="2410" y="1254"/>
                </a:lnTo>
                <a:lnTo>
                  <a:pt x="2436" y="1304"/>
                </a:lnTo>
                <a:lnTo>
                  <a:pt x="2467" y="1351"/>
                </a:lnTo>
                <a:lnTo>
                  <a:pt x="2506" y="1399"/>
                </a:lnTo>
                <a:lnTo>
                  <a:pt x="2552" y="1444"/>
                </a:lnTo>
                <a:lnTo>
                  <a:pt x="2606" y="1487"/>
                </a:lnTo>
                <a:lnTo>
                  <a:pt x="2555" y="1590"/>
                </a:lnTo>
                <a:lnTo>
                  <a:pt x="2511" y="1690"/>
                </a:lnTo>
                <a:lnTo>
                  <a:pt x="2473" y="1787"/>
                </a:lnTo>
                <a:lnTo>
                  <a:pt x="2440" y="1881"/>
                </a:lnTo>
                <a:lnTo>
                  <a:pt x="2410" y="1970"/>
                </a:lnTo>
                <a:lnTo>
                  <a:pt x="2385" y="2052"/>
                </a:lnTo>
                <a:lnTo>
                  <a:pt x="2373" y="2098"/>
                </a:lnTo>
                <a:lnTo>
                  <a:pt x="2361" y="2141"/>
                </a:lnTo>
                <a:lnTo>
                  <a:pt x="2348" y="2188"/>
                </a:lnTo>
                <a:lnTo>
                  <a:pt x="2315" y="2085"/>
                </a:lnTo>
                <a:lnTo>
                  <a:pt x="2279" y="1987"/>
                </a:lnTo>
                <a:lnTo>
                  <a:pt x="2240" y="1896"/>
                </a:lnTo>
                <a:lnTo>
                  <a:pt x="2200" y="1810"/>
                </a:lnTo>
                <a:lnTo>
                  <a:pt x="2157" y="1726"/>
                </a:lnTo>
                <a:lnTo>
                  <a:pt x="2112" y="1649"/>
                </a:lnTo>
                <a:lnTo>
                  <a:pt x="2066" y="1572"/>
                </a:lnTo>
                <a:lnTo>
                  <a:pt x="2110" y="1535"/>
                </a:lnTo>
                <a:lnTo>
                  <a:pt x="2148" y="1495"/>
                </a:lnTo>
                <a:lnTo>
                  <a:pt x="2179" y="1453"/>
                </a:lnTo>
                <a:lnTo>
                  <a:pt x="2204" y="1408"/>
                </a:lnTo>
                <a:lnTo>
                  <a:pt x="2224" y="1363"/>
                </a:lnTo>
                <a:lnTo>
                  <a:pt x="2237" y="1314"/>
                </a:lnTo>
                <a:lnTo>
                  <a:pt x="2243" y="1272"/>
                </a:lnTo>
                <a:lnTo>
                  <a:pt x="2243" y="1230"/>
                </a:lnTo>
                <a:lnTo>
                  <a:pt x="2239" y="1192"/>
                </a:lnTo>
                <a:lnTo>
                  <a:pt x="2231" y="1153"/>
                </a:lnTo>
                <a:lnTo>
                  <a:pt x="2221" y="1117"/>
                </a:lnTo>
                <a:lnTo>
                  <a:pt x="2207" y="1083"/>
                </a:lnTo>
                <a:lnTo>
                  <a:pt x="2194" y="1053"/>
                </a:lnTo>
                <a:lnTo>
                  <a:pt x="2179" y="1026"/>
                </a:lnTo>
                <a:lnTo>
                  <a:pt x="2164" y="1002"/>
                </a:lnTo>
                <a:lnTo>
                  <a:pt x="2152" y="984"/>
                </a:lnTo>
                <a:lnTo>
                  <a:pt x="2140" y="969"/>
                </a:lnTo>
                <a:lnTo>
                  <a:pt x="2131" y="962"/>
                </a:lnTo>
                <a:lnTo>
                  <a:pt x="2127" y="959"/>
                </a:lnTo>
                <a:lnTo>
                  <a:pt x="2052" y="875"/>
                </a:lnTo>
                <a:lnTo>
                  <a:pt x="1973" y="800"/>
                </a:lnTo>
                <a:lnTo>
                  <a:pt x="1889" y="732"/>
                </a:lnTo>
                <a:lnTo>
                  <a:pt x="1804" y="673"/>
                </a:lnTo>
                <a:lnTo>
                  <a:pt x="1715" y="621"/>
                </a:lnTo>
                <a:lnTo>
                  <a:pt x="1622" y="578"/>
                </a:lnTo>
                <a:lnTo>
                  <a:pt x="1528" y="542"/>
                </a:lnTo>
                <a:lnTo>
                  <a:pt x="1429" y="514"/>
                </a:lnTo>
                <a:lnTo>
                  <a:pt x="1328" y="494"/>
                </a:lnTo>
                <a:lnTo>
                  <a:pt x="1225" y="482"/>
                </a:lnTo>
                <a:lnTo>
                  <a:pt x="1119" y="479"/>
                </a:lnTo>
                <a:lnTo>
                  <a:pt x="1037" y="481"/>
                </a:lnTo>
                <a:lnTo>
                  <a:pt x="956" y="487"/>
                </a:lnTo>
                <a:lnTo>
                  <a:pt x="877" y="497"/>
                </a:lnTo>
                <a:lnTo>
                  <a:pt x="801" y="511"/>
                </a:lnTo>
                <a:lnTo>
                  <a:pt x="728" y="527"/>
                </a:lnTo>
                <a:lnTo>
                  <a:pt x="657" y="547"/>
                </a:lnTo>
                <a:lnTo>
                  <a:pt x="590" y="566"/>
                </a:lnTo>
                <a:lnTo>
                  <a:pt x="528" y="588"/>
                </a:lnTo>
                <a:lnTo>
                  <a:pt x="468" y="611"/>
                </a:lnTo>
                <a:lnTo>
                  <a:pt x="413" y="633"/>
                </a:lnTo>
                <a:lnTo>
                  <a:pt x="362" y="656"/>
                </a:lnTo>
                <a:lnTo>
                  <a:pt x="316" y="678"/>
                </a:lnTo>
                <a:lnTo>
                  <a:pt x="275" y="699"/>
                </a:lnTo>
                <a:lnTo>
                  <a:pt x="239" y="718"/>
                </a:lnTo>
                <a:lnTo>
                  <a:pt x="208" y="735"/>
                </a:lnTo>
                <a:lnTo>
                  <a:pt x="184" y="750"/>
                </a:lnTo>
                <a:lnTo>
                  <a:pt x="165" y="762"/>
                </a:lnTo>
                <a:lnTo>
                  <a:pt x="153" y="769"/>
                </a:lnTo>
                <a:lnTo>
                  <a:pt x="148" y="773"/>
                </a:lnTo>
                <a:lnTo>
                  <a:pt x="0" y="872"/>
                </a:lnTo>
                <a:lnTo>
                  <a:pt x="172" y="933"/>
                </a:lnTo>
                <a:lnTo>
                  <a:pt x="277" y="974"/>
                </a:lnTo>
                <a:lnTo>
                  <a:pt x="374" y="1015"/>
                </a:lnTo>
                <a:lnTo>
                  <a:pt x="465" y="1059"/>
                </a:lnTo>
                <a:lnTo>
                  <a:pt x="547" y="1103"/>
                </a:lnTo>
                <a:lnTo>
                  <a:pt x="623" y="1148"/>
                </a:lnTo>
                <a:lnTo>
                  <a:pt x="692" y="1193"/>
                </a:lnTo>
                <a:lnTo>
                  <a:pt x="755" y="1238"/>
                </a:lnTo>
                <a:lnTo>
                  <a:pt x="810" y="1281"/>
                </a:lnTo>
                <a:lnTo>
                  <a:pt x="859" y="1323"/>
                </a:lnTo>
                <a:lnTo>
                  <a:pt x="902" y="1362"/>
                </a:lnTo>
                <a:lnTo>
                  <a:pt x="941" y="1398"/>
                </a:lnTo>
                <a:lnTo>
                  <a:pt x="973" y="1432"/>
                </a:lnTo>
                <a:lnTo>
                  <a:pt x="999" y="1462"/>
                </a:lnTo>
                <a:lnTo>
                  <a:pt x="1020" y="1487"/>
                </a:lnTo>
                <a:lnTo>
                  <a:pt x="1037" y="1508"/>
                </a:lnTo>
                <a:lnTo>
                  <a:pt x="1049" y="1523"/>
                </a:lnTo>
                <a:lnTo>
                  <a:pt x="1055" y="1532"/>
                </a:lnTo>
                <a:lnTo>
                  <a:pt x="1058" y="1537"/>
                </a:lnTo>
                <a:lnTo>
                  <a:pt x="1101" y="1602"/>
                </a:lnTo>
                <a:lnTo>
                  <a:pt x="1141" y="1659"/>
                </a:lnTo>
                <a:lnTo>
                  <a:pt x="1182" y="1708"/>
                </a:lnTo>
                <a:lnTo>
                  <a:pt x="1217" y="1750"/>
                </a:lnTo>
                <a:lnTo>
                  <a:pt x="1252" y="1784"/>
                </a:lnTo>
                <a:lnTo>
                  <a:pt x="1282" y="1814"/>
                </a:lnTo>
                <a:lnTo>
                  <a:pt x="1307" y="1837"/>
                </a:lnTo>
                <a:lnTo>
                  <a:pt x="1329" y="1853"/>
                </a:lnTo>
                <a:lnTo>
                  <a:pt x="1347" y="1867"/>
                </a:lnTo>
                <a:lnTo>
                  <a:pt x="1359" y="1875"/>
                </a:lnTo>
                <a:lnTo>
                  <a:pt x="1365" y="1880"/>
                </a:lnTo>
                <a:lnTo>
                  <a:pt x="1429" y="1913"/>
                </a:lnTo>
                <a:lnTo>
                  <a:pt x="1492" y="1937"/>
                </a:lnTo>
                <a:lnTo>
                  <a:pt x="1550" y="1953"/>
                </a:lnTo>
                <a:lnTo>
                  <a:pt x="1607" y="1964"/>
                </a:lnTo>
                <a:lnTo>
                  <a:pt x="1659" y="1967"/>
                </a:lnTo>
                <a:lnTo>
                  <a:pt x="1710" y="1964"/>
                </a:lnTo>
                <a:lnTo>
                  <a:pt x="1758" y="1955"/>
                </a:lnTo>
                <a:lnTo>
                  <a:pt x="1800" y="1940"/>
                </a:lnTo>
                <a:lnTo>
                  <a:pt x="1839" y="1920"/>
                </a:lnTo>
                <a:lnTo>
                  <a:pt x="1873" y="1896"/>
                </a:lnTo>
                <a:lnTo>
                  <a:pt x="1904" y="1870"/>
                </a:lnTo>
                <a:lnTo>
                  <a:pt x="1933" y="1838"/>
                </a:lnTo>
                <a:lnTo>
                  <a:pt x="1958" y="1805"/>
                </a:lnTo>
                <a:lnTo>
                  <a:pt x="1979" y="1769"/>
                </a:lnTo>
                <a:lnTo>
                  <a:pt x="2034" y="1867"/>
                </a:lnTo>
                <a:lnTo>
                  <a:pt x="2083" y="1968"/>
                </a:lnTo>
                <a:lnTo>
                  <a:pt x="2127" y="2076"/>
                </a:lnTo>
                <a:lnTo>
                  <a:pt x="2166" y="2188"/>
                </a:lnTo>
                <a:lnTo>
                  <a:pt x="2200" y="2304"/>
                </a:lnTo>
                <a:lnTo>
                  <a:pt x="2228" y="2426"/>
                </a:lnTo>
                <a:lnTo>
                  <a:pt x="2254" y="2552"/>
                </a:lnTo>
                <a:lnTo>
                  <a:pt x="2272" y="2680"/>
                </a:lnTo>
                <a:lnTo>
                  <a:pt x="2287" y="2815"/>
                </a:lnTo>
                <a:lnTo>
                  <a:pt x="2288" y="2849"/>
                </a:lnTo>
                <a:lnTo>
                  <a:pt x="2290" y="2880"/>
                </a:lnTo>
                <a:lnTo>
                  <a:pt x="2291" y="2909"/>
                </a:lnTo>
                <a:lnTo>
                  <a:pt x="2294" y="2931"/>
                </a:lnTo>
                <a:lnTo>
                  <a:pt x="2297" y="2948"/>
                </a:lnTo>
                <a:lnTo>
                  <a:pt x="2298" y="2958"/>
                </a:lnTo>
                <a:lnTo>
                  <a:pt x="2298" y="2961"/>
                </a:lnTo>
                <a:lnTo>
                  <a:pt x="2472" y="2937"/>
                </a:lnTo>
                <a:lnTo>
                  <a:pt x="2472" y="2903"/>
                </a:lnTo>
                <a:lnTo>
                  <a:pt x="2470" y="2870"/>
                </a:lnTo>
                <a:lnTo>
                  <a:pt x="2466" y="2837"/>
                </a:lnTo>
                <a:lnTo>
                  <a:pt x="2458" y="2801"/>
                </a:lnTo>
                <a:lnTo>
                  <a:pt x="2460" y="2742"/>
                </a:lnTo>
                <a:lnTo>
                  <a:pt x="2460" y="2670"/>
                </a:lnTo>
                <a:lnTo>
                  <a:pt x="2463" y="2589"/>
                </a:lnTo>
                <a:lnTo>
                  <a:pt x="2470" y="2500"/>
                </a:lnTo>
                <a:lnTo>
                  <a:pt x="2479" y="2403"/>
                </a:lnTo>
                <a:lnTo>
                  <a:pt x="2496" y="2300"/>
                </a:lnTo>
                <a:lnTo>
                  <a:pt x="2516" y="2191"/>
                </a:lnTo>
                <a:lnTo>
                  <a:pt x="2545" y="2077"/>
                </a:lnTo>
                <a:lnTo>
                  <a:pt x="2570" y="1981"/>
                </a:lnTo>
                <a:lnTo>
                  <a:pt x="2600" y="1890"/>
                </a:lnTo>
                <a:lnTo>
                  <a:pt x="2634" y="1799"/>
                </a:lnTo>
                <a:lnTo>
                  <a:pt x="2675" y="1710"/>
                </a:lnTo>
                <a:lnTo>
                  <a:pt x="2717" y="1622"/>
                </a:lnTo>
                <a:lnTo>
                  <a:pt x="2743" y="1656"/>
                </a:lnTo>
                <a:lnTo>
                  <a:pt x="2773" y="1689"/>
                </a:lnTo>
                <a:lnTo>
                  <a:pt x="2805" y="1722"/>
                </a:lnTo>
                <a:lnTo>
                  <a:pt x="2841" y="1752"/>
                </a:lnTo>
                <a:lnTo>
                  <a:pt x="2878" y="1780"/>
                </a:lnTo>
                <a:lnTo>
                  <a:pt x="2920" y="1805"/>
                </a:lnTo>
                <a:lnTo>
                  <a:pt x="2964" y="1826"/>
                </a:lnTo>
                <a:lnTo>
                  <a:pt x="3014" y="1841"/>
                </a:lnTo>
                <a:lnTo>
                  <a:pt x="3066" y="1852"/>
                </a:lnTo>
                <a:lnTo>
                  <a:pt x="3123" y="1856"/>
                </a:lnTo>
                <a:lnTo>
                  <a:pt x="3176" y="1852"/>
                </a:lnTo>
                <a:lnTo>
                  <a:pt x="3230" y="1840"/>
                </a:lnTo>
                <a:lnTo>
                  <a:pt x="3287" y="1822"/>
                </a:lnTo>
                <a:lnTo>
                  <a:pt x="3344" y="1795"/>
                </a:lnTo>
                <a:lnTo>
                  <a:pt x="3400" y="1762"/>
                </a:lnTo>
                <a:lnTo>
                  <a:pt x="3459" y="1720"/>
                </a:lnTo>
                <a:lnTo>
                  <a:pt x="3515" y="1671"/>
                </a:lnTo>
                <a:lnTo>
                  <a:pt x="3526" y="1662"/>
                </a:lnTo>
                <a:lnTo>
                  <a:pt x="3539" y="1647"/>
                </a:lnTo>
                <a:lnTo>
                  <a:pt x="3559" y="1626"/>
                </a:lnTo>
                <a:lnTo>
                  <a:pt x="3581" y="1599"/>
                </a:lnTo>
                <a:lnTo>
                  <a:pt x="3607" y="1566"/>
                </a:lnTo>
                <a:lnTo>
                  <a:pt x="3635" y="1525"/>
                </a:lnTo>
                <a:lnTo>
                  <a:pt x="3666" y="1477"/>
                </a:lnTo>
                <a:lnTo>
                  <a:pt x="3698" y="1419"/>
                </a:lnTo>
                <a:lnTo>
                  <a:pt x="3730" y="1353"/>
                </a:lnTo>
                <a:lnTo>
                  <a:pt x="3765" y="1277"/>
                </a:lnTo>
                <a:lnTo>
                  <a:pt x="3799" y="1192"/>
                </a:lnTo>
                <a:lnTo>
                  <a:pt x="3801" y="1187"/>
                </a:lnTo>
                <a:lnTo>
                  <a:pt x="3805" y="1175"/>
                </a:lnTo>
                <a:lnTo>
                  <a:pt x="3814" y="1157"/>
                </a:lnTo>
                <a:lnTo>
                  <a:pt x="3826" y="1130"/>
                </a:lnTo>
                <a:lnTo>
                  <a:pt x="3842" y="1099"/>
                </a:lnTo>
                <a:lnTo>
                  <a:pt x="3863" y="1062"/>
                </a:lnTo>
                <a:lnTo>
                  <a:pt x="3889" y="1018"/>
                </a:lnTo>
                <a:lnTo>
                  <a:pt x="3917" y="972"/>
                </a:lnTo>
                <a:lnTo>
                  <a:pt x="3953" y="921"/>
                </a:lnTo>
                <a:lnTo>
                  <a:pt x="3992" y="866"/>
                </a:lnTo>
                <a:lnTo>
                  <a:pt x="4038" y="808"/>
                </a:lnTo>
                <a:lnTo>
                  <a:pt x="4087" y="748"/>
                </a:lnTo>
                <a:lnTo>
                  <a:pt x="4144" y="687"/>
                </a:lnTo>
                <a:lnTo>
                  <a:pt x="4207" y="623"/>
                </a:lnTo>
                <a:lnTo>
                  <a:pt x="4275" y="558"/>
                </a:lnTo>
                <a:lnTo>
                  <a:pt x="4352" y="494"/>
                </a:lnTo>
                <a:lnTo>
                  <a:pt x="4432" y="430"/>
                </a:lnTo>
                <a:lnTo>
                  <a:pt x="4522" y="367"/>
                </a:lnTo>
                <a:lnTo>
                  <a:pt x="4617" y="305"/>
                </a:lnTo>
                <a:lnTo>
                  <a:pt x="4720" y="245"/>
                </a:lnTo>
                <a:lnTo>
                  <a:pt x="4918" y="172"/>
                </a:lnTo>
                <a:lnTo>
                  <a:pt x="4708" y="110"/>
                </a:lnTo>
                <a:close/>
                <a:moveTo>
                  <a:pt x="1882" y="1598"/>
                </a:moveTo>
                <a:lnTo>
                  <a:pt x="1824" y="1526"/>
                </a:lnTo>
                <a:lnTo>
                  <a:pt x="1761" y="1457"/>
                </a:lnTo>
                <a:lnTo>
                  <a:pt x="1694" y="1392"/>
                </a:lnTo>
                <a:lnTo>
                  <a:pt x="1624" y="1327"/>
                </a:lnTo>
                <a:lnTo>
                  <a:pt x="1558" y="1275"/>
                </a:lnTo>
                <a:lnTo>
                  <a:pt x="1492" y="1227"/>
                </a:lnTo>
                <a:lnTo>
                  <a:pt x="1428" y="1187"/>
                </a:lnTo>
                <a:lnTo>
                  <a:pt x="1367" y="1151"/>
                </a:lnTo>
                <a:lnTo>
                  <a:pt x="1309" y="1120"/>
                </a:lnTo>
                <a:lnTo>
                  <a:pt x="1252" y="1093"/>
                </a:lnTo>
                <a:lnTo>
                  <a:pt x="1201" y="1071"/>
                </a:lnTo>
                <a:lnTo>
                  <a:pt x="1153" y="1051"/>
                </a:lnTo>
                <a:lnTo>
                  <a:pt x="1111" y="1036"/>
                </a:lnTo>
                <a:lnTo>
                  <a:pt x="1077" y="1026"/>
                </a:lnTo>
                <a:lnTo>
                  <a:pt x="1047" y="1017"/>
                </a:lnTo>
                <a:lnTo>
                  <a:pt x="1026" y="1011"/>
                </a:lnTo>
                <a:lnTo>
                  <a:pt x="1013" y="1008"/>
                </a:lnTo>
                <a:lnTo>
                  <a:pt x="1008" y="1008"/>
                </a:lnTo>
                <a:lnTo>
                  <a:pt x="989" y="1000"/>
                </a:lnTo>
                <a:lnTo>
                  <a:pt x="970" y="990"/>
                </a:lnTo>
                <a:lnTo>
                  <a:pt x="955" y="978"/>
                </a:lnTo>
                <a:lnTo>
                  <a:pt x="943" y="962"/>
                </a:lnTo>
                <a:lnTo>
                  <a:pt x="935" y="944"/>
                </a:lnTo>
                <a:lnTo>
                  <a:pt x="932" y="921"/>
                </a:lnTo>
                <a:lnTo>
                  <a:pt x="935" y="896"/>
                </a:lnTo>
                <a:lnTo>
                  <a:pt x="943" y="874"/>
                </a:lnTo>
                <a:lnTo>
                  <a:pt x="955" y="853"/>
                </a:lnTo>
                <a:lnTo>
                  <a:pt x="970" y="836"/>
                </a:lnTo>
                <a:lnTo>
                  <a:pt x="989" y="826"/>
                </a:lnTo>
                <a:lnTo>
                  <a:pt x="1010" y="821"/>
                </a:lnTo>
                <a:lnTo>
                  <a:pt x="1034" y="823"/>
                </a:lnTo>
                <a:lnTo>
                  <a:pt x="1040" y="824"/>
                </a:lnTo>
                <a:lnTo>
                  <a:pt x="1058" y="827"/>
                </a:lnTo>
                <a:lnTo>
                  <a:pt x="1082" y="833"/>
                </a:lnTo>
                <a:lnTo>
                  <a:pt x="1114" y="842"/>
                </a:lnTo>
                <a:lnTo>
                  <a:pt x="1155" y="854"/>
                </a:lnTo>
                <a:lnTo>
                  <a:pt x="1201" y="869"/>
                </a:lnTo>
                <a:lnTo>
                  <a:pt x="1255" y="888"/>
                </a:lnTo>
                <a:lnTo>
                  <a:pt x="1311" y="912"/>
                </a:lnTo>
                <a:lnTo>
                  <a:pt x="1374" y="942"/>
                </a:lnTo>
                <a:lnTo>
                  <a:pt x="1441" y="975"/>
                </a:lnTo>
                <a:lnTo>
                  <a:pt x="1510" y="1014"/>
                </a:lnTo>
                <a:lnTo>
                  <a:pt x="1583" y="1059"/>
                </a:lnTo>
                <a:lnTo>
                  <a:pt x="1658" y="1109"/>
                </a:lnTo>
                <a:lnTo>
                  <a:pt x="1734" y="1168"/>
                </a:lnTo>
                <a:lnTo>
                  <a:pt x="1779" y="1207"/>
                </a:lnTo>
                <a:lnTo>
                  <a:pt x="1827" y="1251"/>
                </a:lnTo>
                <a:lnTo>
                  <a:pt x="1877" y="1302"/>
                </a:lnTo>
                <a:lnTo>
                  <a:pt x="1928" y="1356"/>
                </a:lnTo>
                <a:lnTo>
                  <a:pt x="1979" y="1413"/>
                </a:lnTo>
                <a:lnTo>
                  <a:pt x="2001" y="1439"/>
                </a:lnTo>
                <a:lnTo>
                  <a:pt x="2015" y="1468"/>
                </a:lnTo>
                <a:lnTo>
                  <a:pt x="2022" y="1496"/>
                </a:lnTo>
                <a:lnTo>
                  <a:pt x="2024" y="1525"/>
                </a:lnTo>
                <a:lnTo>
                  <a:pt x="2019" y="1553"/>
                </a:lnTo>
                <a:lnTo>
                  <a:pt x="2010" y="1577"/>
                </a:lnTo>
                <a:lnTo>
                  <a:pt x="1997" y="1598"/>
                </a:lnTo>
                <a:lnTo>
                  <a:pt x="1982" y="1616"/>
                </a:lnTo>
                <a:lnTo>
                  <a:pt x="1963" y="1626"/>
                </a:lnTo>
                <a:lnTo>
                  <a:pt x="1943" y="1631"/>
                </a:lnTo>
                <a:lnTo>
                  <a:pt x="1922" y="1629"/>
                </a:lnTo>
                <a:lnTo>
                  <a:pt x="1901" y="1617"/>
                </a:lnTo>
                <a:lnTo>
                  <a:pt x="1882" y="1598"/>
                </a:lnTo>
                <a:close/>
                <a:moveTo>
                  <a:pt x="3724" y="541"/>
                </a:moveTo>
                <a:lnTo>
                  <a:pt x="3601" y="624"/>
                </a:lnTo>
                <a:lnTo>
                  <a:pt x="3484" y="714"/>
                </a:lnTo>
                <a:lnTo>
                  <a:pt x="3372" y="806"/>
                </a:lnTo>
                <a:lnTo>
                  <a:pt x="3268" y="905"/>
                </a:lnTo>
                <a:lnTo>
                  <a:pt x="3169" y="1006"/>
                </a:lnTo>
                <a:lnTo>
                  <a:pt x="3078" y="1114"/>
                </a:lnTo>
                <a:lnTo>
                  <a:pt x="2991" y="1226"/>
                </a:lnTo>
                <a:lnTo>
                  <a:pt x="2912" y="1341"/>
                </a:lnTo>
                <a:lnTo>
                  <a:pt x="2841" y="1462"/>
                </a:lnTo>
                <a:lnTo>
                  <a:pt x="2823" y="1480"/>
                </a:lnTo>
                <a:lnTo>
                  <a:pt x="2803" y="1490"/>
                </a:lnTo>
                <a:lnTo>
                  <a:pt x="2782" y="1493"/>
                </a:lnTo>
                <a:lnTo>
                  <a:pt x="2761" y="1490"/>
                </a:lnTo>
                <a:lnTo>
                  <a:pt x="2742" y="1481"/>
                </a:lnTo>
                <a:lnTo>
                  <a:pt x="2723" y="1468"/>
                </a:lnTo>
                <a:lnTo>
                  <a:pt x="2708" y="1451"/>
                </a:lnTo>
                <a:lnTo>
                  <a:pt x="2697" y="1430"/>
                </a:lnTo>
                <a:lnTo>
                  <a:pt x="2691" y="1407"/>
                </a:lnTo>
                <a:lnTo>
                  <a:pt x="2693" y="1381"/>
                </a:lnTo>
                <a:lnTo>
                  <a:pt x="2700" y="1354"/>
                </a:lnTo>
                <a:lnTo>
                  <a:pt x="2717" y="1327"/>
                </a:lnTo>
                <a:lnTo>
                  <a:pt x="2773" y="1239"/>
                </a:lnTo>
                <a:lnTo>
                  <a:pt x="2833" y="1151"/>
                </a:lnTo>
                <a:lnTo>
                  <a:pt x="2899" y="1063"/>
                </a:lnTo>
                <a:lnTo>
                  <a:pt x="2969" y="977"/>
                </a:lnTo>
                <a:lnTo>
                  <a:pt x="3045" y="888"/>
                </a:lnTo>
                <a:lnTo>
                  <a:pt x="3127" y="803"/>
                </a:lnTo>
                <a:lnTo>
                  <a:pt x="3215" y="718"/>
                </a:lnTo>
                <a:lnTo>
                  <a:pt x="3311" y="633"/>
                </a:lnTo>
                <a:lnTo>
                  <a:pt x="3412" y="551"/>
                </a:lnTo>
                <a:lnTo>
                  <a:pt x="3521" y="470"/>
                </a:lnTo>
                <a:lnTo>
                  <a:pt x="3639" y="393"/>
                </a:lnTo>
                <a:lnTo>
                  <a:pt x="3659" y="384"/>
                </a:lnTo>
                <a:lnTo>
                  <a:pt x="3681" y="379"/>
                </a:lnTo>
                <a:lnTo>
                  <a:pt x="3705" y="382"/>
                </a:lnTo>
                <a:lnTo>
                  <a:pt x="3727" y="390"/>
                </a:lnTo>
                <a:lnTo>
                  <a:pt x="3747" y="400"/>
                </a:lnTo>
                <a:lnTo>
                  <a:pt x="3762" y="417"/>
                </a:lnTo>
                <a:lnTo>
                  <a:pt x="3766" y="438"/>
                </a:lnTo>
                <a:lnTo>
                  <a:pt x="3766" y="460"/>
                </a:lnTo>
                <a:lnTo>
                  <a:pt x="3762" y="484"/>
                </a:lnTo>
                <a:lnTo>
                  <a:pt x="3753" y="506"/>
                </a:lnTo>
                <a:lnTo>
                  <a:pt x="3741" y="526"/>
                </a:lnTo>
                <a:lnTo>
                  <a:pt x="3724" y="54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1141095" y="1299210"/>
            <a:ext cx="572135" cy="500380"/>
          </a:xfrm>
          <a:custGeom>
            <a:avLst/>
            <a:gdLst>
              <a:gd name="T0" fmla="*/ 1394 w 3655"/>
              <a:gd name="T1" fmla="*/ 51 h 3656"/>
              <a:gd name="T2" fmla="*/ 905 w 3655"/>
              <a:gd name="T3" fmla="*/ 249 h 3656"/>
              <a:gd name="T4" fmla="*/ 499 w 3655"/>
              <a:gd name="T5" fmla="*/ 573 h 3656"/>
              <a:gd name="T6" fmla="*/ 199 w 3655"/>
              <a:gd name="T7" fmla="*/ 997 h 3656"/>
              <a:gd name="T8" fmla="*/ 29 w 3655"/>
              <a:gd name="T9" fmla="*/ 1500 h 3656"/>
              <a:gd name="T10" fmla="*/ 14 w 3655"/>
              <a:gd name="T11" fmla="*/ 2049 h 3656"/>
              <a:gd name="T12" fmla="*/ 154 w 3655"/>
              <a:gd name="T13" fmla="*/ 2563 h 3656"/>
              <a:gd name="T14" fmla="*/ 430 w 3655"/>
              <a:gd name="T15" fmla="*/ 3006 h 3656"/>
              <a:gd name="T16" fmla="*/ 817 w 3655"/>
              <a:gd name="T17" fmla="*/ 3351 h 3656"/>
              <a:gd name="T18" fmla="*/ 1290 w 3655"/>
              <a:gd name="T19" fmla="*/ 3576 h 3656"/>
              <a:gd name="T20" fmla="*/ 1827 w 3655"/>
              <a:gd name="T21" fmla="*/ 3656 h 3656"/>
              <a:gd name="T22" fmla="*/ 2365 w 3655"/>
              <a:gd name="T23" fmla="*/ 3576 h 3656"/>
              <a:gd name="T24" fmla="*/ 2838 w 3655"/>
              <a:gd name="T25" fmla="*/ 3351 h 3656"/>
              <a:gd name="T26" fmla="*/ 3225 w 3655"/>
              <a:gd name="T27" fmla="*/ 3006 h 3656"/>
              <a:gd name="T28" fmla="*/ 3500 w 3655"/>
              <a:gd name="T29" fmla="*/ 2563 h 3656"/>
              <a:gd name="T30" fmla="*/ 3641 w 3655"/>
              <a:gd name="T31" fmla="*/ 2049 h 3656"/>
              <a:gd name="T32" fmla="*/ 3626 w 3655"/>
              <a:gd name="T33" fmla="*/ 1500 h 3656"/>
              <a:gd name="T34" fmla="*/ 3456 w 3655"/>
              <a:gd name="T35" fmla="*/ 997 h 3656"/>
              <a:gd name="T36" fmla="*/ 3156 w 3655"/>
              <a:gd name="T37" fmla="*/ 573 h 3656"/>
              <a:gd name="T38" fmla="*/ 2750 w 3655"/>
              <a:gd name="T39" fmla="*/ 249 h 3656"/>
              <a:gd name="T40" fmla="*/ 2261 w 3655"/>
              <a:gd name="T41" fmla="*/ 51 h 3656"/>
              <a:gd name="T42" fmla="*/ 1567 w 3655"/>
              <a:gd name="T43" fmla="*/ 2966 h 3656"/>
              <a:gd name="T44" fmla="*/ 1516 w 3655"/>
              <a:gd name="T45" fmla="*/ 2920 h 3656"/>
              <a:gd name="T46" fmla="*/ 1380 w 3655"/>
              <a:gd name="T47" fmla="*/ 2802 h 3656"/>
              <a:gd name="T48" fmla="*/ 1194 w 3655"/>
              <a:gd name="T49" fmla="*/ 2642 h 3656"/>
              <a:gd name="T50" fmla="*/ 987 w 3655"/>
              <a:gd name="T51" fmla="*/ 2468 h 3656"/>
              <a:gd name="T52" fmla="*/ 793 w 3655"/>
              <a:gd name="T53" fmla="*/ 2308 h 3656"/>
              <a:gd name="T54" fmla="*/ 640 w 3655"/>
              <a:gd name="T55" fmla="*/ 2193 h 3656"/>
              <a:gd name="T56" fmla="*/ 574 w 3655"/>
              <a:gd name="T57" fmla="*/ 2151 h 3656"/>
              <a:gd name="T58" fmla="*/ 654 w 3655"/>
              <a:gd name="T59" fmla="*/ 2105 h 3656"/>
              <a:gd name="T60" fmla="*/ 812 w 3655"/>
              <a:gd name="T61" fmla="*/ 2014 h 3656"/>
              <a:gd name="T62" fmla="*/ 1003 w 3655"/>
              <a:gd name="T63" fmla="*/ 1900 h 3656"/>
              <a:gd name="T64" fmla="*/ 1183 w 3655"/>
              <a:gd name="T65" fmla="*/ 1785 h 3656"/>
              <a:gd name="T66" fmla="*/ 1538 w 3655"/>
              <a:gd name="T67" fmla="*/ 2340 h 3656"/>
              <a:gd name="T68" fmla="*/ 1608 w 3655"/>
              <a:gd name="T69" fmla="*/ 2198 h 3656"/>
              <a:gd name="T70" fmla="*/ 1735 w 3655"/>
              <a:gd name="T71" fmla="*/ 1964 h 3656"/>
              <a:gd name="T72" fmla="*/ 1911 w 3655"/>
              <a:gd name="T73" fmla="*/ 1675 h 3656"/>
              <a:gd name="T74" fmla="*/ 2128 w 3655"/>
              <a:gd name="T75" fmla="*/ 1366 h 3656"/>
              <a:gd name="T76" fmla="*/ 2380 w 3655"/>
              <a:gd name="T77" fmla="*/ 1073 h 3656"/>
              <a:gd name="T78" fmla="*/ 2660 w 3655"/>
              <a:gd name="T79" fmla="*/ 832 h 3656"/>
              <a:gd name="T80" fmla="*/ 2836 w 3655"/>
              <a:gd name="T81" fmla="*/ 740 h 3656"/>
              <a:gd name="T82" fmla="*/ 2819 w 3655"/>
              <a:gd name="T83" fmla="*/ 882 h 3656"/>
              <a:gd name="T84" fmla="*/ 2805 w 3655"/>
              <a:gd name="T85" fmla="*/ 1112 h 3656"/>
              <a:gd name="T86" fmla="*/ 2811 w 3655"/>
              <a:gd name="T87" fmla="*/ 1361 h 3656"/>
              <a:gd name="T88" fmla="*/ 2861 w 3655"/>
              <a:gd name="T89" fmla="*/ 1553 h 3656"/>
              <a:gd name="T90" fmla="*/ 2838 w 3655"/>
              <a:gd name="T91" fmla="*/ 1604 h 3656"/>
              <a:gd name="T92" fmla="*/ 2687 w 3655"/>
              <a:gd name="T93" fmla="*/ 1710 h 3656"/>
              <a:gd name="T94" fmla="*/ 2454 w 3655"/>
              <a:gd name="T95" fmla="*/ 1898 h 3656"/>
              <a:gd name="T96" fmla="*/ 2168 w 3655"/>
              <a:gd name="T97" fmla="*/ 2169 h 3656"/>
              <a:gd name="T98" fmla="*/ 1863 w 3655"/>
              <a:gd name="T99" fmla="*/ 2524 h 3656"/>
              <a:gd name="T100" fmla="*/ 1567 w 3655"/>
              <a:gd name="T101" fmla="*/ 296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55" h="3656">
                <a:moveTo>
                  <a:pt x="1827" y="0"/>
                </a:moveTo>
                <a:lnTo>
                  <a:pt x="1716" y="4"/>
                </a:lnTo>
                <a:lnTo>
                  <a:pt x="1607" y="14"/>
                </a:lnTo>
                <a:lnTo>
                  <a:pt x="1499" y="29"/>
                </a:lnTo>
                <a:lnTo>
                  <a:pt x="1394" y="51"/>
                </a:lnTo>
                <a:lnTo>
                  <a:pt x="1290" y="80"/>
                </a:lnTo>
                <a:lnTo>
                  <a:pt x="1190" y="115"/>
                </a:lnTo>
                <a:lnTo>
                  <a:pt x="1093" y="154"/>
                </a:lnTo>
                <a:lnTo>
                  <a:pt x="997" y="199"/>
                </a:lnTo>
                <a:lnTo>
                  <a:pt x="905" y="249"/>
                </a:lnTo>
                <a:lnTo>
                  <a:pt x="817" y="305"/>
                </a:lnTo>
                <a:lnTo>
                  <a:pt x="732" y="365"/>
                </a:lnTo>
                <a:lnTo>
                  <a:pt x="650" y="430"/>
                </a:lnTo>
                <a:lnTo>
                  <a:pt x="573" y="499"/>
                </a:lnTo>
                <a:lnTo>
                  <a:pt x="499" y="573"/>
                </a:lnTo>
                <a:lnTo>
                  <a:pt x="430" y="650"/>
                </a:lnTo>
                <a:lnTo>
                  <a:pt x="365" y="732"/>
                </a:lnTo>
                <a:lnTo>
                  <a:pt x="305" y="817"/>
                </a:lnTo>
                <a:lnTo>
                  <a:pt x="249" y="905"/>
                </a:lnTo>
                <a:lnTo>
                  <a:pt x="199" y="997"/>
                </a:lnTo>
                <a:lnTo>
                  <a:pt x="154" y="1092"/>
                </a:lnTo>
                <a:lnTo>
                  <a:pt x="115" y="1191"/>
                </a:lnTo>
                <a:lnTo>
                  <a:pt x="80" y="1291"/>
                </a:lnTo>
                <a:lnTo>
                  <a:pt x="52" y="1394"/>
                </a:lnTo>
                <a:lnTo>
                  <a:pt x="29" y="1500"/>
                </a:lnTo>
                <a:lnTo>
                  <a:pt x="14" y="1607"/>
                </a:lnTo>
                <a:lnTo>
                  <a:pt x="4" y="1716"/>
                </a:lnTo>
                <a:lnTo>
                  <a:pt x="0" y="1828"/>
                </a:lnTo>
                <a:lnTo>
                  <a:pt x="4" y="1940"/>
                </a:lnTo>
                <a:lnTo>
                  <a:pt x="14" y="2049"/>
                </a:lnTo>
                <a:lnTo>
                  <a:pt x="29" y="2157"/>
                </a:lnTo>
                <a:lnTo>
                  <a:pt x="52" y="2262"/>
                </a:lnTo>
                <a:lnTo>
                  <a:pt x="80" y="2366"/>
                </a:lnTo>
                <a:lnTo>
                  <a:pt x="115" y="2466"/>
                </a:lnTo>
                <a:lnTo>
                  <a:pt x="154" y="2563"/>
                </a:lnTo>
                <a:lnTo>
                  <a:pt x="199" y="2659"/>
                </a:lnTo>
                <a:lnTo>
                  <a:pt x="249" y="2751"/>
                </a:lnTo>
                <a:lnTo>
                  <a:pt x="305" y="2839"/>
                </a:lnTo>
                <a:lnTo>
                  <a:pt x="365" y="2925"/>
                </a:lnTo>
                <a:lnTo>
                  <a:pt x="430" y="3006"/>
                </a:lnTo>
                <a:lnTo>
                  <a:pt x="499" y="3084"/>
                </a:lnTo>
                <a:lnTo>
                  <a:pt x="573" y="3157"/>
                </a:lnTo>
                <a:lnTo>
                  <a:pt x="650" y="3226"/>
                </a:lnTo>
                <a:lnTo>
                  <a:pt x="732" y="3291"/>
                </a:lnTo>
                <a:lnTo>
                  <a:pt x="817" y="3351"/>
                </a:lnTo>
                <a:lnTo>
                  <a:pt x="905" y="3407"/>
                </a:lnTo>
                <a:lnTo>
                  <a:pt x="997" y="3457"/>
                </a:lnTo>
                <a:lnTo>
                  <a:pt x="1093" y="3501"/>
                </a:lnTo>
                <a:lnTo>
                  <a:pt x="1190" y="3542"/>
                </a:lnTo>
                <a:lnTo>
                  <a:pt x="1290" y="3576"/>
                </a:lnTo>
                <a:lnTo>
                  <a:pt x="1394" y="3604"/>
                </a:lnTo>
                <a:lnTo>
                  <a:pt x="1499" y="3627"/>
                </a:lnTo>
                <a:lnTo>
                  <a:pt x="1607" y="3643"/>
                </a:lnTo>
                <a:lnTo>
                  <a:pt x="1716" y="3653"/>
                </a:lnTo>
                <a:lnTo>
                  <a:pt x="1827" y="3656"/>
                </a:lnTo>
                <a:lnTo>
                  <a:pt x="1939" y="3653"/>
                </a:lnTo>
                <a:lnTo>
                  <a:pt x="2048" y="3643"/>
                </a:lnTo>
                <a:lnTo>
                  <a:pt x="2156" y="3627"/>
                </a:lnTo>
                <a:lnTo>
                  <a:pt x="2261" y="3604"/>
                </a:lnTo>
                <a:lnTo>
                  <a:pt x="2365" y="3576"/>
                </a:lnTo>
                <a:lnTo>
                  <a:pt x="2465" y="3542"/>
                </a:lnTo>
                <a:lnTo>
                  <a:pt x="2563" y="3501"/>
                </a:lnTo>
                <a:lnTo>
                  <a:pt x="2658" y="3457"/>
                </a:lnTo>
                <a:lnTo>
                  <a:pt x="2750" y="3407"/>
                </a:lnTo>
                <a:lnTo>
                  <a:pt x="2838" y="3351"/>
                </a:lnTo>
                <a:lnTo>
                  <a:pt x="2924" y="3291"/>
                </a:lnTo>
                <a:lnTo>
                  <a:pt x="3005" y="3226"/>
                </a:lnTo>
                <a:lnTo>
                  <a:pt x="3083" y="3157"/>
                </a:lnTo>
                <a:lnTo>
                  <a:pt x="3156" y="3084"/>
                </a:lnTo>
                <a:lnTo>
                  <a:pt x="3225" y="3006"/>
                </a:lnTo>
                <a:lnTo>
                  <a:pt x="3290" y="2925"/>
                </a:lnTo>
                <a:lnTo>
                  <a:pt x="3350" y="2839"/>
                </a:lnTo>
                <a:lnTo>
                  <a:pt x="3406" y="2751"/>
                </a:lnTo>
                <a:lnTo>
                  <a:pt x="3456" y="2659"/>
                </a:lnTo>
                <a:lnTo>
                  <a:pt x="3500" y="2563"/>
                </a:lnTo>
                <a:lnTo>
                  <a:pt x="3540" y="2466"/>
                </a:lnTo>
                <a:lnTo>
                  <a:pt x="3575" y="2366"/>
                </a:lnTo>
                <a:lnTo>
                  <a:pt x="3603" y="2262"/>
                </a:lnTo>
                <a:lnTo>
                  <a:pt x="3626" y="2157"/>
                </a:lnTo>
                <a:lnTo>
                  <a:pt x="3641" y="2049"/>
                </a:lnTo>
                <a:lnTo>
                  <a:pt x="3651" y="1940"/>
                </a:lnTo>
                <a:lnTo>
                  <a:pt x="3655" y="1828"/>
                </a:lnTo>
                <a:lnTo>
                  <a:pt x="3651" y="1716"/>
                </a:lnTo>
                <a:lnTo>
                  <a:pt x="3641" y="1607"/>
                </a:lnTo>
                <a:lnTo>
                  <a:pt x="3626" y="1500"/>
                </a:lnTo>
                <a:lnTo>
                  <a:pt x="3603" y="1394"/>
                </a:lnTo>
                <a:lnTo>
                  <a:pt x="3575" y="1291"/>
                </a:lnTo>
                <a:lnTo>
                  <a:pt x="3540" y="1191"/>
                </a:lnTo>
                <a:lnTo>
                  <a:pt x="3500" y="1092"/>
                </a:lnTo>
                <a:lnTo>
                  <a:pt x="3456" y="997"/>
                </a:lnTo>
                <a:lnTo>
                  <a:pt x="3406" y="905"/>
                </a:lnTo>
                <a:lnTo>
                  <a:pt x="3350" y="817"/>
                </a:lnTo>
                <a:lnTo>
                  <a:pt x="3290" y="732"/>
                </a:lnTo>
                <a:lnTo>
                  <a:pt x="3225" y="650"/>
                </a:lnTo>
                <a:lnTo>
                  <a:pt x="3156" y="573"/>
                </a:lnTo>
                <a:lnTo>
                  <a:pt x="3083" y="499"/>
                </a:lnTo>
                <a:lnTo>
                  <a:pt x="3005" y="430"/>
                </a:lnTo>
                <a:lnTo>
                  <a:pt x="2924" y="365"/>
                </a:lnTo>
                <a:lnTo>
                  <a:pt x="2838" y="305"/>
                </a:lnTo>
                <a:lnTo>
                  <a:pt x="2750" y="249"/>
                </a:lnTo>
                <a:lnTo>
                  <a:pt x="2658" y="199"/>
                </a:lnTo>
                <a:lnTo>
                  <a:pt x="2563" y="154"/>
                </a:lnTo>
                <a:lnTo>
                  <a:pt x="2465" y="115"/>
                </a:lnTo>
                <a:lnTo>
                  <a:pt x="2365" y="80"/>
                </a:lnTo>
                <a:lnTo>
                  <a:pt x="2261" y="51"/>
                </a:lnTo>
                <a:lnTo>
                  <a:pt x="2156" y="29"/>
                </a:lnTo>
                <a:lnTo>
                  <a:pt x="2048" y="14"/>
                </a:lnTo>
                <a:lnTo>
                  <a:pt x="1939" y="4"/>
                </a:lnTo>
                <a:lnTo>
                  <a:pt x="1827" y="0"/>
                </a:lnTo>
                <a:close/>
                <a:moveTo>
                  <a:pt x="1567" y="2966"/>
                </a:moveTo>
                <a:lnTo>
                  <a:pt x="1565" y="2964"/>
                </a:lnTo>
                <a:lnTo>
                  <a:pt x="1558" y="2958"/>
                </a:lnTo>
                <a:lnTo>
                  <a:pt x="1548" y="2949"/>
                </a:lnTo>
                <a:lnTo>
                  <a:pt x="1534" y="2936"/>
                </a:lnTo>
                <a:lnTo>
                  <a:pt x="1516" y="2920"/>
                </a:lnTo>
                <a:lnTo>
                  <a:pt x="1494" y="2901"/>
                </a:lnTo>
                <a:lnTo>
                  <a:pt x="1469" y="2880"/>
                </a:lnTo>
                <a:lnTo>
                  <a:pt x="1443" y="2857"/>
                </a:lnTo>
                <a:lnTo>
                  <a:pt x="1413" y="2830"/>
                </a:lnTo>
                <a:lnTo>
                  <a:pt x="1380" y="2802"/>
                </a:lnTo>
                <a:lnTo>
                  <a:pt x="1346" y="2773"/>
                </a:lnTo>
                <a:lnTo>
                  <a:pt x="1310" y="2742"/>
                </a:lnTo>
                <a:lnTo>
                  <a:pt x="1273" y="2709"/>
                </a:lnTo>
                <a:lnTo>
                  <a:pt x="1234" y="2676"/>
                </a:lnTo>
                <a:lnTo>
                  <a:pt x="1194" y="2642"/>
                </a:lnTo>
                <a:lnTo>
                  <a:pt x="1154" y="2608"/>
                </a:lnTo>
                <a:lnTo>
                  <a:pt x="1112" y="2572"/>
                </a:lnTo>
                <a:lnTo>
                  <a:pt x="1070" y="2537"/>
                </a:lnTo>
                <a:lnTo>
                  <a:pt x="1029" y="2502"/>
                </a:lnTo>
                <a:lnTo>
                  <a:pt x="987" y="2468"/>
                </a:lnTo>
                <a:lnTo>
                  <a:pt x="947" y="2433"/>
                </a:lnTo>
                <a:lnTo>
                  <a:pt x="906" y="2400"/>
                </a:lnTo>
                <a:lnTo>
                  <a:pt x="867" y="2369"/>
                </a:lnTo>
                <a:lnTo>
                  <a:pt x="829" y="2338"/>
                </a:lnTo>
                <a:lnTo>
                  <a:pt x="793" y="2308"/>
                </a:lnTo>
                <a:lnTo>
                  <a:pt x="758" y="2281"/>
                </a:lnTo>
                <a:lnTo>
                  <a:pt x="725" y="2255"/>
                </a:lnTo>
                <a:lnTo>
                  <a:pt x="694" y="2232"/>
                </a:lnTo>
                <a:lnTo>
                  <a:pt x="666" y="2211"/>
                </a:lnTo>
                <a:lnTo>
                  <a:pt x="640" y="2193"/>
                </a:lnTo>
                <a:lnTo>
                  <a:pt x="618" y="2178"/>
                </a:lnTo>
                <a:lnTo>
                  <a:pt x="599" y="2165"/>
                </a:lnTo>
                <a:lnTo>
                  <a:pt x="584" y="2157"/>
                </a:lnTo>
                <a:lnTo>
                  <a:pt x="572" y="2152"/>
                </a:lnTo>
                <a:lnTo>
                  <a:pt x="574" y="2151"/>
                </a:lnTo>
                <a:lnTo>
                  <a:pt x="582" y="2147"/>
                </a:lnTo>
                <a:lnTo>
                  <a:pt x="594" y="2140"/>
                </a:lnTo>
                <a:lnTo>
                  <a:pt x="609" y="2130"/>
                </a:lnTo>
                <a:lnTo>
                  <a:pt x="630" y="2119"/>
                </a:lnTo>
                <a:lnTo>
                  <a:pt x="654" y="2105"/>
                </a:lnTo>
                <a:lnTo>
                  <a:pt x="680" y="2090"/>
                </a:lnTo>
                <a:lnTo>
                  <a:pt x="709" y="2073"/>
                </a:lnTo>
                <a:lnTo>
                  <a:pt x="742" y="2054"/>
                </a:lnTo>
                <a:lnTo>
                  <a:pt x="776" y="2035"/>
                </a:lnTo>
                <a:lnTo>
                  <a:pt x="812" y="2014"/>
                </a:lnTo>
                <a:lnTo>
                  <a:pt x="848" y="1992"/>
                </a:lnTo>
                <a:lnTo>
                  <a:pt x="886" y="1970"/>
                </a:lnTo>
                <a:lnTo>
                  <a:pt x="925" y="1946"/>
                </a:lnTo>
                <a:lnTo>
                  <a:pt x="964" y="1923"/>
                </a:lnTo>
                <a:lnTo>
                  <a:pt x="1003" y="1900"/>
                </a:lnTo>
                <a:lnTo>
                  <a:pt x="1042" y="1876"/>
                </a:lnTo>
                <a:lnTo>
                  <a:pt x="1078" y="1853"/>
                </a:lnTo>
                <a:lnTo>
                  <a:pt x="1115" y="1830"/>
                </a:lnTo>
                <a:lnTo>
                  <a:pt x="1149" y="1808"/>
                </a:lnTo>
                <a:lnTo>
                  <a:pt x="1183" y="1785"/>
                </a:lnTo>
                <a:lnTo>
                  <a:pt x="1214" y="1764"/>
                </a:lnTo>
                <a:lnTo>
                  <a:pt x="1526" y="2366"/>
                </a:lnTo>
                <a:lnTo>
                  <a:pt x="1527" y="2362"/>
                </a:lnTo>
                <a:lnTo>
                  <a:pt x="1532" y="2353"/>
                </a:lnTo>
                <a:lnTo>
                  <a:pt x="1538" y="2340"/>
                </a:lnTo>
                <a:lnTo>
                  <a:pt x="1547" y="2320"/>
                </a:lnTo>
                <a:lnTo>
                  <a:pt x="1559" y="2297"/>
                </a:lnTo>
                <a:lnTo>
                  <a:pt x="1573" y="2268"/>
                </a:lnTo>
                <a:lnTo>
                  <a:pt x="1589" y="2234"/>
                </a:lnTo>
                <a:lnTo>
                  <a:pt x="1608" y="2198"/>
                </a:lnTo>
                <a:lnTo>
                  <a:pt x="1629" y="2158"/>
                </a:lnTo>
                <a:lnTo>
                  <a:pt x="1653" y="2114"/>
                </a:lnTo>
                <a:lnTo>
                  <a:pt x="1678" y="2067"/>
                </a:lnTo>
                <a:lnTo>
                  <a:pt x="1706" y="2018"/>
                </a:lnTo>
                <a:lnTo>
                  <a:pt x="1735" y="1964"/>
                </a:lnTo>
                <a:lnTo>
                  <a:pt x="1767" y="1910"/>
                </a:lnTo>
                <a:lnTo>
                  <a:pt x="1800" y="1854"/>
                </a:lnTo>
                <a:lnTo>
                  <a:pt x="1835" y="1795"/>
                </a:lnTo>
                <a:lnTo>
                  <a:pt x="1873" y="1736"/>
                </a:lnTo>
                <a:lnTo>
                  <a:pt x="1911" y="1675"/>
                </a:lnTo>
                <a:lnTo>
                  <a:pt x="1951" y="1614"/>
                </a:lnTo>
                <a:lnTo>
                  <a:pt x="1994" y="1552"/>
                </a:lnTo>
                <a:lnTo>
                  <a:pt x="2037" y="1490"/>
                </a:lnTo>
                <a:lnTo>
                  <a:pt x="2083" y="1427"/>
                </a:lnTo>
                <a:lnTo>
                  <a:pt x="2128" y="1366"/>
                </a:lnTo>
                <a:lnTo>
                  <a:pt x="2177" y="1305"/>
                </a:lnTo>
                <a:lnTo>
                  <a:pt x="2226" y="1245"/>
                </a:lnTo>
                <a:lnTo>
                  <a:pt x="2276" y="1186"/>
                </a:lnTo>
                <a:lnTo>
                  <a:pt x="2328" y="1128"/>
                </a:lnTo>
                <a:lnTo>
                  <a:pt x="2380" y="1073"/>
                </a:lnTo>
                <a:lnTo>
                  <a:pt x="2435" y="1019"/>
                </a:lnTo>
                <a:lnTo>
                  <a:pt x="2489" y="968"/>
                </a:lnTo>
                <a:lnTo>
                  <a:pt x="2546" y="919"/>
                </a:lnTo>
                <a:lnTo>
                  <a:pt x="2603" y="874"/>
                </a:lnTo>
                <a:lnTo>
                  <a:pt x="2660" y="832"/>
                </a:lnTo>
                <a:lnTo>
                  <a:pt x="2718" y="793"/>
                </a:lnTo>
                <a:lnTo>
                  <a:pt x="2778" y="757"/>
                </a:lnTo>
                <a:lnTo>
                  <a:pt x="2837" y="726"/>
                </a:lnTo>
                <a:lnTo>
                  <a:pt x="2837" y="730"/>
                </a:lnTo>
                <a:lnTo>
                  <a:pt x="2836" y="740"/>
                </a:lnTo>
                <a:lnTo>
                  <a:pt x="2834" y="758"/>
                </a:lnTo>
                <a:lnTo>
                  <a:pt x="2830" y="782"/>
                </a:lnTo>
                <a:lnTo>
                  <a:pt x="2827" y="811"/>
                </a:lnTo>
                <a:lnTo>
                  <a:pt x="2824" y="844"/>
                </a:lnTo>
                <a:lnTo>
                  <a:pt x="2819" y="882"/>
                </a:lnTo>
                <a:lnTo>
                  <a:pt x="2816" y="923"/>
                </a:lnTo>
                <a:lnTo>
                  <a:pt x="2813" y="967"/>
                </a:lnTo>
                <a:lnTo>
                  <a:pt x="2809" y="1014"/>
                </a:lnTo>
                <a:lnTo>
                  <a:pt x="2806" y="1063"/>
                </a:lnTo>
                <a:lnTo>
                  <a:pt x="2805" y="1112"/>
                </a:lnTo>
                <a:lnTo>
                  <a:pt x="2804" y="1163"/>
                </a:lnTo>
                <a:lnTo>
                  <a:pt x="2804" y="1214"/>
                </a:lnTo>
                <a:lnTo>
                  <a:pt x="2805" y="1264"/>
                </a:lnTo>
                <a:lnTo>
                  <a:pt x="2807" y="1313"/>
                </a:lnTo>
                <a:lnTo>
                  <a:pt x="2811" y="1361"/>
                </a:lnTo>
                <a:lnTo>
                  <a:pt x="2818" y="1406"/>
                </a:lnTo>
                <a:lnTo>
                  <a:pt x="2826" y="1449"/>
                </a:lnTo>
                <a:lnTo>
                  <a:pt x="2835" y="1487"/>
                </a:lnTo>
                <a:lnTo>
                  <a:pt x="2847" y="1523"/>
                </a:lnTo>
                <a:lnTo>
                  <a:pt x="2861" y="1553"/>
                </a:lnTo>
                <a:lnTo>
                  <a:pt x="2879" y="1579"/>
                </a:lnTo>
                <a:lnTo>
                  <a:pt x="2876" y="1581"/>
                </a:lnTo>
                <a:lnTo>
                  <a:pt x="2868" y="1585"/>
                </a:lnTo>
                <a:lnTo>
                  <a:pt x="2856" y="1593"/>
                </a:lnTo>
                <a:lnTo>
                  <a:pt x="2838" y="1604"/>
                </a:lnTo>
                <a:lnTo>
                  <a:pt x="2816" y="1620"/>
                </a:lnTo>
                <a:lnTo>
                  <a:pt x="2789" y="1637"/>
                </a:lnTo>
                <a:lnTo>
                  <a:pt x="2758" y="1659"/>
                </a:lnTo>
                <a:lnTo>
                  <a:pt x="2725" y="1683"/>
                </a:lnTo>
                <a:lnTo>
                  <a:pt x="2687" y="1710"/>
                </a:lnTo>
                <a:lnTo>
                  <a:pt x="2646" y="1741"/>
                </a:lnTo>
                <a:lnTo>
                  <a:pt x="2601" y="1775"/>
                </a:lnTo>
                <a:lnTo>
                  <a:pt x="2555" y="1813"/>
                </a:lnTo>
                <a:lnTo>
                  <a:pt x="2505" y="1854"/>
                </a:lnTo>
                <a:lnTo>
                  <a:pt x="2454" y="1898"/>
                </a:lnTo>
                <a:lnTo>
                  <a:pt x="2399" y="1945"/>
                </a:lnTo>
                <a:lnTo>
                  <a:pt x="2344" y="1997"/>
                </a:lnTo>
                <a:lnTo>
                  <a:pt x="2287" y="2051"/>
                </a:lnTo>
                <a:lnTo>
                  <a:pt x="2228" y="2109"/>
                </a:lnTo>
                <a:lnTo>
                  <a:pt x="2168" y="2169"/>
                </a:lnTo>
                <a:lnTo>
                  <a:pt x="2108" y="2233"/>
                </a:lnTo>
                <a:lnTo>
                  <a:pt x="2047" y="2301"/>
                </a:lnTo>
                <a:lnTo>
                  <a:pt x="1986" y="2372"/>
                </a:lnTo>
                <a:lnTo>
                  <a:pt x="1925" y="2447"/>
                </a:lnTo>
                <a:lnTo>
                  <a:pt x="1863" y="2524"/>
                </a:lnTo>
                <a:lnTo>
                  <a:pt x="1803" y="2606"/>
                </a:lnTo>
                <a:lnTo>
                  <a:pt x="1742" y="2691"/>
                </a:lnTo>
                <a:lnTo>
                  <a:pt x="1683" y="2779"/>
                </a:lnTo>
                <a:lnTo>
                  <a:pt x="1625" y="2870"/>
                </a:lnTo>
                <a:lnTo>
                  <a:pt x="1567" y="2966"/>
                </a:lnTo>
                <a:lnTo>
                  <a:pt x="1567" y="2966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85035" y="1226820"/>
            <a:ext cx="5087620" cy="645160"/>
          </a:xfrm>
          <a:prstGeom prst="rect">
            <a:avLst/>
          </a:prstGeom>
          <a:solidFill>
            <a:srgbClr val="77AE26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界面清晰、舒适、易懂；用户几乎不需要学习就能熟练使用整个小程序</a:t>
            </a:r>
          </a:p>
        </p:txBody>
      </p:sp>
      <p:sp>
        <p:nvSpPr>
          <p:cNvPr id="18" name="Freeform 8"/>
          <p:cNvSpPr>
            <a:spLocks noEditPoints="1"/>
          </p:cNvSpPr>
          <p:nvPr/>
        </p:nvSpPr>
        <p:spPr bwMode="auto">
          <a:xfrm>
            <a:off x="1141095" y="2546985"/>
            <a:ext cx="572135" cy="500380"/>
          </a:xfrm>
          <a:custGeom>
            <a:avLst/>
            <a:gdLst>
              <a:gd name="T0" fmla="*/ 1394 w 3655"/>
              <a:gd name="T1" fmla="*/ 51 h 3656"/>
              <a:gd name="T2" fmla="*/ 905 w 3655"/>
              <a:gd name="T3" fmla="*/ 249 h 3656"/>
              <a:gd name="T4" fmla="*/ 499 w 3655"/>
              <a:gd name="T5" fmla="*/ 573 h 3656"/>
              <a:gd name="T6" fmla="*/ 199 w 3655"/>
              <a:gd name="T7" fmla="*/ 997 h 3656"/>
              <a:gd name="T8" fmla="*/ 29 w 3655"/>
              <a:gd name="T9" fmla="*/ 1500 h 3656"/>
              <a:gd name="T10" fmla="*/ 14 w 3655"/>
              <a:gd name="T11" fmla="*/ 2049 h 3656"/>
              <a:gd name="T12" fmla="*/ 154 w 3655"/>
              <a:gd name="T13" fmla="*/ 2563 h 3656"/>
              <a:gd name="T14" fmla="*/ 430 w 3655"/>
              <a:gd name="T15" fmla="*/ 3006 h 3656"/>
              <a:gd name="T16" fmla="*/ 817 w 3655"/>
              <a:gd name="T17" fmla="*/ 3351 h 3656"/>
              <a:gd name="T18" fmla="*/ 1290 w 3655"/>
              <a:gd name="T19" fmla="*/ 3576 h 3656"/>
              <a:gd name="T20" fmla="*/ 1827 w 3655"/>
              <a:gd name="T21" fmla="*/ 3656 h 3656"/>
              <a:gd name="T22" fmla="*/ 2365 w 3655"/>
              <a:gd name="T23" fmla="*/ 3576 h 3656"/>
              <a:gd name="T24" fmla="*/ 2838 w 3655"/>
              <a:gd name="T25" fmla="*/ 3351 h 3656"/>
              <a:gd name="T26" fmla="*/ 3225 w 3655"/>
              <a:gd name="T27" fmla="*/ 3006 h 3656"/>
              <a:gd name="T28" fmla="*/ 3500 w 3655"/>
              <a:gd name="T29" fmla="*/ 2563 h 3656"/>
              <a:gd name="T30" fmla="*/ 3641 w 3655"/>
              <a:gd name="T31" fmla="*/ 2049 h 3656"/>
              <a:gd name="T32" fmla="*/ 3626 w 3655"/>
              <a:gd name="T33" fmla="*/ 1500 h 3656"/>
              <a:gd name="T34" fmla="*/ 3456 w 3655"/>
              <a:gd name="T35" fmla="*/ 997 h 3656"/>
              <a:gd name="T36" fmla="*/ 3156 w 3655"/>
              <a:gd name="T37" fmla="*/ 573 h 3656"/>
              <a:gd name="T38" fmla="*/ 2750 w 3655"/>
              <a:gd name="T39" fmla="*/ 249 h 3656"/>
              <a:gd name="T40" fmla="*/ 2261 w 3655"/>
              <a:gd name="T41" fmla="*/ 51 h 3656"/>
              <a:gd name="T42" fmla="*/ 1567 w 3655"/>
              <a:gd name="T43" fmla="*/ 2966 h 3656"/>
              <a:gd name="T44" fmla="*/ 1516 w 3655"/>
              <a:gd name="T45" fmla="*/ 2920 h 3656"/>
              <a:gd name="T46" fmla="*/ 1380 w 3655"/>
              <a:gd name="T47" fmla="*/ 2802 h 3656"/>
              <a:gd name="T48" fmla="*/ 1194 w 3655"/>
              <a:gd name="T49" fmla="*/ 2642 h 3656"/>
              <a:gd name="T50" fmla="*/ 987 w 3655"/>
              <a:gd name="T51" fmla="*/ 2468 h 3656"/>
              <a:gd name="T52" fmla="*/ 793 w 3655"/>
              <a:gd name="T53" fmla="*/ 2308 h 3656"/>
              <a:gd name="T54" fmla="*/ 640 w 3655"/>
              <a:gd name="T55" fmla="*/ 2193 h 3656"/>
              <a:gd name="T56" fmla="*/ 574 w 3655"/>
              <a:gd name="T57" fmla="*/ 2151 h 3656"/>
              <a:gd name="T58" fmla="*/ 654 w 3655"/>
              <a:gd name="T59" fmla="*/ 2105 h 3656"/>
              <a:gd name="T60" fmla="*/ 812 w 3655"/>
              <a:gd name="T61" fmla="*/ 2014 h 3656"/>
              <a:gd name="T62" fmla="*/ 1003 w 3655"/>
              <a:gd name="T63" fmla="*/ 1900 h 3656"/>
              <a:gd name="T64" fmla="*/ 1183 w 3655"/>
              <a:gd name="T65" fmla="*/ 1785 h 3656"/>
              <a:gd name="T66" fmla="*/ 1538 w 3655"/>
              <a:gd name="T67" fmla="*/ 2340 h 3656"/>
              <a:gd name="T68" fmla="*/ 1608 w 3655"/>
              <a:gd name="T69" fmla="*/ 2198 h 3656"/>
              <a:gd name="T70" fmla="*/ 1735 w 3655"/>
              <a:gd name="T71" fmla="*/ 1964 h 3656"/>
              <a:gd name="T72" fmla="*/ 1911 w 3655"/>
              <a:gd name="T73" fmla="*/ 1675 h 3656"/>
              <a:gd name="T74" fmla="*/ 2128 w 3655"/>
              <a:gd name="T75" fmla="*/ 1366 h 3656"/>
              <a:gd name="T76" fmla="*/ 2380 w 3655"/>
              <a:gd name="T77" fmla="*/ 1073 h 3656"/>
              <a:gd name="T78" fmla="*/ 2660 w 3655"/>
              <a:gd name="T79" fmla="*/ 832 h 3656"/>
              <a:gd name="T80" fmla="*/ 2836 w 3655"/>
              <a:gd name="T81" fmla="*/ 740 h 3656"/>
              <a:gd name="T82" fmla="*/ 2819 w 3655"/>
              <a:gd name="T83" fmla="*/ 882 h 3656"/>
              <a:gd name="T84" fmla="*/ 2805 w 3655"/>
              <a:gd name="T85" fmla="*/ 1112 h 3656"/>
              <a:gd name="T86" fmla="*/ 2811 w 3655"/>
              <a:gd name="T87" fmla="*/ 1361 h 3656"/>
              <a:gd name="T88" fmla="*/ 2861 w 3655"/>
              <a:gd name="T89" fmla="*/ 1553 h 3656"/>
              <a:gd name="T90" fmla="*/ 2838 w 3655"/>
              <a:gd name="T91" fmla="*/ 1604 h 3656"/>
              <a:gd name="T92" fmla="*/ 2687 w 3655"/>
              <a:gd name="T93" fmla="*/ 1710 h 3656"/>
              <a:gd name="T94" fmla="*/ 2454 w 3655"/>
              <a:gd name="T95" fmla="*/ 1898 h 3656"/>
              <a:gd name="T96" fmla="*/ 2168 w 3655"/>
              <a:gd name="T97" fmla="*/ 2169 h 3656"/>
              <a:gd name="T98" fmla="*/ 1863 w 3655"/>
              <a:gd name="T99" fmla="*/ 2524 h 3656"/>
              <a:gd name="T100" fmla="*/ 1567 w 3655"/>
              <a:gd name="T101" fmla="*/ 296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55" h="3656">
                <a:moveTo>
                  <a:pt x="1827" y="0"/>
                </a:moveTo>
                <a:lnTo>
                  <a:pt x="1716" y="4"/>
                </a:lnTo>
                <a:lnTo>
                  <a:pt x="1607" y="14"/>
                </a:lnTo>
                <a:lnTo>
                  <a:pt x="1499" y="29"/>
                </a:lnTo>
                <a:lnTo>
                  <a:pt x="1394" y="51"/>
                </a:lnTo>
                <a:lnTo>
                  <a:pt x="1290" y="80"/>
                </a:lnTo>
                <a:lnTo>
                  <a:pt x="1190" y="115"/>
                </a:lnTo>
                <a:lnTo>
                  <a:pt x="1093" y="154"/>
                </a:lnTo>
                <a:lnTo>
                  <a:pt x="997" y="199"/>
                </a:lnTo>
                <a:lnTo>
                  <a:pt x="905" y="249"/>
                </a:lnTo>
                <a:lnTo>
                  <a:pt x="817" y="305"/>
                </a:lnTo>
                <a:lnTo>
                  <a:pt x="732" y="365"/>
                </a:lnTo>
                <a:lnTo>
                  <a:pt x="650" y="430"/>
                </a:lnTo>
                <a:lnTo>
                  <a:pt x="573" y="499"/>
                </a:lnTo>
                <a:lnTo>
                  <a:pt x="499" y="573"/>
                </a:lnTo>
                <a:lnTo>
                  <a:pt x="430" y="650"/>
                </a:lnTo>
                <a:lnTo>
                  <a:pt x="365" y="732"/>
                </a:lnTo>
                <a:lnTo>
                  <a:pt x="305" y="817"/>
                </a:lnTo>
                <a:lnTo>
                  <a:pt x="249" y="905"/>
                </a:lnTo>
                <a:lnTo>
                  <a:pt x="199" y="997"/>
                </a:lnTo>
                <a:lnTo>
                  <a:pt x="154" y="1092"/>
                </a:lnTo>
                <a:lnTo>
                  <a:pt x="115" y="1191"/>
                </a:lnTo>
                <a:lnTo>
                  <a:pt x="80" y="1291"/>
                </a:lnTo>
                <a:lnTo>
                  <a:pt x="52" y="1394"/>
                </a:lnTo>
                <a:lnTo>
                  <a:pt x="29" y="1500"/>
                </a:lnTo>
                <a:lnTo>
                  <a:pt x="14" y="1607"/>
                </a:lnTo>
                <a:lnTo>
                  <a:pt x="4" y="1716"/>
                </a:lnTo>
                <a:lnTo>
                  <a:pt x="0" y="1828"/>
                </a:lnTo>
                <a:lnTo>
                  <a:pt x="4" y="1940"/>
                </a:lnTo>
                <a:lnTo>
                  <a:pt x="14" y="2049"/>
                </a:lnTo>
                <a:lnTo>
                  <a:pt x="29" y="2157"/>
                </a:lnTo>
                <a:lnTo>
                  <a:pt x="52" y="2262"/>
                </a:lnTo>
                <a:lnTo>
                  <a:pt x="80" y="2366"/>
                </a:lnTo>
                <a:lnTo>
                  <a:pt x="115" y="2466"/>
                </a:lnTo>
                <a:lnTo>
                  <a:pt x="154" y="2563"/>
                </a:lnTo>
                <a:lnTo>
                  <a:pt x="199" y="2659"/>
                </a:lnTo>
                <a:lnTo>
                  <a:pt x="249" y="2751"/>
                </a:lnTo>
                <a:lnTo>
                  <a:pt x="305" y="2839"/>
                </a:lnTo>
                <a:lnTo>
                  <a:pt x="365" y="2925"/>
                </a:lnTo>
                <a:lnTo>
                  <a:pt x="430" y="3006"/>
                </a:lnTo>
                <a:lnTo>
                  <a:pt x="499" y="3084"/>
                </a:lnTo>
                <a:lnTo>
                  <a:pt x="573" y="3157"/>
                </a:lnTo>
                <a:lnTo>
                  <a:pt x="650" y="3226"/>
                </a:lnTo>
                <a:lnTo>
                  <a:pt x="732" y="3291"/>
                </a:lnTo>
                <a:lnTo>
                  <a:pt x="817" y="3351"/>
                </a:lnTo>
                <a:lnTo>
                  <a:pt x="905" y="3407"/>
                </a:lnTo>
                <a:lnTo>
                  <a:pt x="997" y="3457"/>
                </a:lnTo>
                <a:lnTo>
                  <a:pt x="1093" y="3501"/>
                </a:lnTo>
                <a:lnTo>
                  <a:pt x="1190" y="3542"/>
                </a:lnTo>
                <a:lnTo>
                  <a:pt x="1290" y="3576"/>
                </a:lnTo>
                <a:lnTo>
                  <a:pt x="1394" y="3604"/>
                </a:lnTo>
                <a:lnTo>
                  <a:pt x="1499" y="3627"/>
                </a:lnTo>
                <a:lnTo>
                  <a:pt x="1607" y="3643"/>
                </a:lnTo>
                <a:lnTo>
                  <a:pt x="1716" y="3653"/>
                </a:lnTo>
                <a:lnTo>
                  <a:pt x="1827" y="3656"/>
                </a:lnTo>
                <a:lnTo>
                  <a:pt x="1939" y="3653"/>
                </a:lnTo>
                <a:lnTo>
                  <a:pt x="2048" y="3643"/>
                </a:lnTo>
                <a:lnTo>
                  <a:pt x="2156" y="3627"/>
                </a:lnTo>
                <a:lnTo>
                  <a:pt x="2261" y="3604"/>
                </a:lnTo>
                <a:lnTo>
                  <a:pt x="2365" y="3576"/>
                </a:lnTo>
                <a:lnTo>
                  <a:pt x="2465" y="3542"/>
                </a:lnTo>
                <a:lnTo>
                  <a:pt x="2563" y="3501"/>
                </a:lnTo>
                <a:lnTo>
                  <a:pt x="2658" y="3457"/>
                </a:lnTo>
                <a:lnTo>
                  <a:pt x="2750" y="3407"/>
                </a:lnTo>
                <a:lnTo>
                  <a:pt x="2838" y="3351"/>
                </a:lnTo>
                <a:lnTo>
                  <a:pt x="2924" y="3291"/>
                </a:lnTo>
                <a:lnTo>
                  <a:pt x="3005" y="3226"/>
                </a:lnTo>
                <a:lnTo>
                  <a:pt x="3083" y="3157"/>
                </a:lnTo>
                <a:lnTo>
                  <a:pt x="3156" y="3084"/>
                </a:lnTo>
                <a:lnTo>
                  <a:pt x="3225" y="3006"/>
                </a:lnTo>
                <a:lnTo>
                  <a:pt x="3290" y="2925"/>
                </a:lnTo>
                <a:lnTo>
                  <a:pt x="3350" y="2839"/>
                </a:lnTo>
                <a:lnTo>
                  <a:pt x="3406" y="2751"/>
                </a:lnTo>
                <a:lnTo>
                  <a:pt x="3456" y="2659"/>
                </a:lnTo>
                <a:lnTo>
                  <a:pt x="3500" y="2563"/>
                </a:lnTo>
                <a:lnTo>
                  <a:pt x="3540" y="2466"/>
                </a:lnTo>
                <a:lnTo>
                  <a:pt x="3575" y="2366"/>
                </a:lnTo>
                <a:lnTo>
                  <a:pt x="3603" y="2262"/>
                </a:lnTo>
                <a:lnTo>
                  <a:pt x="3626" y="2157"/>
                </a:lnTo>
                <a:lnTo>
                  <a:pt x="3641" y="2049"/>
                </a:lnTo>
                <a:lnTo>
                  <a:pt x="3651" y="1940"/>
                </a:lnTo>
                <a:lnTo>
                  <a:pt x="3655" y="1828"/>
                </a:lnTo>
                <a:lnTo>
                  <a:pt x="3651" y="1716"/>
                </a:lnTo>
                <a:lnTo>
                  <a:pt x="3641" y="1607"/>
                </a:lnTo>
                <a:lnTo>
                  <a:pt x="3626" y="1500"/>
                </a:lnTo>
                <a:lnTo>
                  <a:pt x="3603" y="1394"/>
                </a:lnTo>
                <a:lnTo>
                  <a:pt x="3575" y="1291"/>
                </a:lnTo>
                <a:lnTo>
                  <a:pt x="3540" y="1191"/>
                </a:lnTo>
                <a:lnTo>
                  <a:pt x="3500" y="1092"/>
                </a:lnTo>
                <a:lnTo>
                  <a:pt x="3456" y="997"/>
                </a:lnTo>
                <a:lnTo>
                  <a:pt x="3406" y="905"/>
                </a:lnTo>
                <a:lnTo>
                  <a:pt x="3350" y="817"/>
                </a:lnTo>
                <a:lnTo>
                  <a:pt x="3290" y="732"/>
                </a:lnTo>
                <a:lnTo>
                  <a:pt x="3225" y="650"/>
                </a:lnTo>
                <a:lnTo>
                  <a:pt x="3156" y="573"/>
                </a:lnTo>
                <a:lnTo>
                  <a:pt x="3083" y="499"/>
                </a:lnTo>
                <a:lnTo>
                  <a:pt x="3005" y="430"/>
                </a:lnTo>
                <a:lnTo>
                  <a:pt x="2924" y="365"/>
                </a:lnTo>
                <a:lnTo>
                  <a:pt x="2838" y="305"/>
                </a:lnTo>
                <a:lnTo>
                  <a:pt x="2750" y="249"/>
                </a:lnTo>
                <a:lnTo>
                  <a:pt x="2658" y="199"/>
                </a:lnTo>
                <a:lnTo>
                  <a:pt x="2563" y="154"/>
                </a:lnTo>
                <a:lnTo>
                  <a:pt x="2465" y="115"/>
                </a:lnTo>
                <a:lnTo>
                  <a:pt x="2365" y="80"/>
                </a:lnTo>
                <a:lnTo>
                  <a:pt x="2261" y="51"/>
                </a:lnTo>
                <a:lnTo>
                  <a:pt x="2156" y="29"/>
                </a:lnTo>
                <a:lnTo>
                  <a:pt x="2048" y="14"/>
                </a:lnTo>
                <a:lnTo>
                  <a:pt x="1939" y="4"/>
                </a:lnTo>
                <a:lnTo>
                  <a:pt x="1827" y="0"/>
                </a:lnTo>
                <a:close/>
                <a:moveTo>
                  <a:pt x="1567" y="2966"/>
                </a:moveTo>
                <a:lnTo>
                  <a:pt x="1565" y="2964"/>
                </a:lnTo>
                <a:lnTo>
                  <a:pt x="1558" y="2958"/>
                </a:lnTo>
                <a:lnTo>
                  <a:pt x="1548" y="2949"/>
                </a:lnTo>
                <a:lnTo>
                  <a:pt x="1534" y="2936"/>
                </a:lnTo>
                <a:lnTo>
                  <a:pt x="1516" y="2920"/>
                </a:lnTo>
                <a:lnTo>
                  <a:pt x="1494" y="2901"/>
                </a:lnTo>
                <a:lnTo>
                  <a:pt x="1469" y="2880"/>
                </a:lnTo>
                <a:lnTo>
                  <a:pt x="1443" y="2857"/>
                </a:lnTo>
                <a:lnTo>
                  <a:pt x="1413" y="2830"/>
                </a:lnTo>
                <a:lnTo>
                  <a:pt x="1380" y="2802"/>
                </a:lnTo>
                <a:lnTo>
                  <a:pt x="1346" y="2773"/>
                </a:lnTo>
                <a:lnTo>
                  <a:pt x="1310" y="2742"/>
                </a:lnTo>
                <a:lnTo>
                  <a:pt x="1273" y="2709"/>
                </a:lnTo>
                <a:lnTo>
                  <a:pt x="1234" y="2676"/>
                </a:lnTo>
                <a:lnTo>
                  <a:pt x="1194" y="2642"/>
                </a:lnTo>
                <a:lnTo>
                  <a:pt x="1154" y="2608"/>
                </a:lnTo>
                <a:lnTo>
                  <a:pt x="1112" y="2572"/>
                </a:lnTo>
                <a:lnTo>
                  <a:pt x="1070" y="2537"/>
                </a:lnTo>
                <a:lnTo>
                  <a:pt x="1029" y="2502"/>
                </a:lnTo>
                <a:lnTo>
                  <a:pt x="987" y="2468"/>
                </a:lnTo>
                <a:lnTo>
                  <a:pt x="947" y="2433"/>
                </a:lnTo>
                <a:lnTo>
                  <a:pt x="906" y="2400"/>
                </a:lnTo>
                <a:lnTo>
                  <a:pt x="867" y="2369"/>
                </a:lnTo>
                <a:lnTo>
                  <a:pt x="829" y="2338"/>
                </a:lnTo>
                <a:lnTo>
                  <a:pt x="793" y="2308"/>
                </a:lnTo>
                <a:lnTo>
                  <a:pt x="758" y="2281"/>
                </a:lnTo>
                <a:lnTo>
                  <a:pt x="725" y="2255"/>
                </a:lnTo>
                <a:lnTo>
                  <a:pt x="694" y="2232"/>
                </a:lnTo>
                <a:lnTo>
                  <a:pt x="666" y="2211"/>
                </a:lnTo>
                <a:lnTo>
                  <a:pt x="640" y="2193"/>
                </a:lnTo>
                <a:lnTo>
                  <a:pt x="618" y="2178"/>
                </a:lnTo>
                <a:lnTo>
                  <a:pt x="599" y="2165"/>
                </a:lnTo>
                <a:lnTo>
                  <a:pt x="584" y="2157"/>
                </a:lnTo>
                <a:lnTo>
                  <a:pt x="572" y="2152"/>
                </a:lnTo>
                <a:lnTo>
                  <a:pt x="574" y="2151"/>
                </a:lnTo>
                <a:lnTo>
                  <a:pt x="582" y="2147"/>
                </a:lnTo>
                <a:lnTo>
                  <a:pt x="594" y="2140"/>
                </a:lnTo>
                <a:lnTo>
                  <a:pt x="609" y="2130"/>
                </a:lnTo>
                <a:lnTo>
                  <a:pt x="630" y="2119"/>
                </a:lnTo>
                <a:lnTo>
                  <a:pt x="654" y="2105"/>
                </a:lnTo>
                <a:lnTo>
                  <a:pt x="680" y="2090"/>
                </a:lnTo>
                <a:lnTo>
                  <a:pt x="709" y="2073"/>
                </a:lnTo>
                <a:lnTo>
                  <a:pt x="742" y="2054"/>
                </a:lnTo>
                <a:lnTo>
                  <a:pt x="776" y="2035"/>
                </a:lnTo>
                <a:lnTo>
                  <a:pt x="812" y="2014"/>
                </a:lnTo>
                <a:lnTo>
                  <a:pt x="848" y="1992"/>
                </a:lnTo>
                <a:lnTo>
                  <a:pt x="886" y="1970"/>
                </a:lnTo>
                <a:lnTo>
                  <a:pt x="925" y="1946"/>
                </a:lnTo>
                <a:lnTo>
                  <a:pt x="964" y="1923"/>
                </a:lnTo>
                <a:lnTo>
                  <a:pt x="1003" y="1900"/>
                </a:lnTo>
                <a:lnTo>
                  <a:pt x="1042" y="1876"/>
                </a:lnTo>
                <a:lnTo>
                  <a:pt x="1078" y="1853"/>
                </a:lnTo>
                <a:lnTo>
                  <a:pt x="1115" y="1830"/>
                </a:lnTo>
                <a:lnTo>
                  <a:pt x="1149" y="1808"/>
                </a:lnTo>
                <a:lnTo>
                  <a:pt x="1183" y="1785"/>
                </a:lnTo>
                <a:lnTo>
                  <a:pt x="1214" y="1764"/>
                </a:lnTo>
                <a:lnTo>
                  <a:pt x="1526" y="2366"/>
                </a:lnTo>
                <a:lnTo>
                  <a:pt x="1527" y="2362"/>
                </a:lnTo>
                <a:lnTo>
                  <a:pt x="1532" y="2353"/>
                </a:lnTo>
                <a:lnTo>
                  <a:pt x="1538" y="2340"/>
                </a:lnTo>
                <a:lnTo>
                  <a:pt x="1547" y="2320"/>
                </a:lnTo>
                <a:lnTo>
                  <a:pt x="1559" y="2297"/>
                </a:lnTo>
                <a:lnTo>
                  <a:pt x="1573" y="2268"/>
                </a:lnTo>
                <a:lnTo>
                  <a:pt x="1589" y="2234"/>
                </a:lnTo>
                <a:lnTo>
                  <a:pt x="1608" y="2198"/>
                </a:lnTo>
                <a:lnTo>
                  <a:pt x="1629" y="2158"/>
                </a:lnTo>
                <a:lnTo>
                  <a:pt x="1653" y="2114"/>
                </a:lnTo>
                <a:lnTo>
                  <a:pt x="1678" y="2067"/>
                </a:lnTo>
                <a:lnTo>
                  <a:pt x="1706" y="2018"/>
                </a:lnTo>
                <a:lnTo>
                  <a:pt x="1735" y="1964"/>
                </a:lnTo>
                <a:lnTo>
                  <a:pt x="1767" y="1910"/>
                </a:lnTo>
                <a:lnTo>
                  <a:pt x="1800" y="1854"/>
                </a:lnTo>
                <a:lnTo>
                  <a:pt x="1835" y="1795"/>
                </a:lnTo>
                <a:lnTo>
                  <a:pt x="1873" y="1736"/>
                </a:lnTo>
                <a:lnTo>
                  <a:pt x="1911" y="1675"/>
                </a:lnTo>
                <a:lnTo>
                  <a:pt x="1951" y="1614"/>
                </a:lnTo>
                <a:lnTo>
                  <a:pt x="1994" y="1552"/>
                </a:lnTo>
                <a:lnTo>
                  <a:pt x="2037" y="1490"/>
                </a:lnTo>
                <a:lnTo>
                  <a:pt x="2083" y="1427"/>
                </a:lnTo>
                <a:lnTo>
                  <a:pt x="2128" y="1366"/>
                </a:lnTo>
                <a:lnTo>
                  <a:pt x="2177" y="1305"/>
                </a:lnTo>
                <a:lnTo>
                  <a:pt x="2226" y="1245"/>
                </a:lnTo>
                <a:lnTo>
                  <a:pt x="2276" y="1186"/>
                </a:lnTo>
                <a:lnTo>
                  <a:pt x="2328" y="1128"/>
                </a:lnTo>
                <a:lnTo>
                  <a:pt x="2380" y="1073"/>
                </a:lnTo>
                <a:lnTo>
                  <a:pt x="2435" y="1019"/>
                </a:lnTo>
                <a:lnTo>
                  <a:pt x="2489" y="968"/>
                </a:lnTo>
                <a:lnTo>
                  <a:pt x="2546" y="919"/>
                </a:lnTo>
                <a:lnTo>
                  <a:pt x="2603" y="874"/>
                </a:lnTo>
                <a:lnTo>
                  <a:pt x="2660" y="832"/>
                </a:lnTo>
                <a:lnTo>
                  <a:pt x="2718" y="793"/>
                </a:lnTo>
                <a:lnTo>
                  <a:pt x="2778" y="757"/>
                </a:lnTo>
                <a:lnTo>
                  <a:pt x="2837" y="726"/>
                </a:lnTo>
                <a:lnTo>
                  <a:pt x="2837" y="730"/>
                </a:lnTo>
                <a:lnTo>
                  <a:pt x="2836" y="740"/>
                </a:lnTo>
                <a:lnTo>
                  <a:pt x="2834" y="758"/>
                </a:lnTo>
                <a:lnTo>
                  <a:pt x="2830" y="782"/>
                </a:lnTo>
                <a:lnTo>
                  <a:pt x="2827" y="811"/>
                </a:lnTo>
                <a:lnTo>
                  <a:pt x="2824" y="844"/>
                </a:lnTo>
                <a:lnTo>
                  <a:pt x="2819" y="882"/>
                </a:lnTo>
                <a:lnTo>
                  <a:pt x="2816" y="923"/>
                </a:lnTo>
                <a:lnTo>
                  <a:pt x="2813" y="967"/>
                </a:lnTo>
                <a:lnTo>
                  <a:pt x="2809" y="1014"/>
                </a:lnTo>
                <a:lnTo>
                  <a:pt x="2806" y="1063"/>
                </a:lnTo>
                <a:lnTo>
                  <a:pt x="2805" y="1112"/>
                </a:lnTo>
                <a:lnTo>
                  <a:pt x="2804" y="1163"/>
                </a:lnTo>
                <a:lnTo>
                  <a:pt x="2804" y="1214"/>
                </a:lnTo>
                <a:lnTo>
                  <a:pt x="2805" y="1264"/>
                </a:lnTo>
                <a:lnTo>
                  <a:pt x="2807" y="1313"/>
                </a:lnTo>
                <a:lnTo>
                  <a:pt x="2811" y="1361"/>
                </a:lnTo>
                <a:lnTo>
                  <a:pt x="2818" y="1406"/>
                </a:lnTo>
                <a:lnTo>
                  <a:pt x="2826" y="1449"/>
                </a:lnTo>
                <a:lnTo>
                  <a:pt x="2835" y="1487"/>
                </a:lnTo>
                <a:lnTo>
                  <a:pt x="2847" y="1523"/>
                </a:lnTo>
                <a:lnTo>
                  <a:pt x="2861" y="1553"/>
                </a:lnTo>
                <a:lnTo>
                  <a:pt x="2879" y="1579"/>
                </a:lnTo>
                <a:lnTo>
                  <a:pt x="2876" y="1581"/>
                </a:lnTo>
                <a:lnTo>
                  <a:pt x="2868" y="1585"/>
                </a:lnTo>
                <a:lnTo>
                  <a:pt x="2856" y="1593"/>
                </a:lnTo>
                <a:lnTo>
                  <a:pt x="2838" y="1604"/>
                </a:lnTo>
                <a:lnTo>
                  <a:pt x="2816" y="1620"/>
                </a:lnTo>
                <a:lnTo>
                  <a:pt x="2789" y="1637"/>
                </a:lnTo>
                <a:lnTo>
                  <a:pt x="2758" y="1659"/>
                </a:lnTo>
                <a:lnTo>
                  <a:pt x="2725" y="1683"/>
                </a:lnTo>
                <a:lnTo>
                  <a:pt x="2687" y="1710"/>
                </a:lnTo>
                <a:lnTo>
                  <a:pt x="2646" y="1741"/>
                </a:lnTo>
                <a:lnTo>
                  <a:pt x="2601" y="1775"/>
                </a:lnTo>
                <a:lnTo>
                  <a:pt x="2555" y="1813"/>
                </a:lnTo>
                <a:lnTo>
                  <a:pt x="2505" y="1854"/>
                </a:lnTo>
                <a:lnTo>
                  <a:pt x="2454" y="1898"/>
                </a:lnTo>
                <a:lnTo>
                  <a:pt x="2399" y="1945"/>
                </a:lnTo>
                <a:lnTo>
                  <a:pt x="2344" y="1997"/>
                </a:lnTo>
                <a:lnTo>
                  <a:pt x="2287" y="2051"/>
                </a:lnTo>
                <a:lnTo>
                  <a:pt x="2228" y="2109"/>
                </a:lnTo>
                <a:lnTo>
                  <a:pt x="2168" y="2169"/>
                </a:lnTo>
                <a:lnTo>
                  <a:pt x="2108" y="2233"/>
                </a:lnTo>
                <a:lnTo>
                  <a:pt x="2047" y="2301"/>
                </a:lnTo>
                <a:lnTo>
                  <a:pt x="1986" y="2372"/>
                </a:lnTo>
                <a:lnTo>
                  <a:pt x="1925" y="2447"/>
                </a:lnTo>
                <a:lnTo>
                  <a:pt x="1863" y="2524"/>
                </a:lnTo>
                <a:lnTo>
                  <a:pt x="1803" y="2606"/>
                </a:lnTo>
                <a:lnTo>
                  <a:pt x="1742" y="2691"/>
                </a:lnTo>
                <a:lnTo>
                  <a:pt x="1683" y="2779"/>
                </a:lnTo>
                <a:lnTo>
                  <a:pt x="1625" y="2870"/>
                </a:lnTo>
                <a:lnTo>
                  <a:pt x="1567" y="2966"/>
                </a:lnTo>
                <a:lnTo>
                  <a:pt x="1567" y="2966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85035" y="2336165"/>
            <a:ext cx="5087620" cy="922020"/>
          </a:xfrm>
          <a:prstGeom prst="rect">
            <a:avLst/>
          </a:prstGeom>
          <a:solidFill>
            <a:srgbClr val="77AE26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操作简单；几乎所有功能用户仅靠点击就能实现，需要用户用键盘进行输入的地方极少，即便是搜索书籍用户也可以通过扫描条码实现</a:t>
            </a:r>
          </a:p>
        </p:txBody>
      </p:sp>
      <p:sp>
        <p:nvSpPr>
          <p:cNvPr id="20" name="Freeform 8"/>
          <p:cNvSpPr>
            <a:spLocks noEditPoints="1"/>
          </p:cNvSpPr>
          <p:nvPr/>
        </p:nvSpPr>
        <p:spPr bwMode="auto">
          <a:xfrm>
            <a:off x="1141095" y="3804920"/>
            <a:ext cx="572135" cy="500380"/>
          </a:xfrm>
          <a:custGeom>
            <a:avLst/>
            <a:gdLst>
              <a:gd name="T0" fmla="*/ 1394 w 3655"/>
              <a:gd name="T1" fmla="*/ 51 h 3656"/>
              <a:gd name="T2" fmla="*/ 905 w 3655"/>
              <a:gd name="T3" fmla="*/ 249 h 3656"/>
              <a:gd name="T4" fmla="*/ 499 w 3655"/>
              <a:gd name="T5" fmla="*/ 573 h 3656"/>
              <a:gd name="T6" fmla="*/ 199 w 3655"/>
              <a:gd name="T7" fmla="*/ 997 h 3656"/>
              <a:gd name="T8" fmla="*/ 29 w 3655"/>
              <a:gd name="T9" fmla="*/ 1500 h 3656"/>
              <a:gd name="T10" fmla="*/ 14 w 3655"/>
              <a:gd name="T11" fmla="*/ 2049 h 3656"/>
              <a:gd name="T12" fmla="*/ 154 w 3655"/>
              <a:gd name="T13" fmla="*/ 2563 h 3656"/>
              <a:gd name="T14" fmla="*/ 430 w 3655"/>
              <a:gd name="T15" fmla="*/ 3006 h 3656"/>
              <a:gd name="T16" fmla="*/ 817 w 3655"/>
              <a:gd name="T17" fmla="*/ 3351 h 3656"/>
              <a:gd name="T18" fmla="*/ 1290 w 3655"/>
              <a:gd name="T19" fmla="*/ 3576 h 3656"/>
              <a:gd name="T20" fmla="*/ 1827 w 3655"/>
              <a:gd name="T21" fmla="*/ 3656 h 3656"/>
              <a:gd name="T22" fmla="*/ 2365 w 3655"/>
              <a:gd name="T23" fmla="*/ 3576 h 3656"/>
              <a:gd name="T24" fmla="*/ 2838 w 3655"/>
              <a:gd name="T25" fmla="*/ 3351 h 3656"/>
              <a:gd name="T26" fmla="*/ 3225 w 3655"/>
              <a:gd name="T27" fmla="*/ 3006 h 3656"/>
              <a:gd name="T28" fmla="*/ 3500 w 3655"/>
              <a:gd name="T29" fmla="*/ 2563 h 3656"/>
              <a:gd name="T30" fmla="*/ 3641 w 3655"/>
              <a:gd name="T31" fmla="*/ 2049 h 3656"/>
              <a:gd name="T32" fmla="*/ 3626 w 3655"/>
              <a:gd name="T33" fmla="*/ 1500 h 3656"/>
              <a:gd name="T34" fmla="*/ 3456 w 3655"/>
              <a:gd name="T35" fmla="*/ 997 h 3656"/>
              <a:gd name="T36" fmla="*/ 3156 w 3655"/>
              <a:gd name="T37" fmla="*/ 573 h 3656"/>
              <a:gd name="T38" fmla="*/ 2750 w 3655"/>
              <a:gd name="T39" fmla="*/ 249 h 3656"/>
              <a:gd name="T40" fmla="*/ 2261 w 3655"/>
              <a:gd name="T41" fmla="*/ 51 h 3656"/>
              <a:gd name="T42" fmla="*/ 1567 w 3655"/>
              <a:gd name="T43" fmla="*/ 2966 h 3656"/>
              <a:gd name="T44" fmla="*/ 1516 w 3655"/>
              <a:gd name="T45" fmla="*/ 2920 h 3656"/>
              <a:gd name="T46" fmla="*/ 1380 w 3655"/>
              <a:gd name="T47" fmla="*/ 2802 h 3656"/>
              <a:gd name="T48" fmla="*/ 1194 w 3655"/>
              <a:gd name="T49" fmla="*/ 2642 h 3656"/>
              <a:gd name="T50" fmla="*/ 987 w 3655"/>
              <a:gd name="T51" fmla="*/ 2468 h 3656"/>
              <a:gd name="T52" fmla="*/ 793 w 3655"/>
              <a:gd name="T53" fmla="*/ 2308 h 3656"/>
              <a:gd name="T54" fmla="*/ 640 w 3655"/>
              <a:gd name="T55" fmla="*/ 2193 h 3656"/>
              <a:gd name="T56" fmla="*/ 574 w 3655"/>
              <a:gd name="T57" fmla="*/ 2151 h 3656"/>
              <a:gd name="T58" fmla="*/ 654 w 3655"/>
              <a:gd name="T59" fmla="*/ 2105 h 3656"/>
              <a:gd name="T60" fmla="*/ 812 w 3655"/>
              <a:gd name="T61" fmla="*/ 2014 h 3656"/>
              <a:gd name="T62" fmla="*/ 1003 w 3655"/>
              <a:gd name="T63" fmla="*/ 1900 h 3656"/>
              <a:gd name="T64" fmla="*/ 1183 w 3655"/>
              <a:gd name="T65" fmla="*/ 1785 h 3656"/>
              <a:gd name="T66" fmla="*/ 1538 w 3655"/>
              <a:gd name="T67" fmla="*/ 2340 h 3656"/>
              <a:gd name="T68" fmla="*/ 1608 w 3655"/>
              <a:gd name="T69" fmla="*/ 2198 h 3656"/>
              <a:gd name="T70" fmla="*/ 1735 w 3655"/>
              <a:gd name="T71" fmla="*/ 1964 h 3656"/>
              <a:gd name="T72" fmla="*/ 1911 w 3655"/>
              <a:gd name="T73" fmla="*/ 1675 h 3656"/>
              <a:gd name="T74" fmla="*/ 2128 w 3655"/>
              <a:gd name="T75" fmla="*/ 1366 h 3656"/>
              <a:gd name="T76" fmla="*/ 2380 w 3655"/>
              <a:gd name="T77" fmla="*/ 1073 h 3656"/>
              <a:gd name="T78" fmla="*/ 2660 w 3655"/>
              <a:gd name="T79" fmla="*/ 832 h 3656"/>
              <a:gd name="T80" fmla="*/ 2836 w 3655"/>
              <a:gd name="T81" fmla="*/ 740 h 3656"/>
              <a:gd name="T82" fmla="*/ 2819 w 3655"/>
              <a:gd name="T83" fmla="*/ 882 h 3656"/>
              <a:gd name="T84" fmla="*/ 2805 w 3655"/>
              <a:gd name="T85" fmla="*/ 1112 h 3656"/>
              <a:gd name="T86" fmla="*/ 2811 w 3655"/>
              <a:gd name="T87" fmla="*/ 1361 h 3656"/>
              <a:gd name="T88" fmla="*/ 2861 w 3655"/>
              <a:gd name="T89" fmla="*/ 1553 h 3656"/>
              <a:gd name="T90" fmla="*/ 2838 w 3655"/>
              <a:gd name="T91" fmla="*/ 1604 h 3656"/>
              <a:gd name="T92" fmla="*/ 2687 w 3655"/>
              <a:gd name="T93" fmla="*/ 1710 h 3656"/>
              <a:gd name="T94" fmla="*/ 2454 w 3655"/>
              <a:gd name="T95" fmla="*/ 1898 h 3656"/>
              <a:gd name="T96" fmla="*/ 2168 w 3655"/>
              <a:gd name="T97" fmla="*/ 2169 h 3656"/>
              <a:gd name="T98" fmla="*/ 1863 w 3655"/>
              <a:gd name="T99" fmla="*/ 2524 h 3656"/>
              <a:gd name="T100" fmla="*/ 1567 w 3655"/>
              <a:gd name="T101" fmla="*/ 2966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55" h="3656">
                <a:moveTo>
                  <a:pt x="1827" y="0"/>
                </a:moveTo>
                <a:lnTo>
                  <a:pt x="1716" y="4"/>
                </a:lnTo>
                <a:lnTo>
                  <a:pt x="1607" y="14"/>
                </a:lnTo>
                <a:lnTo>
                  <a:pt x="1499" y="29"/>
                </a:lnTo>
                <a:lnTo>
                  <a:pt x="1394" y="51"/>
                </a:lnTo>
                <a:lnTo>
                  <a:pt x="1290" y="80"/>
                </a:lnTo>
                <a:lnTo>
                  <a:pt x="1190" y="115"/>
                </a:lnTo>
                <a:lnTo>
                  <a:pt x="1093" y="154"/>
                </a:lnTo>
                <a:lnTo>
                  <a:pt x="997" y="199"/>
                </a:lnTo>
                <a:lnTo>
                  <a:pt x="905" y="249"/>
                </a:lnTo>
                <a:lnTo>
                  <a:pt x="817" y="305"/>
                </a:lnTo>
                <a:lnTo>
                  <a:pt x="732" y="365"/>
                </a:lnTo>
                <a:lnTo>
                  <a:pt x="650" y="430"/>
                </a:lnTo>
                <a:lnTo>
                  <a:pt x="573" y="499"/>
                </a:lnTo>
                <a:lnTo>
                  <a:pt x="499" y="573"/>
                </a:lnTo>
                <a:lnTo>
                  <a:pt x="430" y="650"/>
                </a:lnTo>
                <a:lnTo>
                  <a:pt x="365" y="732"/>
                </a:lnTo>
                <a:lnTo>
                  <a:pt x="305" y="817"/>
                </a:lnTo>
                <a:lnTo>
                  <a:pt x="249" y="905"/>
                </a:lnTo>
                <a:lnTo>
                  <a:pt x="199" y="997"/>
                </a:lnTo>
                <a:lnTo>
                  <a:pt x="154" y="1092"/>
                </a:lnTo>
                <a:lnTo>
                  <a:pt x="115" y="1191"/>
                </a:lnTo>
                <a:lnTo>
                  <a:pt x="80" y="1291"/>
                </a:lnTo>
                <a:lnTo>
                  <a:pt x="52" y="1394"/>
                </a:lnTo>
                <a:lnTo>
                  <a:pt x="29" y="1500"/>
                </a:lnTo>
                <a:lnTo>
                  <a:pt x="14" y="1607"/>
                </a:lnTo>
                <a:lnTo>
                  <a:pt x="4" y="1716"/>
                </a:lnTo>
                <a:lnTo>
                  <a:pt x="0" y="1828"/>
                </a:lnTo>
                <a:lnTo>
                  <a:pt x="4" y="1940"/>
                </a:lnTo>
                <a:lnTo>
                  <a:pt x="14" y="2049"/>
                </a:lnTo>
                <a:lnTo>
                  <a:pt x="29" y="2157"/>
                </a:lnTo>
                <a:lnTo>
                  <a:pt x="52" y="2262"/>
                </a:lnTo>
                <a:lnTo>
                  <a:pt x="80" y="2366"/>
                </a:lnTo>
                <a:lnTo>
                  <a:pt x="115" y="2466"/>
                </a:lnTo>
                <a:lnTo>
                  <a:pt x="154" y="2563"/>
                </a:lnTo>
                <a:lnTo>
                  <a:pt x="199" y="2659"/>
                </a:lnTo>
                <a:lnTo>
                  <a:pt x="249" y="2751"/>
                </a:lnTo>
                <a:lnTo>
                  <a:pt x="305" y="2839"/>
                </a:lnTo>
                <a:lnTo>
                  <a:pt x="365" y="2925"/>
                </a:lnTo>
                <a:lnTo>
                  <a:pt x="430" y="3006"/>
                </a:lnTo>
                <a:lnTo>
                  <a:pt x="499" y="3084"/>
                </a:lnTo>
                <a:lnTo>
                  <a:pt x="573" y="3157"/>
                </a:lnTo>
                <a:lnTo>
                  <a:pt x="650" y="3226"/>
                </a:lnTo>
                <a:lnTo>
                  <a:pt x="732" y="3291"/>
                </a:lnTo>
                <a:lnTo>
                  <a:pt x="817" y="3351"/>
                </a:lnTo>
                <a:lnTo>
                  <a:pt x="905" y="3407"/>
                </a:lnTo>
                <a:lnTo>
                  <a:pt x="997" y="3457"/>
                </a:lnTo>
                <a:lnTo>
                  <a:pt x="1093" y="3501"/>
                </a:lnTo>
                <a:lnTo>
                  <a:pt x="1190" y="3542"/>
                </a:lnTo>
                <a:lnTo>
                  <a:pt x="1290" y="3576"/>
                </a:lnTo>
                <a:lnTo>
                  <a:pt x="1394" y="3604"/>
                </a:lnTo>
                <a:lnTo>
                  <a:pt x="1499" y="3627"/>
                </a:lnTo>
                <a:lnTo>
                  <a:pt x="1607" y="3643"/>
                </a:lnTo>
                <a:lnTo>
                  <a:pt x="1716" y="3653"/>
                </a:lnTo>
                <a:lnTo>
                  <a:pt x="1827" y="3656"/>
                </a:lnTo>
                <a:lnTo>
                  <a:pt x="1939" y="3653"/>
                </a:lnTo>
                <a:lnTo>
                  <a:pt x="2048" y="3643"/>
                </a:lnTo>
                <a:lnTo>
                  <a:pt x="2156" y="3627"/>
                </a:lnTo>
                <a:lnTo>
                  <a:pt x="2261" y="3604"/>
                </a:lnTo>
                <a:lnTo>
                  <a:pt x="2365" y="3576"/>
                </a:lnTo>
                <a:lnTo>
                  <a:pt x="2465" y="3542"/>
                </a:lnTo>
                <a:lnTo>
                  <a:pt x="2563" y="3501"/>
                </a:lnTo>
                <a:lnTo>
                  <a:pt x="2658" y="3457"/>
                </a:lnTo>
                <a:lnTo>
                  <a:pt x="2750" y="3407"/>
                </a:lnTo>
                <a:lnTo>
                  <a:pt x="2838" y="3351"/>
                </a:lnTo>
                <a:lnTo>
                  <a:pt x="2924" y="3291"/>
                </a:lnTo>
                <a:lnTo>
                  <a:pt x="3005" y="3226"/>
                </a:lnTo>
                <a:lnTo>
                  <a:pt x="3083" y="3157"/>
                </a:lnTo>
                <a:lnTo>
                  <a:pt x="3156" y="3084"/>
                </a:lnTo>
                <a:lnTo>
                  <a:pt x="3225" y="3006"/>
                </a:lnTo>
                <a:lnTo>
                  <a:pt x="3290" y="2925"/>
                </a:lnTo>
                <a:lnTo>
                  <a:pt x="3350" y="2839"/>
                </a:lnTo>
                <a:lnTo>
                  <a:pt x="3406" y="2751"/>
                </a:lnTo>
                <a:lnTo>
                  <a:pt x="3456" y="2659"/>
                </a:lnTo>
                <a:lnTo>
                  <a:pt x="3500" y="2563"/>
                </a:lnTo>
                <a:lnTo>
                  <a:pt x="3540" y="2466"/>
                </a:lnTo>
                <a:lnTo>
                  <a:pt x="3575" y="2366"/>
                </a:lnTo>
                <a:lnTo>
                  <a:pt x="3603" y="2262"/>
                </a:lnTo>
                <a:lnTo>
                  <a:pt x="3626" y="2157"/>
                </a:lnTo>
                <a:lnTo>
                  <a:pt x="3641" y="2049"/>
                </a:lnTo>
                <a:lnTo>
                  <a:pt x="3651" y="1940"/>
                </a:lnTo>
                <a:lnTo>
                  <a:pt x="3655" y="1828"/>
                </a:lnTo>
                <a:lnTo>
                  <a:pt x="3651" y="1716"/>
                </a:lnTo>
                <a:lnTo>
                  <a:pt x="3641" y="1607"/>
                </a:lnTo>
                <a:lnTo>
                  <a:pt x="3626" y="1500"/>
                </a:lnTo>
                <a:lnTo>
                  <a:pt x="3603" y="1394"/>
                </a:lnTo>
                <a:lnTo>
                  <a:pt x="3575" y="1291"/>
                </a:lnTo>
                <a:lnTo>
                  <a:pt x="3540" y="1191"/>
                </a:lnTo>
                <a:lnTo>
                  <a:pt x="3500" y="1092"/>
                </a:lnTo>
                <a:lnTo>
                  <a:pt x="3456" y="997"/>
                </a:lnTo>
                <a:lnTo>
                  <a:pt x="3406" y="905"/>
                </a:lnTo>
                <a:lnTo>
                  <a:pt x="3350" y="817"/>
                </a:lnTo>
                <a:lnTo>
                  <a:pt x="3290" y="732"/>
                </a:lnTo>
                <a:lnTo>
                  <a:pt x="3225" y="650"/>
                </a:lnTo>
                <a:lnTo>
                  <a:pt x="3156" y="573"/>
                </a:lnTo>
                <a:lnTo>
                  <a:pt x="3083" y="499"/>
                </a:lnTo>
                <a:lnTo>
                  <a:pt x="3005" y="430"/>
                </a:lnTo>
                <a:lnTo>
                  <a:pt x="2924" y="365"/>
                </a:lnTo>
                <a:lnTo>
                  <a:pt x="2838" y="305"/>
                </a:lnTo>
                <a:lnTo>
                  <a:pt x="2750" y="249"/>
                </a:lnTo>
                <a:lnTo>
                  <a:pt x="2658" y="199"/>
                </a:lnTo>
                <a:lnTo>
                  <a:pt x="2563" y="154"/>
                </a:lnTo>
                <a:lnTo>
                  <a:pt x="2465" y="115"/>
                </a:lnTo>
                <a:lnTo>
                  <a:pt x="2365" y="80"/>
                </a:lnTo>
                <a:lnTo>
                  <a:pt x="2261" y="51"/>
                </a:lnTo>
                <a:lnTo>
                  <a:pt x="2156" y="29"/>
                </a:lnTo>
                <a:lnTo>
                  <a:pt x="2048" y="14"/>
                </a:lnTo>
                <a:lnTo>
                  <a:pt x="1939" y="4"/>
                </a:lnTo>
                <a:lnTo>
                  <a:pt x="1827" y="0"/>
                </a:lnTo>
                <a:close/>
                <a:moveTo>
                  <a:pt x="1567" y="2966"/>
                </a:moveTo>
                <a:lnTo>
                  <a:pt x="1565" y="2964"/>
                </a:lnTo>
                <a:lnTo>
                  <a:pt x="1558" y="2958"/>
                </a:lnTo>
                <a:lnTo>
                  <a:pt x="1548" y="2949"/>
                </a:lnTo>
                <a:lnTo>
                  <a:pt x="1534" y="2936"/>
                </a:lnTo>
                <a:lnTo>
                  <a:pt x="1516" y="2920"/>
                </a:lnTo>
                <a:lnTo>
                  <a:pt x="1494" y="2901"/>
                </a:lnTo>
                <a:lnTo>
                  <a:pt x="1469" y="2880"/>
                </a:lnTo>
                <a:lnTo>
                  <a:pt x="1443" y="2857"/>
                </a:lnTo>
                <a:lnTo>
                  <a:pt x="1413" y="2830"/>
                </a:lnTo>
                <a:lnTo>
                  <a:pt x="1380" y="2802"/>
                </a:lnTo>
                <a:lnTo>
                  <a:pt x="1346" y="2773"/>
                </a:lnTo>
                <a:lnTo>
                  <a:pt x="1310" y="2742"/>
                </a:lnTo>
                <a:lnTo>
                  <a:pt x="1273" y="2709"/>
                </a:lnTo>
                <a:lnTo>
                  <a:pt x="1234" y="2676"/>
                </a:lnTo>
                <a:lnTo>
                  <a:pt x="1194" y="2642"/>
                </a:lnTo>
                <a:lnTo>
                  <a:pt x="1154" y="2608"/>
                </a:lnTo>
                <a:lnTo>
                  <a:pt x="1112" y="2572"/>
                </a:lnTo>
                <a:lnTo>
                  <a:pt x="1070" y="2537"/>
                </a:lnTo>
                <a:lnTo>
                  <a:pt x="1029" y="2502"/>
                </a:lnTo>
                <a:lnTo>
                  <a:pt x="987" y="2468"/>
                </a:lnTo>
                <a:lnTo>
                  <a:pt x="947" y="2433"/>
                </a:lnTo>
                <a:lnTo>
                  <a:pt x="906" y="2400"/>
                </a:lnTo>
                <a:lnTo>
                  <a:pt x="867" y="2369"/>
                </a:lnTo>
                <a:lnTo>
                  <a:pt x="829" y="2338"/>
                </a:lnTo>
                <a:lnTo>
                  <a:pt x="793" y="2308"/>
                </a:lnTo>
                <a:lnTo>
                  <a:pt x="758" y="2281"/>
                </a:lnTo>
                <a:lnTo>
                  <a:pt x="725" y="2255"/>
                </a:lnTo>
                <a:lnTo>
                  <a:pt x="694" y="2232"/>
                </a:lnTo>
                <a:lnTo>
                  <a:pt x="666" y="2211"/>
                </a:lnTo>
                <a:lnTo>
                  <a:pt x="640" y="2193"/>
                </a:lnTo>
                <a:lnTo>
                  <a:pt x="618" y="2178"/>
                </a:lnTo>
                <a:lnTo>
                  <a:pt x="599" y="2165"/>
                </a:lnTo>
                <a:lnTo>
                  <a:pt x="584" y="2157"/>
                </a:lnTo>
                <a:lnTo>
                  <a:pt x="572" y="2152"/>
                </a:lnTo>
                <a:lnTo>
                  <a:pt x="574" y="2151"/>
                </a:lnTo>
                <a:lnTo>
                  <a:pt x="582" y="2147"/>
                </a:lnTo>
                <a:lnTo>
                  <a:pt x="594" y="2140"/>
                </a:lnTo>
                <a:lnTo>
                  <a:pt x="609" y="2130"/>
                </a:lnTo>
                <a:lnTo>
                  <a:pt x="630" y="2119"/>
                </a:lnTo>
                <a:lnTo>
                  <a:pt x="654" y="2105"/>
                </a:lnTo>
                <a:lnTo>
                  <a:pt x="680" y="2090"/>
                </a:lnTo>
                <a:lnTo>
                  <a:pt x="709" y="2073"/>
                </a:lnTo>
                <a:lnTo>
                  <a:pt x="742" y="2054"/>
                </a:lnTo>
                <a:lnTo>
                  <a:pt x="776" y="2035"/>
                </a:lnTo>
                <a:lnTo>
                  <a:pt x="812" y="2014"/>
                </a:lnTo>
                <a:lnTo>
                  <a:pt x="848" y="1992"/>
                </a:lnTo>
                <a:lnTo>
                  <a:pt x="886" y="1970"/>
                </a:lnTo>
                <a:lnTo>
                  <a:pt x="925" y="1946"/>
                </a:lnTo>
                <a:lnTo>
                  <a:pt x="964" y="1923"/>
                </a:lnTo>
                <a:lnTo>
                  <a:pt x="1003" y="1900"/>
                </a:lnTo>
                <a:lnTo>
                  <a:pt x="1042" y="1876"/>
                </a:lnTo>
                <a:lnTo>
                  <a:pt x="1078" y="1853"/>
                </a:lnTo>
                <a:lnTo>
                  <a:pt x="1115" y="1830"/>
                </a:lnTo>
                <a:lnTo>
                  <a:pt x="1149" y="1808"/>
                </a:lnTo>
                <a:lnTo>
                  <a:pt x="1183" y="1785"/>
                </a:lnTo>
                <a:lnTo>
                  <a:pt x="1214" y="1764"/>
                </a:lnTo>
                <a:lnTo>
                  <a:pt x="1526" y="2366"/>
                </a:lnTo>
                <a:lnTo>
                  <a:pt x="1527" y="2362"/>
                </a:lnTo>
                <a:lnTo>
                  <a:pt x="1532" y="2353"/>
                </a:lnTo>
                <a:lnTo>
                  <a:pt x="1538" y="2340"/>
                </a:lnTo>
                <a:lnTo>
                  <a:pt x="1547" y="2320"/>
                </a:lnTo>
                <a:lnTo>
                  <a:pt x="1559" y="2297"/>
                </a:lnTo>
                <a:lnTo>
                  <a:pt x="1573" y="2268"/>
                </a:lnTo>
                <a:lnTo>
                  <a:pt x="1589" y="2234"/>
                </a:lnTo>
                <a:lnTo>
                  <a:pt x="1608" y="2198"/>
                </a:lnTo>
                <a:lnTo>
                  <a:pt x="1629" y="2158"/>
                </a:lnTo>
                <a:lnTo>
                  <a:pt x="1653" y="2114"/>
                </a:lnTo>
                <a:lnTo>
                  <a:pt x="1678" y="2067"/>
                </a:lnTo>
                <a:lnTo>
                  <a:pt x="1706" y="2018"/>
                </a:lnTo>
                <a:lnTo>
                  <a:pt x="1735" y="1964"/>
                </a:lnTo>
                <a:lnTo>
                  <a:pt x="1767" y="1910"/>
                </a:lnTo>
                <a:lnTo>
                  <a:pt x="1800" y="1854"/>
                </a:lnTo>
                <a:lnTo>
                  <a:pt x="1835" y="1795"/>
                </a:lnTo>
                <a:lnTo>
                  <a:pt x="1873" y="1736"/>
                </a:lnTo>
                <a:lnTo>
                  <a:pt x="1911" y="1675"/>
                </a:lnTo>
                <a:lnTo>
                  <a:pt x="1951" y="1614"/>
                </a:lnTo>
                <a:lnTo>
                  <a:pt x="1994" y="1552"/>
                </a:lnTo>
                <a:lnTo>
                  <a:pt x="2037" y="1490"/>
                </a:lnTo>
                <a:lnTo>
                  <a:pt x="2083" y="1427"/>
                </a:lnTo>
                <a:lnTo>
                  <a:pt x="2128" y="1366"/>
                </a:lnTo>
                <a:lnTo>
                  <a:pt x="2177" y="1305"/>
                </a:lnTo>
                <a:lnTo>
                  <a:pt x="2226" y="1245"/>
                </a:lnTo>
                <a:lnTo>
                  <a:pt x="2276" y="1186"/>
                </a:lnTo>
                <a:lnTo>
                  <a:pt x="2328" y="1128"/>
                </a:lnTo>
                <a:lnTo>
                  <a:pt x="2380" y="1073"/>
                </a:lnTo>
                <a:lnTo>
                  <a:pt x="2435" y="1019"/>
                </a:lnTo>
                <a:lnTo>
                  <a:pt x="2489" y="968"/>
                </a:lnTo>
                <a:lnTo>
                  <a:pt x="2546" y="919"/>
                </a:lnTo>
                <a:lnTo>
                  <a:pt x="2603" y="874"/>
                </a:lnTo>
                <a:lnTo>
                  <a:pt x="2660" y="832"/>
                </a:lnTo>
                <a:lnTo>
                  <a:pt x="2718" y="793"/>
                </a:lnTo>
                <a:lnTo>
                  <a:pt x="2778" y="757"/>
                </a:lnTo>
                <a:lnTo>
                  <a:pt x="2837" y="726"/>
                </a:lnTo>
                <a:lnTo>
                  <a:pt x="2837" y="730"/>
                </a:lnTo>
                <a:lnTo>
                  <a:pt x="2836" y="740"/>
                </a:lnTo>
                <a:lnTo>
                  <a:pt x="2834" y="758"/>
                </a:lnTo>
                <a:lnTo>
                  <a:pt x="2830" y="782"/>
                </a:lnTo>
                <a:lnTo>
                  <a:pt x="2827" y="811"/>
                </a:lnTo>
                <a:lnTo>
                  <a:pt x="2824" y="844"/>
                </a:lnTo>
                <a:lnTo>
                  <a:pt x="2819" y="882"/>
                </a:lnTo>
                <a:lnTo>
                  <a:pt x="2816" y="923"/>
                </a:lnTo>
                <a:lnTo>
                  <a:pt x="2813" y="967"/>
                </a:lnTo>
                <a:lnTo>
                  <a:pt x="2809" y="1014"/>
                </a:lnTo>
                <a:lnTo>
                  <a:pt x="2806" y="1063"/>
                </a:lnTo>
                <a:lnTo>
                  <a:pt x="2805" y="1112"/>
                </a:lnTo>
                <a:lnTo>
                  <a:pt x="2804" y="1163"/>
                </a:lnTo>
                <a:lnTo>
                  <a:pt x="2804" y="1214"/>
                </a:lnTo>
                <a:lnTo>
                  <a:pt x="2805" y="1264"/>
                </a:lnTo>
                <a:lnTo>
                  <a:pt x="2807" y="1313"/>
                </a:lnTo>
                <a:lnTo>
                  <a:pt x="2811" y="1361"/>
                </a:lnTo>
                <a:lnTo>
                  <a:pt x="2818" y="1406"/>
                </a:lnTo>
                <a:lnTo>
                  <a:pt x="2826" y="1449"/>
                </a:lnTo>
                <a:lnTo>
                  <a:pt x="2835" y="1487"/>
                </a:lnTo>
                <a:lnTo>
                  <a:pt x="2847" y="1523"/>
                </a:lnTo>
                <a:lnTo>
                  <a:pt x="2861" y="1553"/>
                </a:lnTo>
                <a:lnTo>
                  <a:pt x="2879" y="1579"/>
                </a:lnTo>
                <a:lnTo>
                  <a:pt x="2876" y="1581"/>
                </a:lnTo>
                <a:lnTo>
                  <a:pt x="2868" y="1585"/>
                </a:lnTo>
                <a:lnTo>
                  <a:pt x="2856" y="1593"/>
                </a:lnTo>
                <a:lnTo>
                  <a:pt x="2838" y="1604"/>
                </a:lnTo>
                <a:lnTo>
                  <a:pt x="2816" y="1620"/>
                </a:lnTo>
                <a:lnTo>
                  <a:pt x="2789" y="1637"/>
                </a:lnTo>
                <a:lnTo>
                  <a:pt x="2758" y="1659"/>
                </a:lnTo>
                <a:lnTo>
                  <a:pt x="2725" y="1683"/>
                </a:lnTo>
                <a:lnTo>
                  <a:pt x="2687" y="1710"/>
                </a:lnTo>
                <a:lnTo>
                  <a:pt x="2646" y="1741"/>
                </a:lnTo>
                <a:lnTo>
                  <a:pt x="2601" y="1775"/>
                </a:lnTo>
                <a:lnTo>
                  <a:pt x="2555" y="1813"/>
                </a:lnTo>
                <a:lnTo>
                  <a:pt x="2505" y="1854"/>
                </a:lnTo>
                <a:lnTo>
                  <a:pt x="2454" y="1898"/>
                </a:lnTo>
                <a:lnTo>
                  <a:pt x="2399" y="1945"/>
                </a:lnTo>
                <a:lnTo>
                  <a:pt x="2344" y="1997"/>
                </a:lnTo>
                <a:lnTo>
                  <a:pt x="2287" y="2051"/>
                </a:lnTo>
                <a:lnTo>
                  <a:pt x="2228" y="2109"/>
                </a:lnTo>
                <a:lnTo>
                  <a:pt x="2168" y="2169"/>
                </a:lnTo>
                <a:lnTo>
                  <a:pt x="2108" y="2233"/>
                </a:lnTo>
                <a:lnTo>
                  <a:pt x="2047" y="2301"/>
                </a:lnTo>
                <a:lnTo>
                  <a:pt x="1986" y="2372"/>
                </a:lnTo>
                <a:lnTo>
                  <a:pt x="1925" y="2447"/>
                </a:lnTo>
                <a:lnTo>
                  <a:pt x="1863" y="2524"/>
                </a:lnTo>
                <a:lnTo>
                  <a:pt x="1803" y="2606"/>
                </a:lnTo>
                <a:lnTo>
                  <a:pt x="1742" y="2691"/>
                </a:lnTo>
                <a:lnTo>
                  <a:pt x="1683" y="2779"/>
                </a:lnTo>
                <a:lnTo>
                  <a:pt x="1625" y="2870"/>
                </a:lnTo>
                <a:lnTo>
                  <a:pt x="1567" y="2966"/>
                </a:lnTo>
                <a:lnTo>
                  <a:pt x="1567" y="2966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85035" y="3660140"/>
            <a:ext cx="5087620" cy="922020"/>
          </a:xfrm>
          <a:prstGeom prst="rect">
            <a:avLst/>
          </a:prstGeom>
          <a:solidFill>
            <a:srgbClr val="77AE26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即时数据：后台每天都会重新从互联网上爬取数据、更新数据库，保证用户得到的信息准确、新鲜</a:t>
            </a:r>
            <a:r>
              <a:rPr lang="en-US" altLang="zh-CN"/>
              <a:t>xin'xia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991361" y="2439339"/>
            <a:ext cx="7196310" cy="1853757"/>
            <a:chOff x="974718" y="2331327"/>
            <a:chExt cx="7196310" cy="1853757"/>
          </a:xfrm>
        </p:grpSpPr>
        <p:sp>
          <p:nvSpPr>
            <p:cNvPr id="4" name="MH_Number_1"/>
            <p:cNvSpPr/>
            <p:nvPr/>
          </p:nvSpPr>
          <p:spPr>
            <a:xfrm>
              <a:off x="988243" y="2337309"/>
              <a:ext cx="2184856" cy="159659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50800" dir="3000000" sx="101000" sy="101000" algn="ctr" rotWithShape="0">
                <a:schemeClr val="accent1">
                  <a:alpha val="3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5" name="MH_Entry_1"/>
            <p:cNvSpPr/>
            <p:nvPr/>
          </p:nvSpPr>
          <p:spPr>
            <a:xfrm>
              <a:off x="3367225" y="2852936"/>
              <a:ext cx="4803803" cy="6675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spc="200" dirty="0" smtClean="0">
                  <a:solidFill>
                    <a:schemeClr val="bg1"/>
                  </a:solidFill>
                  <a:latin typeface="+mn-ea"/>
                </a:rPr>
                <a:t>系统总结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9612" y="2338425"/>
              <a:ext cx="194421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9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zh-CN" altLang="en-US" dirty="0"/>
            </a:p>
          </p:txBody>
        </p:sp>
        <p:grpSp>
          <p:nvGrpSpPr>
            <p:cNvPr id="3" name="组合 10"/>
            <p:cNvGrpSpPr/>
            <p:nvPr/>
          </p:nvGrpSpPr>
          <p:grpSpPr>
            <a:xfrm rot="16674885">
              <a:off x="3565107" y="2394835"/>
              <a:ext cx="495156" cy="536706"/>
              <a:chOff x="4324422" y="3160647"/>
              <a:chExt cx="495156" cy="536706"/>
            </a:xfrm>
            <a:solidFill>
              <a:schemeClr val="bg1"/>
            </a:solidFill>
          </p:grpSpPr>
          <p:sp>
            <p:nvSpPr>
              <p:cNvPr id="8" name="等腰三角形 7"/>
              <p:cNvSpPr/>
              <p:nvPr/>
            </p:nvSpPr>
            <p:spPr>
              <a:xfrm rot="10800000" flipH="1">
                <a:off x="4672142" y="3603913"/>
                <a:ext cx="108390" cy="934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 flipH="1">
                <a:off x="4711188" y="3160647"/>
                <a:ext cx="108390" cy="934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 flipH="1">
                <a:off x="4324422" y="3275262"/>
                <a:ext cx="188736" cy="162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13"/>
            <p:cNvGrpSpPr/>
            <p:nvPr/>
          </p:nvGrpSpPr>
          <p:grpSpPr>
            <a:xfrm>
              <a:off x="974718" y="2331327"/>
              <a:ext cx="1506144" cy="1025469"/>
              <a:chOff x="3818928" y="2943493"/>
              <a:chExt cx="1506144" cy="1025469"/>
            </a:xfrm>
            <a:solidFill>
              <a:schemeClr val="accent1"/>
            </a:solidFill>
          </p:grpSpPr>
          <p:sp>
            <p:nvSpPr>
              <p:cNvPr id="12" name="任意多边形 11"/>
              <p:cNvSpPr/>
              <p:nvPr/>
            </p:nvSpPr>
            <p:spPr>
              <a:xfrm rot="10800000" flipH="1">
                <a:off x="4177067" y="2943493"/>
                <a:ext cx="1148005" cy="989660"/>
              </a:xfrm>
              <a:custGeom>
                <a:avLst/>
                <a:gdLst>
                  <a:gd name="connsiteX0" fmla="*/ 2441304 w 2441304"/>
                  <a:gd name="connsiteY0" fmla="*/ 2104573 h 2104573"/>
                  <a:gd name="connsiteX1" fmla="*/ 0 w 2441304"/>
                  <a:gd name="connsiteY1" fmla="*/ 2104573 h 2104573"/>
                  <a:gd name="connsiteX2" fmla="*/ 1220652 w 2441304"/>
                  <a:gd name="connsiteY2" fmla="*/ 0 h 210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1304" h="2104573">
                    <a:moveTo>
                      <a:pt x="2441304" y="2104573"/>
                    </a:moveTo>
                    <a:lnTo>
                      <a:pt x="0" y="2104573"/>
                    </a:lnTo>
                    <a:lnTo>
                      <a:pt x="1220652" y="0"/>
                    </a:lnTo>
                    <a:close/>
                  </a:path>
                </a:pathLst>
              </a:cu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0800000" flipH="1">
                <a:off x="3818928" y="2950724"/>
                <a:ext cx="946764" cy="1018238"/>
              </a:xfrm>
              <a:custGeom>
                <a:avLst/>
                <a:gdLst>
                  <a:gd name="connsiteX0" fmla="*/ 2013353 w 2013353"/>
                  <a:gd name="connsiteY0" fmla="*/ 2165347 h 2165347"/>
                  <a:gd name="connsiteX1" fmla="*/ 0 w 2013353"/>
                  <a:gd name="connsiteY1" fmla="*/ 2165347 h 2165347"/>
                  <a:gd name="connsiteX2" fmla="*/ 0 w 2013353"/>
                  <a:gd name="connsiteY2" fmla="*/ 1305951 h 2165347"/>
                  <a:gd name="connsiteX3" fmla="*/ 757452 w 2013353"/>
                  <a:gd name="connsiteY3" fmla="*/ 0 h 216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353" h="2165347">
                    <a:moveTo>
                      <a:pt x="2013353" y="2165347"/>
                    </a:moveTo>
                    <a:lnTo>
                      <a:pt x="0" y="2165347"/>
                    </a:lnTo>
                    <a:lnTo>
                      <a:pt x="0" y="1305951"/>
                    </a:lnTo>
                    <a:lnTo>
                      <a:pt x="757452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 bwMode="auto">
          <a:xfrm>
            <a:off x="1103630" y="1311910"/>
            <a:ext cx="7103745" cy="3753485"/>
            <a:chOff x="1284160" y="2277410"/>
            <a:chExt cx="7104264" cy="3086437"/>
          </a:xfrm>
        </p:grpSpPr>
        <p:grpSp>
          <p:nvGrpSpPr>
            <p:cNvPr id="3" name="组合 29"/>
            <p:cNvGrpSpPr/>
            <p:nvPr/>
          </p:nvGrpSpPr>
          <p:grpSpPr bwMode="auto">
            <a:xfrm>
              <a:off x="7632761" y="2564904"/>
              <a:ext cx="755663" cy="845382"/>
              <a:chOff x="7632761" y="2564904"/>
              <a:chExt cx="755663" cy="845382"/>
            </a:xfrm>
          </p:grpSpPr>
          <p:grpSp>
            <p:nvGrpSpPr>
              <p:cNvPr id="4" name="组合 25"/>
              <p:cNvGrpSpPr/>
              <p:nvPr/>
            </p:nvGrpSpPr>
            <p:grpSpPr bwMode="auto">
              <a:xfrm>
                <a:off x="7675911" y="2564904"/>
                <a:ext cx="712513" cy="845382"/>
                <a:chOff x="7675911" y="2564904"/>
                <a:chExt cx="712513" cy="845382"/>
              </a:xfrm>
            </p:grpSpPr>
            <p:sp>
              <p:nvSpPr>
                <p:cNvPr id="23" name="矩形 22"/>
                <p:cNvSpPr/>
                <p:nvPr/>
              </p:nvSpPr>
              <p:spPr bwMode="auto">
                <a:xfrm>
                  <a:off x="7675617" y="3263354"/>
                  <a:ext cx="625493" cy="147654"/>
                </a:xfrm>
                <a:custGeom>
                  <a:avLst/>
                  <a:gdLst>
                    <a:gd name="connsiteX0" fmla="*/ 0 w 856528"/>
                    <a:gd name="connsiteY0" fmla="*/ 0 h 144016"/>
                    <a:gd name="connsiteX1" fmla="*/ 856528 w 856528"/>
                    <a:gd name="connsiteY1" fmla="*/ 0 h 144016"/>
                    <a:gd name="connsiteX2" fmla="*/ 856528 w 856528"/>
                    <a:gd name="connsiteY2" fmla="*/ 144016 h 144016"/>
                    <a:gd name="connsiteX3" fmla="*/ 0 w 856528"/>
                    <a:gd name="connsiteY3" fmla="*/ 144016 h 144016"/>
                    <a:gd name="connsiteX4" fmla="*/ 0 w 856528"/>
                    <a:gd name="connsiteY4" fmla="*/ 0 h 144016"/>
                    <a:gd name="connsiteX0-1" fmla="*/ 0 w 856528"/>
                    <a:gd name="connsiteY0-2" fmla="*/ 60960 h 204976"/>
                    <a:gd name="connsiteX1-3" fmla="*/ 743317 w 856528"/>
                    <a:gd name="connsiteY1-4" fmla="*/ 0 h 204976"/>
                    <a:gd name="connsiteX2-5" fmla="*/ 856528 w 856528"/>
                    <a:gd name="connsiteY2-6" fmla="*/ 204976 h 204976"/>
                    <a:gd name="connsiteX3-7" fmla="*/ 0 w 856528"/>
                    <a:gd name="connsiteY3-8" fmla="*/ 204976 h 204976"/>
                    <a:gd name="connsiteX4-9" fmla="*/ 0 w 856528"/>
                    <a:gd name="connsiteY4-10" fmla="*/ 60960 h 204976"/>
                    <a:gd name="connsiteX0-11" fmla="*/ 0 w 819186"/>
                    <a:gd name="connsiteY0-12" fmla="*/ 60960 h 204976"/>
                    <a:gd name="connsiteX1-13" fmla="*/ 743317 w 819186"/>
                    <a:gd name="connsiteY1-14" fmla="*/ 0 h 204976"/>
                    <a:gd name="connsiteX2-15" fmla="*/ 819186 w 819186"/>
                    <a:gd name="connsiteY2-16" fmla="*/ 204976 h 204976"/>
                    <a:gd name="connsiteX3-17" fmla="*/ 0 w 819186"/>
                    <a:gd name="connsiteY3-18" fmla="*/ 204976 h 204976"/>
                    <a:gd name="connsiteX4-19" fmla="*/ 0 w 819186"/>
                    <a:gd name="connsiteY4-20" fmla="*/ 60960 h 204976"/>
                    <a:gd name="connsiteX0-21" fmla="*/ 0 w 819186"/>
                    <a:gd name="connsiteY0-22" fmla="*/ 65722 h 209738"/>
                    <a:gd name="connsiteX1-23" fmla="*/ 763086 w 819186"/>
                    <a:gd name="connsiteY1-24" fmla="*/ 0 h 209738"/>
                    <a:gd name="connsiteX2-25" fmla="*/ 819186 w 819186"/>
                    <a:gd name="connsiteY2-26" fmla="*/ 209738 h 209738"/>
                    <a:gd name="connsiteX3-27" fmla="*/ 0 w 819186"/>
                    <a:gd name="connsiteY3-28" fmla="*/ 209738 h 209738"/>
                    <a:gd name="connsiteX4-29" fmla="*/ 0 w 819186"/>
                    <a:gd name="connsiteY4-30" fmla="*/ 65722 h 209738"/>
                    <a:gd name="connsiteX0-31" fmla="*/ 0 w 819186"/>
                    <a:gd name="connsiteY0-32" fmla="*/ 65722 h 209738"/>
                    <a:gd name="connsiteX1-33" fmla="*/ 763086 w 819186"/>
                    <a:gd name="connsiteY1-34" fmla="*/ 0 h 209738"/>
                    <a:gd name="connsiteX2-35" fmla="*/ 819186 w 819186"/>
                    <a:gd name="connsiteY2-36" fmla="*/ 209738 h 209738"/>
                    <a:gd name="connsiteX3-37" fmla="*/ 0 w 819186"/>
                    <a:gd name="connsiteY3-38" fmla="*/ 148778 h 209738"/>
                    <a:gd name="connsiteX4-39" fmla="*/ 0 w 819186"/>
                    <a:gd name="connsiteY4-40" fmla="*/ 65722 h 2097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9186" h="209738">
                      <a:moveTo>
                        <a:pt x="0" y="65722"/>
                      </a:moveTo>
                      <a:lnTo>
                        <a:pt x="763086" y="0"/>
                      </a:lnTo>
                      <a:lnTo>
                        <a:pt x="819186" y="209738"/>
                      </a:lnTo>
                      <a:lnTo>
                        <a:pt x="0" y="148778"/>
                      </a:lnTo>
                      <a:lnTo>
                        <a:pt x="0" y="65722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7681967" y="2564778"/>
                  <a:ext cx="706457" cy="776372"/>
                </a:xfrm>
                <a:custGeom>
                  <a:avLst/>
                  <a:gdLst>
                    <a:gd name="connsiteX0" fmla="*/ 0 w 1080120"/>
                    <a:gd name="connsiteY0" fmla="*/ 0 h 936104"/>
                    <a:gd name="connsiteX1" fmla="*/ 1080120 w 1080120"/>
                    <a:gd name="connsiteY1" fmla="*/ 0 h 936104"/>
                    <a:gd name="connsiteX2" fmla="*/ 1080120 w 1080120"/>
                    <a:gd name="connsiteY2" fmla="*/ 936104 h 936104"/>
                    <a:gd name="connsiteX3" fmla="*/ 0 w 1080120"/>
                    <a:gd name="connsiteY3" fmla="*/ 936104 h 936104"/>
                    <a:gd name="connsiteX4" fmla="*/ 0 w 1080120"/>
                    <a:gd name="connsiteY4" fmla="*/ 0 h 936104"/>
                    <a:gd name="connsiteX0-1" fmla="*/ 0 w 1080120"/>
                    <a:gd name="connsiteY0-2" fmla="*/ 113211 h 1049315"/>
                    <a:gd name="connsiteX1-3" fmla="*/ 792737 w 1080120"/>
                    <a:gd name="connsiteY1-4" fmla="*/ 0 h 1049315"/>
                    <a:gd name="connsiteX2-5" fmla="*/ 1080120 w 1080120"/>
                    <a:gd name="connsiteY2-6" fmla="*/ 1049315 h 1049315"/>
                    <a:gd name="connsiteX3-7" fmla="*/ 0 w 1080120"/>
                    <a:gd name="connsiteY3-8" fmla="*/ 1049315 h 1049315"/>
                    <a:gd name="connsiteX4-9" fmla="*/ 0 w 1080120"/>
                    <a:gd name="connsiteY4-10" fmla="*/ 113211 h 1049315"/>
                    <a:gd name="connsiteX0-11" fmla="*/ 0 w 1001743"/>
                    <a:gd name="connsiteY0-12" fmla="*/ 113211 h 1049315"/>
                    <a:gd name="connsiteX1-13" fmla="*/ 792737 w 1001743"/>
                    <a:gd name="connsiteY1-14" fmla="*/ 0 h 1049315"/>
                    <a:gd name="connsiteX2-15" fmla="*/ 1001743 w 1001743"/>
                    <a:gd name="connsiteY2-16" fmla="*/ 1023190 h 1049315"/>
                    <a:gd name="connsiteX3-17" fmla="*/ 0 w 1001743"/>
                    <a:gd name="connsiteY3-18" fmla="*/ 1049315 h 1049315"/>
                    <a:gd name="connsiteX4-19" fmla="*/ 0 w 1001743"/>
                    <a:gd name="connsiteY4-20" fmla="*/ 113211 h 1049315"/>
                    <a:gd name="connsiteX0-21" fmla="*/ 0 w 1001743"/>
                    <a:gd name="connsiteY0-22" fmla="*/ 165463 h 1101567"/>
                    <a:gd name="connsiteX1-23" fmla="*/ 792737 w 1001743"/>
                    <a:gd name="connsiteY1-24" fmla="*/ 0 h 1101567"/>
                    <a:gd name="connsiteX2-25" fmla="*/ 1001743 w 1001743"/>
                    <a:gd name="connsiteY2-26" fmla="*/ 1075442 h 1101567"/>
                    <a:gd name="connsiteX3-27" fmla="*/ 0 w 1001743"/>
                    <a:gd name="connsiteY3-28" fmla="*/ 1101567 h 1101567"/>
                    <a:gd name="connsiteX4-29" fmla="*/ 0 w 1001743"/>
                    <a:gd name="connsiteY4-30" fmla="*/ 165463 h 11015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1743" h="1101567">
                      <a:moveTo>
                        <a:pt x="0" y="165463"/>
                      </a:moveTo>
                      <a:lnTo>
                        <a:pt x="792737" y="0"/>
                      </a:lnTo>
                      <a:lnTo>
                        <a:pt x="1001743" y="1075442"/>
                      </a:lnTo>
                      <a:lnTo>
                        <a:pt x="0" y="1101567"/>
                      </a:lnTo>
                      <a:lnTo>
                        <a:pt x="0" y="1654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089" name="TextBox 28"/>
              <p:cNvSpPr txBox="1">
                <a:spLocks noChangeArrowheads="1"/>
              </p:cNvSpPr>
              <p:nvPr/>
            </p:nvSpPr>
            <p:spPr bwMode="auto">
              <a:xfrm rot="20907248">
                <a:off x="7632761" y="2646223"/>
                <a:ext cx="598258" cy="4798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系统</a:t>
                </a:r>
                <a:endParaRPr lang="en-US" altLang="zh-CN" sz="1600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总结</a:t>
                </a:r>
                <a:endParaRPr lang="zh-CN" altLang="en-US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5" name="组合 18"/>
            <p:cNvGrpSpPr/>
            <p:nvPr/>
          </p:nvGrpSpPr>
          <p:grpSpPr bwMode="auto">
            <a:xfrm>
              <a:off x="1284160" y="2277410"/>
              <a:ext cx="6416296" cy="3086437"/>
              <a:chOff x="1108032" y="1835124"/>
              <a:chExt cx="7360783" cy="3540765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1237339" y="2062796"/>
                <a:ext cx="7049996" cy="3110919"/>
              </a:xfrm>
              <a:prstGeom prst="rect">
                <a:avLst/>
              </a:prstGeom>
              <a:gradFill>
                <a:gsLst>
                  <a:gs pos="0">
                    <a:srgbClr val="DCDCDC"/>
                  </a:gs>
                  <a:gs pos="70000">
                    <a:schemeClr val="bg1"/>
                  </a:gs>
                  <a:gs pos="37000">
                    <a:schemeClr val="bg1"/>
                  </a:gs>
                  <a:gs pos="100000">
                    <a:srgbClr val="DCDCDC"/>
                  </a:gs>
                </a:gsLst>
                <a:lin ang="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altLang="zh-CN"/>
                  <a:t>        </a:t>
                </a:r>
                <a:r>
                  <a:rPr lang="zh-CN" altLang="en-US"/>
                  <a:t>通过这次实训，本小组成员基本掌握了微信小程序等各种开发工具的使用，例如：</a:t>
                </a:r>
                <a:r>
                  <a:rPr lang="en-US" altLang="zh-CN"/>
                  <a:t>eclipse</a:t>
                </a:r>
                <a:r>
                  <a:rPr lang="zh-CN" altLang="en-US"/>
                  <a:t>、</a:t>
                </a:r>
                <a:r>
                  <a:rPr lang="en-US" altLang="zh-CN"/>
                  <a:t>MySQL</a:t>
                </a:r>
                <a:r>
                  <a:rPr lang="zh-CN" altLang="en-US"/>
                  <a:t>、</a:t>
                </a:r>
                <a:r>
                  <a:rPr lang="en-US" altLang="zh-CN"/>
                  <a:t>Tomcat</a:t>
                </a:r>
                <a:r>
                  <a:rPr lang="zh-CN" altLang="en-US"/>
                  <a:t>等；小组合作的默契性有了质的飞跃，各成员的项目开发能力和团队协作能力有了较大提升。</a:t>
                </a:r>
              </a:p>
              <a:p>
                <a:pPr algn="l" eaLnBrk="1" hangingPunct="1">
                  <a:defRPr/>
                </a:pPr>
                <a:r>
                  <a:rPr lang="zh-CN" altLang="en-US"/>
                  <a:t>        实训让我们收获良多：前台设计者的设计水准更高了；数据库开发人员有了更老到的开发经验和手段；信息爬取人员也更了解了爬虫原理与网页内容截取技巧。</a:t>
                </a:r>
              </a:p>
              <a:p>
                <a:pPr algn="l" eaLnBrk="1" hangingPunct="1">
                  <a:defRPr/>
                </a:pPr>
                <a:r>
                  <a:rPr lang="zh-CN" altLang="en-US"/>
                  <a:t>        一个人总是很难面面俱到，团队合作让我们感受到了它的魅力：效率极高、集思广益、专精分工；让每个人充分发挥自身优点，在多双眼睛的注视下，错误也无处可逃。</a:t>
                </a:r>
              </a:p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80" name="矩形 2"/>
              <p:cNvSpPr/>
              <p:nvPr/>
            </p:nvSpPr>
            <p:spPr bwMode="auto">
              <a:xfrm>
                <a:off x="1108032" y="1908872"/>
                <a:ext cx="258316" cy="3446288"/>
              </a:xfrm>
              <a:custGeom>
                <a:avLst/>
                <a:gdLst>
                  <a:gd name="T0" fmla="*/ 40483 w 258316"/>
                  <a:gd name="T1" fmla="*/ 142875 h 3446288"/>
                  <a:gd name="T2" fmla="*/ 258316 w 258316"/>
                  <a:gd name="T3" fmla="*/ 0 h 3446288"/>
                  <a:gd name="T4" fmla="*/ 165447 w 258316"/>
                  <a:gd name="T5" fmla="*/ 3446288 h 3446288"/>
                  <a:gd name="T6" fmla="*/ 0 w 258316"/>
                  <a:gd name="T7" fmla="*/ 3196257 h 3446288"/>
                  <a:gd name="T8" fmla="*/ 40483 w 258316"/>
                  <a:gd name="T9" fmla="*/ 142875 h 3446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316" h="3446288">
                    <a:moveTo>
                      <a:pt x="40483" y="142875"/>
                    </a:moveTo>
                    <a:lnTo>
                      <a:pt x="258316" y="0"/>
                    </a:lnTo>
                    <a:lnTo>
                      <a:pt x="165447" y="3446288"/>
                    </a:lnTo>
                    <a:lnTo>
                      <a:pt x="0" y="3196257"/>
                    </a:lnTo>
                    <a:lnTo>
                      <a:pt x="40483" y="14287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矩形 2"/>
              <p:cNvSpPr/>
              <p:nvPr/>
            </p:nvSpPr>
            <p:spPr bwMode="auto">
              <a:xfrm rot="5400000">
                <a:off x="4671180" y="-1695245"/>
                <a:ext cx="232122" cy="7307145"/>
              </a:xfrm>
              <a:custGeom>
                <a:avLst/>
                <a:gdLst>
                  <a:gd name="T0" fmla="*/ 0 w 232122"/>
                  <a:gd name="T1" fmla="*/ 1360549 h 3454386"/>
                  <a:gd name="T2" fmla="*/ 232122 w 232122"/>
                  <a:gd name="T3" fmla="*/ 0 h 3454386"/>
                  <a:gd name="T4" fmla="*/ 220214 w 232122"/>
                  <a:gd name="T5" fmla="*/ 32696514 h 3454386"/>
                  <a:gd name="T6" fmla="*/ 64292 w 232122"/>
                  <a:gd name="T7" fmla="*/ 31640500 h 3454386"/>
                  <a:gd name="T8" fmla="*/ 0 w 232122"/>
                  <a:gd name="T9" fmla="*/ 1360549 h 3454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2122" h="3454386">
                    <a:moveTo>
                      <a:pt x="0" y="143742"/>
                    </a:moveTo>
                    <a:lnTo>
                      <a:pt x="232122" y="0"/>
                    </a:lnTo>
                    <a:cubicBezTo>
                      <a:pt x="229740" y="1156715"/>
                      <a:pt x="222596" y="2297671"/>
                      <a:pt x="220214" y="3454386"/>
                    </a:cubicBezTo>
                    <a:lnTo>
                      <a:pt x="64292" y="3342818"/>
                    </a:lnTo>
                    <a:lnTo>
                      <a:pt x="0" y="14374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" name="矩形 2"/>
              <p:cNvSpPr/>
              <p:nvPr/>
            </p:nvSpPr>
            <p:spPr bwMode="auto">
              <a:xfrm flipH="1">
                <a:off x="8128042" y="1835124"/>
                <a:ext cx="340773" cy="3513138"/>
              </a:xfrm>
              <a:custGeom>
                <a:avLst/>
                <a:gdLst>
                  <a:gd name="T0" fmla="*/ 0 w 360571"/>
                  <a:gd name="T1" fmla="*/ 232925 h 3515348"/>
                  <a:gd name="T2" fmla="*/ 304378 w 360571"/>
                  <a:gd name="T3" fmla="*/ 0 h 3515348"/>
                  <a:gd name="T4" fmla="*/ 187906 w 360571"/>
                  <a:gd name="T5" fmla="*/ 3508722 h 3515348"/>
                  <a:gd name="T6" fmla="*/ 20101 w 360571"/>
                  <a:gd name="T7" fmla="*/ 3164092 h 3515348"/>
                  <a:gd name="T8" fmla="*/ 0 w 360571"/>
                  <a:gd name="T9" fmla="*/ 232925 h 3515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0571" h="3515348">
                    <a:moveTo>
                      <a:pt x="0" y="233366"/>
                    </a:moveTo>
                    <a:lnTo>
                      <a:pt x="360571" y="0"/>
                    </a:lnTo>
                    <a:lnTo>
                      <a:pt x="222596" y="3515348"/>
                    </a:lnTo>
                    <a:lnTo>
                      <a:pt x="23812" y="3170067"/>
                    </a:lnTo>
                    <a:lnTo>
                      <a:pt x="0" y="23336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1142635" y="2062796"/>
                <a:ext cx="220370" cy="54641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1474" h="54608">
                    <a:moveTo>
                      <a:pt x="0" y="0"/>
                    </a:moveTo>
                    <a:lnTo>
                      <a:pt x="221474" y="0"/>
                    </a:lnTo>
                    <a:lnTo>
                      <a:pt x="216712" y="54608"/>
                    </a:lnTo>
                    <a:lnTo>
                      <a:pt x="0" y="546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矩形 13"/>
              <p:cNvSpPr/>
              <p:nvPr/>
            </p:nvSpPr>
            <p:spPr bwMode="auto">
              <a:xfrm rot="5400000">
                <a:off x="7986822" y="1928017"/>
                <a:ext cx="236780" cy="69207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5802" h="68896">
                    <a:moveTo>
                      <a:pt x="0" y="11907"/>
                    </a:moveTo>
                    <a:lnTo>
                      <a:pt x="226239" y="0"/>
                    </a:lnTo>
                    <a:cubicBezTo>
                      <a:pt x="225445" y="20584"/>
                      <a:pt x="236556" y="48312"/>
                      <a:pt x="235762" y="68896"/>
                    </a:cubicBezTo>
                    <a:lnTo>
                      <a:pt x="0" y="66515"/>
                    </a:lnTo>
                    <a:lnTo>
                      <a:pt x="0" y="1190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85" name="矩形 2"/>
              <p:cNvSpPr/>
              <p:nvPr/>
            </p:nvSpPr>
            <p:spPr bwMode="auto">
              <a:xfrm rot="16200000" flipV="1">
                <a:off x="4668860" y="1597364"/>
                <a:ext cx="384112" cy="7172938"/>
              </a:xfrm>
              <a:custGeom>
                <a:avLst/>
                <a:gdLst>
                  <a:gd name="T0" fmla="*/ 0 w 384112"/>
                  <a:gd name="T1" fmla="*/ 862721 h 3379488"/>
                  <a:gd name="T2" fmla="*/ 384112 w 384112"/>
                  <a:gd name="T3" fmla="*/ 0 h 3379488"/>
                  <a:gd name="T4" fmla="*/ 266138 w 384112"/>
                  <a:gd name="T5" fmla="*/ 32292639 h 3379488"/>
                  <a:gd name="T6" fmla="*/ 26260 w 384112"/>
                  <a:gd name="T7" fmla="*/ 32313902 h 3379488"/>
                  <a:gd name="T8" fmla="*/ 0 w 384112"/>
                  <a:gd name="T9" fmla="*/ 862721 h 3379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112" h="3379488">
                    <a:moveTo>
                      <a:pt x="0" y="90226"/>
                    </a:moveTo>
                    <a:lnTo>
                      <a:pt x="384112" y="0"/>
                    </a:lnTo>
                    <a:cubicBezTo>
                      <a:pt x="381730" y="1156715"/>
                      <a:pt x="268520" y="2220549"/>
                      <a:pt x="266138" y="3377264"/>
                    </a:cubicBezTo>
                    <a:lnTo>
                      <a:pt x="26260" y="3379488"/>
                    </a:lnTo>
                    <a:lnTo>
                      <a:pt x="0" y="9022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矩形 13"/>
              <p:cNvSpPr/>
              <p:nvPr/>
            </p:nvSpPr>
            <p:spPr bwMode="auto">
              <a:xfrm rot="10800000">
                <a:off x="8238161" y="4927829"/>
                <a:ext cx="209442" cy="67391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  <a:gd name="connsiteX0-41" fmla="*/ 0 w 235802"/>
                  <a:gd name="connsiteY0-42" fmla="*/ 4763 h 68896"/>
                  <a:gd name="connsiteX1-43" fmla="*/ 226239 w 235802"/>
                  <a:gd name="connsiteY1-44" fmla="*/ 0 h 68896"/>
                  <a:gd name="connsiteX2-45" fmla="*/ 235762 w 235802"/>
                  <a:gd name="connsiteY2-46" fmla="*/ 68896 h 68896"/>
                  <a:gd name="connsiteX3-47" fmla="*/ 0 w 235802"/>
                  <a:gd name="connsiteY3-48" fmla="*/ 66515 h 68896"/>
                  <a:gd name="connsiteX4-49" fmla="*/ 0 w 235802"/>
                  <a:gd name="connsiteY4-50" fmla="*/ 4763 h 68896"/>
                  <a:gd name="connsiteX0-51" fmla="*/ 0 w 230598"/>
                  <a:gd name="connsiteY0-52" fmla="*/ 4763 h 66515"/>
                  <a:gd name="connsiteX1-53" fmla="*/ 226239 w 230598"/>
                  <a:gd name="connsiteY1-54" fmla="*/ 0 h 66515"/>
                  <a:gd name="connsiteX2-55" fmla="*/ 230524 w 230598"/>
                  <a:gd name="connsiteY2-56" fmla="*/ 66515 h 66515"/>
                  <a:gd name="connsiteX3-57" fmla="*/ 0 w 230598"/>
                  <a:gd name="connsiteY3-58" fmla="*/ 66515 h 66515"/>
                  <a:gd name="connsiteX4-59" fmla="*/ 0 w 230598"/>
                  <a:gd name="connsiteY4-60" fmla="*/ 4763 h 665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0598" h="66515">
                    <a:moveTo>
                      <a:pt x="0" y="4763"/>
                    </a:moveTo>
                    <a:lnTo>
                      <a:pt x="226239" y="0"/>
                    </a:lnTo>
                    <a:cubicBezTo>
                      <a:pt x="225445" y="20584"/>
                      <a:pt x="231318" y="45931"/>
                      <a:pt x="230524" y="66515"/>
                    </a:cubicBezTo>
                    <a:lnTo>
                      <a:pt x="0" y="66515"/>
                    </a:lnTo>
                    <a:lnTo>
                      <a:pt x="0" y="47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矩形 13"/>
              <p:cNvSpPr/>
              <p:nvPr/>
            </p:nvSpPr>
            <p:spPr bwMode="auto">
              <a:xfrm rot="16200000">
                <a:off x="1187245" y="5192843"/>
                <a:ext cx="245886" cy="72849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  <a:gd name="connsiteX0-41" fmla="*/ 0 w 235802"/>
                  <a:gd name="connsiteY0-42" fmla="*/ 4763 h 68896"/>
                  <a:gd name="connsiteX1-43" fmla="*/ 226239 w 235802"/>
                  <a:gd name="connsiteY1-44" fmla="*/ 0 h 68896"/>
                  <a:gd name="connsiteX2-45" fmla="*/ 235762 w 235802"/>
                  <a:gd name="connsiteY2-46" fmla="*/ 68896 h 68896"/>
                  <a:gd name="connsiteX3-47" fmla="*/ 0 w 235802"/>
                  <a:gd name="connsiteY3-48" fmla="*/ 66515 h 68896"/>
                  <a:gd name="connsiteX4-49" fmla="*/ 0 w 235802"/>
                  <a:gd name="connsiteY4-50" fmla="*/ 4763 h 68896"/>
                  <a:gd name="connsiteX0-51" fmla="*/ 0 w 230598"/>
                  <a:gd name="connsiteY0-52" fmla="*/ 4763 h 66515"/>
                  <a:gd name="connsiteX1-53" fmla="*/ 226239 w 230598"/>
                  <a:gd name="connsiteY1-54" fmla="*/ 0 h 66515"/>
                  <a:gd name="connsiteX2-55" fmla="*/ 230524 w 230598"/>
                  <a:gd name="connsiteY2-56" fmla="*/ 66515 h 66515"/>
                  <a:gd name="connsiteX3-57" fmla="*/ 0 w 230598"/>
                  <a:gd name="connsiteY3-58" fmla="*/ 66515 h 66515"/>
                  <a:gd name="connsiteX4-59" fmla="*/ 0 w 230598"/>
                  <a:gd name="connsiteY4-60" fmla="*/ 4763 h 66515"/>
                  <a:gd name="connsiteX0-61" fmla="*/ 0 w 235130"/>
                  <a:gd name="connsiteY0-62" fmla="*/ 0 h 71277"/>
                  <a:gd name="connsiteX1-63" fmla="*/ 230771 w 235130"/>
                  <a:gd name="connsiteY1-64" fmla="*/ 4762 h 71277"/>
                  <a:gd name="connsiteX2-65" fmla="*/ 235056 w 235130"/>
                  <a:gd name="connsiteY2-66" fmla="*/ 71277 h 71277"/>
                  <a:gd name="connsiteX3-67" fmla="*/ 4532 w 235130"/>
                  <a:gd name="connsiteY3-68" fmla="*/ 71277 h 71277"/>
                  <a:gd name="connsiteX4-69" fmla="*/ 0 w 235130"/>
                  <a:gd name="connsiteY4-70" fmla="*/ 0 h 712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5130" h="71277">
                    <a:moveTo>
                      <a:pt x="0" y="0"/>
                    </a:moveTo>
                    <a:lnTo>
                      <a:pt x="230771" y="4762"/>
                    </a:lnTo>
                    <a:cubicBezTo>
                      <a:pt x="229977" y="25346"/>
                      <a:pt x="235850" y="50693"/>
                      <a:pt x="235056" y="71277"/>
                    </a:cubicBezTo>
                    <a:lnTo>
                      <a:pt x="4532" y="7127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 bwMode="auto">
          <a:xfrm>
            <a:off x="0" y="2708275"/>
            <a:ext cx="9144000" cy="1657350"/>
            <a:chOff x="0" y="2086"/>
            <a:chExt cx="5760" cy="1056"/>
          </a:xfrm>
        </p:grpSpPr>
        <p:sp>
          <p:nvSpPr>
            <p:cNvPr id="2090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lIns="90000" tIns="90000" rIns="72000" bIns="90000" anchor="ctr"/>
            <a:lstStyle/>
            <a:p>
              <a:pPr algn="ctr"/>
              <a:endParaRPr lang="zh-CN" altLang="zh-CN" noProof="1">
                <a:ea typeface="黑体" panose="0201060906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91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rot="10800000" wrap="none" lIns="90000" tIns="90000" rIns="72000" bIns="90000" anchor="ctr"/>
            <a:lstStyle/>
            <a:p>
              <a:pPr algn="ctr"/>
              <a:endParaRPr lang="zh-CN" altLang="zh-CN" noProof="1">
                <a:ea typeface="黑体" panose="0201060906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46"/>
          <p:cNvGrpSpPr/>
          <p:nvPr/>
        </p:nvGrpSpPr>
        <p:grpSpPr bwMode="auto">
          <a:xfrm>
            <a:off x="4643438" y="2420938"/>
            <a:ext cx="3382962" cy="3278187"/>
            <a:chOff x="2758" y="1664"/>
            <a:chExt cx="1376" cy="1333"/>
          </a:xfrm>
        </p:grpSpPr>
        <p:grpSp>
          <p:nvGrpSpPr>
            <p:cNvPr id="4" name="Group 42"/>
            <p:cNvGrpSpPr/>
            <p:nvPr/>
          </p:nvGrpSpPr>
          <p:grpSpPr bwMode="auto">
            <a:xfrm>
              <a:off x="3638" y="1916"/>
              <a:ext cx="492" cy="299"/>
              <a:chOff x="3638" y="1916"/>
              <a:chExt cx="492" cy="299"/>
            </a:xfrm>
          </p:grpSpPr>
          <p:sp>
            <p:nvSpPr>
              <p:cNvPr id="2084" name="Freeform 14"/>
              <p:cNvSpPr/>
              <p:nvPr/>
            </p:nvSpPr>
            <p:spPr bwMode="auto">
              <a:xfrm>
                <a:off x="3640" y="1918"/>
                <a:ext cx="485" cy="234"/>
              </a:xfrm>
              <a:custGeom>
                <a:avLst/>
                <a:gdLst>
                  <a:gd name="T0" fmla="*/ 179 w 2344"/>
                  <a:gd name="T1" fmla="*/ 0 h 1132"/>
                  <a:gd name="T2" fmla="*/ 181 w 2344"/>
                  <a:gd name="T3" fmla="*/ 80 h 1132"/>
                  <a:gd name="T4" fmla="*/ 0 w 2344"/>
                  <a:gd name="T5" fmla="*/ 105 h 1132"/>
                  <a:gd name="T6" fmla="*/ 184 w 2344"/>
                  <a:gd name="T7" fmla="*/ 131 h 1132"/>
                  <a:gd name="T8" fmla="*/ 184 w 2344"/>
                  <a:gd name="T9" fmla="*/ 234 h 1132"/>
                  <a:gd name="T10" fmla="*/ 295 w 2344"/>
                  <a:gd name="T11" fmla="*/ 154 h 1132"/>
                  <a:gd name="T12" fmla="*/ 485 w 2344"/>
                  <a:gd name="T13" fmla="*/ 181 h 1132"/>
                  <a:gd name="T14" fmla="*/ 363 w 2344"/>
                  <a:gd name="T15" fmla="*/ 107 h 1132"/>
                  <a:gd name="T16" fmla="*/ 456 w 2344"/>
                  <a:gd name="T17" fmla="*/ 42 h 1132"/>
                  <a:gd name="T18" fmla="*/ 289 w 2344"/>
                  <a:gd name="T19" fmla="*/ 63 h 1132"/>
                  <a:gd name="T20" fmla="*/ 179 w 2344"/>
                  <a:gd name="T21" fmla="*/ 0 h 11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344" h="1132">
                    <a:moveTo>
                      <a:pt x="867" y="0"/>
                    </a:moveTo>
                    <a:lnTo>
                      <a:pt x="877" y="387"/>
                    </a:lnTo>
                    <a:lnTo>
                      <a:pt x="0" y="510"/>
                    </a:lnTo>
                    <a:lnTo>
                      <a:pt x="887" y="632"/>
                    </a:lnTo>
                    <a:lnTo>
                      <a:pt x="887" y="1132"/>
                    </a:lnTo>
                    <a:lnTo>
                      <a:pt x="1427" y="744"/>
                    </a:lnTo>
                    <a:lnTo>
                      <a:pt x="2344" y="876"/>
                    </a:lnTo>
                    <a:lnTo>
                      <a:pt x="1753" y="520"/>
                    </a:lnTo>
                    <a:lnTo>
                      <a:pt x="2202" y="204"/>
                    </a:lnTo>
                    <a:lnTo>
                      <a:pt x="1396" y="306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F0F0F0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5" name="Freeform 15"/>
              <p:cNvSpPr/>
              <p:nvPr/>
            </p:nvSpPr>
            <p:spPr bwMode="auto">
              <a:xfrm>
                <a:off x="3638" y="2023"/>
                <a:ext cx="185" cy="93"/>
              </a:xfrm>
              <a:custGeom>
                <a:avLst/>
                <a:gdLst>
                  <a:gd name="T0" fmla="*/ 2 w 897"/>
                  <a:gd name="T1" fmla="*/ 0 h 448"/>
                  <a:gd name="T2" fmla="*/ 0 w 897"/>
                  <a:gd name="T3" fmla="*/ 61 h 448"/>
                  <a:gd name="T4" fmla="*/ 185 w 897"/>
                  <a:gd name="T5" fmla="*/ 93 h 448"/>
                  <a:gd name="T6" fmla="*/ 185 w 897"/>
                  <a:gd name="T7" fmla="*/ 25 h 448"/>
                  <a:gd name="T8" fmla="*/ 2 w 897"/>
                  <a:gd name="T9" fmla="*/ 0 h 4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7" h="448">
                    <a:moveTo>
                      <a:pt x="10" y="0"/>
                    </a:moveTo>
                    <a:lnTo>
                      <a:pt x="0" y="295"/>
                    </a:lnTo>
                    <a:lnTo>
                      <a:pt x="897" y="448"/>
                    </a:lnTo>
                    <a:lnTo>
                      <a:pt x="897" y="12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58585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6" name="Freeform 16"/>
              <p:cNvSpPr/>
              <p:nvPr/>
            </p:nvSpPr>
            <p:spPr bwMode="auto">
              <a:xfrm>
                <a:off x="3821" y="2072"/>
                <a:ext cx="112" cy="143"/>
              </a:xfrm>
              <a:custGeom>
                <a:avLst/>
                <a:gdLst>
                  <a:gd name="T0" fmla="*/ 0 w 541"/>
                  <a:gd name="T1" fmla="*/ 80 h 693"/>
                  <a:gd name="T2" fmla="*/ 0 w 541"/>
                  <a:gd name="T3" fmla="*/ 143 h 693"/>
                  <a:gd name="T4" fmla="*/ 112 w 541"/>
                  <a:gd name="T5" fmla="*/ 70 h 693"/>
                  <a:gd name="T6" fmla="*/ 112 w 541"/>
                  <a:gd name="T7" fmla="*/ 0 h 693"/>
                  <a:gd name="T8" fmla="*/ 0 w 541"/>
                  <a:gd name="T9" fmla="*/ 80 h 6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1" h="693">
                    <a:moveTo>
                      <a:pt x="1" y="388"/>
                    </a:moveTo>
                    <a:lnTo>
                      <a:pt x="0" y="693"/>
                    </a:lnTo>
                    <a:lnTo>
                      <a:pt x="539" y="337"/>
                    </a:lnTo>
                    <a:lnTo>
                      <a:pt x="541" y="0"/>
                    </a:lnTo>
                    <a:lnTo>
                      <a:pt x="1" y="388"/>
                    </a:lnTo>
                    <a:close/>
                  </a:path>
                </a:pathLst>
              </a:custGeom>
              <a:solidFill>
                <a:srgbClr val="9B9B9B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7" name="Freeform 17"/>
              <p:cNvSpPr/>
              <p:nvPr/>
            </p:nvSpPr>
            <p:spPr bwMode="auto">
              <a:xfrm>
                <a:off x="3931" y="2072"/>
                <a:ext cx="199" cy="96"/>
              </a:xfrm>
              <a:custGeom>
                <a:avLst/>
                <a:gdLst>
                  <a:gd name="T0" fmla="*/ 0 w 962"/>
                  <a:gd name="T1" fmla="*/ 0 h 464"/>
                  <a:gd name="T2" fmla="*/ 0 w 962"/>
                  <a:gd name="T3" fmla="*/ 70 h 464"/>
                  <a:gd name="T4" fmla="*/ 199 w 962"/>
                  <a:gd name="T5" fmla="*/ 96 h 464"/>
                  <a:gd name="T6" fmla="*/ 199 w 962"/>
                  <a:gd name="T7" fmla="*/ 29 h 464"/>
                  <a:gd name="T8" fmla="*/ 0 w 962"/>
                  <a:gd name="T9" fmla="*/ 0 h 4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2" h="464">
                    <a:moveTo>
                      <a:pt x="2" y="0"/>
                    </a:moveTo>
                    <a:lnTo>
                      <a:pt x="0" y="337"/>
                    </a:lnTo>
                    <a:lnTo>
                      <a:pt x="962" y="464"/>
                    </a:lnTo>
                    <a:lnTo>
                      <a:pt x="962" y="13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7877D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8" name="Freeform 18"/>
              <p:cNvSpPr/>
              <p:nvPr/>
            </p:nvSpPr>
            <p:spPr bwMode="auto">
              <a:xfrm>
                <a:off x="4002" y="1960"/>
                <a:ext cx="97" cy="92"/>
              </a:xfrm>
              <a:custGeom>
                <a:avLst/>
                <a:gdLst>
                  <a:gd name="T0" fmla="*/ 0 w 466"/>
                  <a:gd name="T1" fmla="*/ 66 h 443"/>
                  <a:gd name="T2" fmla="*/ 93 w 466"/>
                  <a:gd name="T3" fmla="*/ 0 h 443"/>
                  <a:gd name="T4" fmla="*/ 97 w 466"/>
                  <a:gd name="T5" fmla="*/ 53 h 443"/>
                  <a:gd name="T6" fmla="*/ 44 w 466"/>
                  <a:gd name="T7" fmla="*/ 92 h 443"/>
                  <a:gd name="T8" fmla="*/ 0 w 466"/>
                  <a:gd name="T9" fmla="*/ 66 h 4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6" h="443">
                    <a:moveTo>
                      <a:pt x="0" y="316"/>
                    </a:moveTo>
                    <a:lnTo>
                      <a:pt x="449" y="0"/>
                    </a:lnTo>
                    <a:lnTo>
                      <a:pt x="466" y="256"/>
                    </a:lnTo>
                    <a:lnTo>
                      <a:pt x="211" y="443"/>
                    </a:lnTo>
                    <a:lnTo>
                      <a:pt x="0" y="316"/>
                    </a:lnTo>
                    <a:close/>
                  </a:path>
                </a:pathLst>
              </a:custGeom>
              <a:solidFill>
                <a:srgbClr val="969696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" name="Freeform 20"/>
              <p:cNvSpPr/>
              <p:nvPr/>
            </p:nvSpPr>
            <p:spPr bwMode="auto">
              <a:xfrm>
                <a:off x="3811" y="1916"/>
                <a:ext cx="10" cy="83"/>
              </a:xfrm>
              <a:custGeom>
                <a:avLst/>
                <a:gdLst>
                  <a:gd name="T0" fmla="*/ 4 w 49"/>
                  <a:gd name="T1" fmla="*/ 0 h 401"/>
                  <a:gd name="T2" fmla="*/ 0 w 49"/>
                  <a:gd name="T3" fmla="*/ 83 h 401"/>
                  <a:gd name="T4" fmla="*/ 10 w 49"/>
                  <a:gd name="T5" fmla="*/ 82 h 401"/>
                  <a:gd name="T6" fmla="*/ 8 w 49"/>
                  <a:gd name="T7" fmla="*/ 2 h 401"/>
                  <a:gd name="T8" fmla="*/ 4 w 49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401">
                    <a:moveTo>
                      <a:pt x="19" y="0"/>
                    </a:moveTo>
                    <a:lnTo>
                      <a:pt x="0" y="401"/>
                    </a:lnTo>
                    <a:lnTo>
                      <a:pt x="49" y="396"/>
                    </a:lnTo>
                    <a:lnTo>
                      <a:pt x="3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28282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43"/>
            <p:cNvGrpSpPr/>
            <p:nvPr/>
          </p:nvGrpSpPr>
          <p:grpSpPr bwMode="auto">
            <a:xfrm>
              <a:off x="3554" y="1758"/>
              <a:ext cx="293" cy="157"/>
              <a:chOff x="3554" y="1758"/>
              <a:chExt cx="293" cy="157"/>
            </a:xfrm>
          </p:grpSpPr>
          <p:sp>
            <p:nvSpPr>
              <p:cNvPr id="2079" name="Freeform 21"/>
              <p:cNvSpPr/>
              <p:nvPr/>
            </p:nvSpPr>
            <p:spPr bwMode="auto">
              <a:xfrm>
                <a:off x="3562" y="1758"/>
                <a:ext cx="285" cy="118"/>
              </a:xfrm>
              <a:custGeom>
                <a:avLst/>
                <a:gdLst>
                  <a:gd name="T0" fmla="*/ 170 w 1379"/>
                  <a:gd name="T1" fmla="*/ 0 h 570"/>
                  <a:gd name="T2" fmla="*/ 112 w 1379"/>
                  <a:gd name="T3" fmla="*/ 33 h 570"/>
                  <a:gd name="T4" fmla="*/ 0 w 1379"/>
                  <a:gd name="T5" fmla="*/ 15 h 570"/>
                  <a:gd name="T6" fmla="*/ 67 w 1379"/>
                  <a:gd name="T7" fmla="*/ 54 h 570"/>
                  <a:gd name="T8" fmla="*/ 8 w 1379"/>
                  <a:gd name="T9" fmla="*/ 87 h 570"/>
                  <a:gd name="T10" fmla="*/ 111 w 1379"/>
                  <a:gd name="T11" fmla="*/ 77 h 570"/>
                  <a:gd name="T12" fmla="*/ 185 w 1379"/>
                  <a:gd name="T13" fmla="*/ 118 h 570"/>
                  <a:gd name="T14" fmla="*/ 176 w 1379"/>
                  <a:gd name="T15" fmla="*/ 69 h 570"/>
                  <a:gd name="T16" fmla="*/ 285 w 1379"/>
                  <a:gd name="T17" fmla="*/ 58 h 570"/>
                  <a:gd name="T18" fmla="*/ 176 w 1379"/>
                  <a:gd name="T19" fmla="*/ 41 h 570"/>
                  <a:gd name="T20" fmla="*/ 170 w 1379"/>
                  <a:gd name="T21" fmla="*/ 0 h 57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79" h="570">
                    <a:moveTo>
                      <a:pt x="824" y="0"/>
                    </a:moveTo>
                    <a:lnTo>
                      <a:pt x="544" y="158"/>
                    </a:lnTo>
                    <a:lnTo>
                      <a:pt x="0" y="71"/>
                    </a:lnTo>
                    <a:lnTo>
                      <a:pt x="325" y="259"/>
                    </a:lnTo>
                    <a:lnTo>
                      <a:pt x="40" y="422"/>
                    </a:lnTo>
                    <a:lnTo>
                      <a:pt x="539" y="371"/>
                    </a:lnTo>
                    <a:lnTo>
                      <a:pt x="895" y="570"/>
                    </a:lnTo>
                    <a:lnTo>
                      <a:pt x="850" y="331"/>
                    </a:lnTo>
                    <a:lnTo>
                      <a:pt x="1379" y="280"/>
                    </a:lnTo>
                    <a:lnTo>
                      <a:pt x="850" y="198"/>
                    </a:lnTo>
                    <a:lnTo>
                      <a:pt x="824" y="0"/>
                    </a:lnTo>
                    <a:close/>
                  </a:path>
                </a:pathLst>
              </a:custGeom>
              <a:solidFill>
                <a:srgbClr val="F0F0F0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" name="Freeform 22"/>
              <p:cNvSpPr/>
              <p:nvPr/>
            </p:nvSpPr>
            <p:spPr bwMode="auto">
              <a:xfrm>
                <a:off x="3554" y="1770"/>
                <a:ext cx="75" cy="63"/>
              </a:xfrm>
              <a:custGeom>
                <a:avLst/>
                <a:gdLst>
                  <a:gd name="T0" fmla="*/ 6 w 75"/>
                  <a:gd name="T1" fmla="*/ 0 h 63"/>
                  <a:gd name="T2" fmla="*/ 0 w 75"/>
                  <a:gd name="T3" fmla="*/ 40 h 63"/>
                  <a:gd name="T4" fmla="*/ 37 w 75"/>
                  <a:gd name="T5" fmla="*/ 63 h 63"/>
                  <a:gd name="T6" fmla="*/ 75 w 75"/>
                  <a:gd name="T7" fmla="*/ 41 h 63"/>
                  <a:gd name="T8" fmla="*/ 6 w 75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63">
                    <a:moveTo>
                      <a:pt x="6" y="0"/>
                    </a:moveTo>
                    <a:lnTo>
                      <a:pt x="0" y="40"/>
                    </a:lnTo>
                    <a:lnTo>
                      <a:pt x="37" y="63"/>
                    </a:lnTo>
                    <a:lnTo>
                      <a:pt x="75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8A8A8A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1" name="Freeform 23"/>
              <p:cNvSpPr/>
              <p:nvPr/>
            </p:nvSpPr>
            <p:spPr bwMode="auto">
              <a:xfrm>
                <a:off x="3569" y="1835"/>
                <a:ext cx="109" cy="48"/>
              </a:xfrm>
              <a:custGeom>
                <a:avLst/>
                <a:gdLst>
                  <a:gd name="T0" fmla="*/ 0 w 109"/>
                  <a:gd name="T1" fmla="*/ 9 h 48"/>
                  <a:gd name="T2" fmla="*/ 0 w 109"/>
                  <a:gd name="T3" fmla="*/ 48 h 48"/>
                  <a:gd name="T4" fmla="*/ 109 w 109"/>
                  <a:gd name="T5" fmla="*/ 39 h 48"/>
                  <a:gd name="T6" fmla="*/ 106 w 109"/>
                  <a:gd name="T7" fmla="*/ 0 h 48"/>
                  <a:gd name="T8" fmla="*/ 0 w 109"/>
                  <a:gd name="T9" fmla="*/ 9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48">
                    <a:moveTo>
                      <a:pt x="0" y="9"/>
                    </a:moveTo>
                    <a:lnTo>
                      <a:pt x="0" y="48"/>
                    </a:lnTo>
                    <a:lnTo>
                      <a:pt x="109" y="39"/>
                    </a:lnTo>
                    <a:lnTo>
                      <a:pt x="10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48484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" name="Freeform 24"/>
              <p:cNvSpPr/>
              <p:nvPr/>
            </p:nvSpPr>
            <p:spPr bwMode="auto">
              <a:xfrm>
                <a:off x="3673" y="1835"/>
                <a:ext cx="77" cy="80"/>
              </a:xfrm>
              <a:custGeom>
                <a:avLst/>
                <a:gdLst>
                  <a:gd name="T0" fmla="*/ 0 w 77"/>
                  <a:gd name="T1" fmla="*/ 0 h 80"/>
                  <a:gd name="T2" fmla="*/ 4 w 77"/>
                  <a:gd name="T3" fmla="*/ 39 h 80"/>
                  <a:gd name="T4" fmla="*/ 77 w 77"/>
                  <a:gd name="T5" fmla="*/ 80 h 80"/>
                  <a:gd name="T6" fmla="*/ 74 w 77"/>
                  <a:gd name="T7" fmla="*/ 37 h 80"/>
                  <a:gd name="T8" fmla="*/ 0 w 77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0">
                    <a:moveTo>
                      <a:pt x="0" y="0"/>
                    </a:moveTo>
                    <a:lnTo>
                      <a:pt x="4" y="39"/>
                    </a:lnTo>
                    <a:lnTo>
                      <a:pt x="77" y="80"/>
                    </a:lnTo>
                    <a:lnTo>
                      <a:pt x="74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94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3" name="Freeform 25"/>
              <p:cNvSpPr/>
              <p:nvPr/>
            </p:nvSpPr>
            <p:spPr bwMode="auto">
              <a:xfrm>
                <a:off x="3738" y="1815"/>
                <a:ext cx="107" cy="46"/>
              </a:xfrm>
              <a:custGeom>
                <a:avLst/>
                <a:gdLst>
                  <a:gd name="T0" fmla="*/ 0 w 107"/>
                  <a:gd name="T1" fmla="*/ 12 h 46"/>
                  <a:gd name="T2" fmla="*/ 6 w 107"/>
                  <a:gd name="T3" fmla="*/ 46 h 46"/>
                  <a:gd name="T4" fmla="*/ 107 w 107"/>
                  <a:gd name="T5" fmla="*/ 35 h 46"/>
                  <a:gd name="T6" fmla="*/ 107 w 107"/>
                  <a:gd name="T7" fmla="*/ 0 h 46"/>
                  <a:gd name="T8" fmla="*/ 0 w 107"/>
                  <a:gd name="T9" fmla="*/ 12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6">
                    <a:moveTo>
                      <a:pt x="0" y="12"/>
                    </a:moveTo>
                    <a:lnTo>
                      <a:pt x="6" y="46"/>
                    </a:lnTo>
                    <a:lnTo>
                      <a:pt x="107" y="35"/>
                    </a:lnTo>
                    <a:lnTo>
                      <a:pt x="107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68686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45"/>
            <p:cNvGrpSpPr/>
            <p:nvPr/>
          </p:nvGrpSpPr>
          <p:grpSpPr bwMode="auto">
            <a:xfrm>
              <a:off x="3028" y="1664"/>
              <a:ext cx="211" cy="100"/>
              <a:chOff x="3028" y="1664"/>
              <a:chExt cx="211" cy="100"/>
            </a:xfrm>
          </p:grpSpPr>
          <p:sp>
            <p:nvSpPr>
              <p:cNvPr id="2074" name="Freeform 32"/>
              <p:cNvSpPr/>
              <p:nvPr/>
            </p:nvSpPr>
            <p:spPr bwMode="auto">
              <a:xfrm>
                <a:off x="3028" y="1664"/>
                <a:ext cx="209" cy="72"/>
              </a:xfrm>
              <a:custGeom>
                <a:avLst/>
                <a:gdLst>
                  <a:gd name="T0" fmla="*/ 104 w 209"/>
                  <a:gd name="T1" fmla="*/ 0 h 72"/>
                  <a:gd name="T2" fmla="*/ 88 w 209"/>
                  <a:gd name="T3" fmla="*/ 22 h 72"/>
                  <a:gd name="T4" fmla="*/ 0 w 209"/>
                  <a:gd name="T5" fmla="*/ 22 h 72"/>
                  <a:gd name="T6" fmla="*/ 69 w 209"/>
                  <a:gd name="T7" fmla="*/ 43 h 72"/>
                  <a:gd name="T8" fmla="*/ 45 w 209"/>
                  <a:gd name="T9" fmla="*/ 68 h 72"/>
                  <a:gd name="T10" fmla="*/ 113 w 209"/>
                  <a:gd name="T11" fmla="*/ 54 h 72"/>
                  <a:gd name="T12" fmla="*/ 186 w 209"/>
                  <a:gd name="T13" fmla="*/ 72 h 72"/>
                  <a:gd name="T14" fmla="*/ 155 w 209"/>
                  <a:gd name="T15" fmla="*/ 41 h 72"/>
                  <a:gd name="T16" fmla="*/ 209 w 209"/>
                  <a:gd name="T17" fmla="*/ 21 h 72"/>
                  <a:gd name="T18" fmla="*/ 128 w 209"/>
                  <a:gd name="T19" fmla="*/ 26 h 72"/>
                  <a:gd name="T20" fmla="*/ 104 w 209"/>
                  <a:gd name="T21" fmla="*/ 0 h 7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9" h="72">
                    <a:moveTo>
                      <a:pt x="104" y="0"/>
                    </a:moveTo>
                    <a:lnTo>
                      <a:pt x="88" y="22"/>
                    </a:lnTo>
                    <a:lnTo>
                      <a:pt x="0" y="22"/>
                    </a:lnTo>
                    <a:lnTo>
                      <a:pt x="69" y="43"/>
                    </a:lnTo>
                    <a:lnTo>
                      <a:pt x="45" y="68"/>
                    </a:lnTo>
                    <a:lnTo>
                      <a:pt x="113" y="54"/>
                    </a:lnTo>
                    <a:lnTo>
                      <a:pt x="186" y="72"/>
                    </a:lnTo>
                    <a:lnTo>
                      <a:pt x="155" y="41"/>
                    </a:lnTo>
                    <a:lnTo>
                      <a:pt x="209" y="21"/>
                    </a:lnTo>
                    <a:lnTo>
                      <a:pt x="128" y="2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E8E8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33"/>
              <p:cNvSpPr/>
              <p:nvPr/>
            </p:nvSpPr>
            <p:spPr bwMode="auto">
              <a:xfrm>
                <a:off x="3033" y="1686"/>
                <a:ext cx="64" cy="41"/>
              </a:xfrm>
              <a:custGeom>
                <a:avLst/>
                <a:gdLst>
                  <a:gd name="T0" fmla="*/ 3 w 64"/>
                  <a:gd name="T1" fmla="*/ 0 h 41"/>
                  <a:gd name="T2" fmla="*/ 0 w 64"/>
                  <a:gd name="T3" fmla="*/ 21 h 41"/>
                  <a:gd name="T4" fmla="*/ 45 w 64"/>
                  <a:gd name="T5" fmla="*/ 41 h 41"/>
                  <a:gd name="T6" fmla="*/ 64 w 64"/>
                  <a:gd name="T7" fmla="*/ 21 h 41"/>
                  <a:gd name="T8" fmla="*/ 3 w 6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1">
                    <a:moveTo>
                      <a:pt x="3" y="0"/>
                    </a:moveTo>
                    <a:lnTo>
                      <a:pt x="0" y="21"/>
                    </a:lnTo>
                    <a:lnTo>
                      <a:pt x="45" y="41"/>
                    </a:lnTo>
                    <a:lnTo>
                      <a:pt x="6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49494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34"/>
              <p:cNvSpPr/>
              <p:nvPr/>
            </p:nvSpPr>
            <p:spPr bwMode="auto">
              <a:xfrm>
                <a:off x="3074" y="1716"/>
                <a:ext cx="68" cy="39"/>
              </a:xfrm>
              <a:custGeom>
                <a:avLst/>
                <a:gdLst>
                  <a:gd name="T0" fmla="*/ 0 w 68"/>
                  <a:gd name="T1" fmla="*/ 12 h 39"/>
                  <a:gd name="T2" fmla="*/ 4 w 68"/>
                  <a:gd name="T3" fmla="*/ 39 h 39"/>
                  <a:gd name="T4" fmla="*/ 68 w 68"/>
                  <a:gd name="T5" fmla="*/ 25 h 39"/>
                  <a:gd name="T6" fmla="*/ 68 w 68"/>
                  <a:gd name="T7" fmla="*/ 0 h 39"/>
                  <a:gd name="T8" fmla="*/ 0 w 68"/>
                  <a:gd name="T9" fmla="*/ 12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39">
                    <a:moveTo>
                      <a:pt x="0" y="12"/>
                    </a:moveTo>
                    <a:lnTo>
                      <a:pt x="4" y="39"/>
                    </a:lnTo>
                    <a:lnTo>
                      <a:pt x="68" y="25"/>
                    </a:lnTo>
                    <a:lnTo>
                      <a:pt x="68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56565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35"/>
              <p:cNvSpPr/>
              <p:nvPr/>
            </p:nvSpPr>
            <p:spPr bwMode="auto">
              <a:xfrm>
                <a:off x="3142" y="1716"/>
                <a:ext cx="68" cy="48"/>
              </a:xfrm>
              <a:custGeom>
                <a:avLst/>
                <a:gdLst>
                  <a:gd name="T0" fmla="*/ 0 w 68"/>
                  <a:gd name="T1" fmla="*/ 0 h 48"/>
                  <a:gd name="T2" fmla="*/ 0 w 68"/>
                  <a:gd name="T3" fmla="*/ 26 h 48"/>
                  <a:gd name="T4" fmla="*/ 68 w 68"/>
                  <a:gd name="T5" fmla="*/ 48 h 48"/>
                  <a:gd name="T6" fmla="*/ 68 w 68"/>
                  <a:gd name="T7" fmla="*/ 21 h 48"/>
                  <a:gd name="T8" fmla="*/ 0 w 68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" h="48">
                    <a:moveTo>
                      <a:pt x="0" y="0"/>
                    </a:moveTo>
                    <a:lnTo>
                      <a:pt x="0" y="26"/>
                    </a:lnTo>
                    <a:lnTo>
                      <a:pt x="68" y="48"/>
                    </a:lnTo>
                    <a:lnTo>
                      <a:pt x="6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8B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8" name="Freeform 36"/>
              <p:cNvSpPr/>
              <p:nvPr/>
            </p:nvSpPr>
            <p:spPr bwMode="auto">
              <a:xfrm>
                <a:off x="3184" y="1686"/>
                <a:ext cx="55" cy="42"/>
              </a:xfrm>
              <a:custGeom>
                <a:avLst/>
                <a:gdLst>
                  <a:gd name="T0" fmla="*/ 0 w 55"/>
                  <a:gd name="T1" fmla="*/ 19 h 42"/>
                  <a:gd name="T2" fmla="*/ 53 w 55"/>
                  <a:gd name="T3" fmla="*/ 0 h 42"/>
                  <a:gd name="T4" fmla="*/ 55 w 55"/>
                  <a:gd name="T5" fmla="*/ 26 h 42"/>
                  <a:gd name="T6" fmla="*/ 23 w 55"/>
                  <a:gd name="T7" fmla="*/ 42 h 42"/>
                  <a:gd name="T8" fmla="*/ 0 w 55"/>
                  <a:gd name="T9" fmla="*/ 19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42">
                    <a:moveTo>
                      <a:pt x="0" y="19"/>
                    </a:moveTo>
                    <a:lnTo>
                      <a:pt x="53" y="0"/>
                    </a:lnTo>
                    <a:lnTo>
                      <a:pt x="55" y="26"/>
                    </a:lnTo>
                    <a:lnTo>
                      <a:pt x="23" y="4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6E6E6E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44"/>
            <p:cNvGrpSpPr/>
            <p:nvPr/>
          </p:nvGrpSpPr>
          <p:grpSpPr bwMode="auto">
            <a:xfrm>
              <a:off x="3299" y="1698"/>
              <a:ext cx="206" cy="114"/>
              <a:chOff x="3299" y="1698"/>
              <a:chExt cx="206" cy="114"/>
            </a:xfrm>
          </p:grpSpPr>
          <p:sp>
            <p:nvSpPr>
              <p:cNvPr id="2067" name="Freeform 26"/>
              <p:cNvSpPr/>
              <p:nvPr/>
            </p:nvSpPr>
            <p:spPr bwMode="auto">
              <a:xfrm>
                <a:off x="3299" y="1698"/>
                <a:ext cx="206" cy="83"/>
              </a:xfrm>
              <a:custGeom>
                <a:avLst/>
                <a:gdLst>
                  <a:gd name="T0" fmla="*/ 47 w 994"/>
                  <a:gd name="T1" fmla="*/ 0 h 400"/>
                  <a:gd name="T2" fmla="*/ 67 w 994"/>
                  <a:gd name="T3" fmla="*/ 32 h 400"/>
                  <a:gd name="T4" fmla="*/ 0 w 994"/>
                  <a:gd name="T5" fmla="*/ 45 h 400"/>
                  <a:gd name="T6" fmla="*/ 77 w 994"/>
                  <a:gd name="T7" fmla="*/ 50 h 400"/>
                  <a:gd name="T8" fmla="*/ 96 w 994"/>
                  <a:gd name="T9" fmla="*/ 83 h 400"/>
                  <a:gd name="T10" fmla="*/ 123 w 994"/>
                  <a:gd name="T11" fmla="*/ 57 h 400"/>
                  <a:gd name="T12" fmla="*/ 206 w 994"/>
                  <a:gd name="T13" fmla="*/ 57 h 400"/>
                  <a:gd name="T14" fmla="*/ 145 w 994"/>
                  <a:gd name="T15" fmla="*/ 35 h 400"/>
                  <a:gd name="T16" fmla="*/ 174 w 994"/>
                  <a:gd name="T17" fmla="*/ 6 h 400"/>
                  <a:gd name="T18" fmla="*/ 112 w 994"/>
                  <a:gd name="T19" fmla="*/ 23 h 400"/>
                  <a:gd name="T20" fmla="*/ 47 w 994"/>
                  <a:gd name="T21" fmla="*/ 0 h 4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94" h="400">
                    <a:moveTo>
                      <a:pt x="229" y="0"/>
                    </a:moveTo>
                    <a:lnTo>
                      <a:pt x="321" y="153"/>
                    </a:lnTo>
                    <a:lnTo>
                      <a:pt x="0" y="219"/>
                    </a:lnTo>
                    <a:lnTo>
                      <a:pt x="373" y="242"/>
                    </a:lnTo>
                    <a:lnTo>
                      <a:pt x="464" y="400"/>
                    </a:lnTo>
                    <a:lnTo>
                      <a:pt x="592" y="273"/>
                    </a:lnTo>
                    <a:lnTo>
                      <a:pt x="994" y="273"/>
                    </a:lnTo>
                    <a:lnTo>
                      <a:pt x="698" y="171"/>
                    </a:lnTo>
                    <a:lnTo>
                      <a:pt x="838" y="31"/>
                    </a:lnTo>
                    <a:lnTo>
                      <a:pt x="541" y="110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E8E8E8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7"/>
              <p:cNvSpPr/>
              <p:nvPr/>
            </p:nvSpPr>
            <p:spPr bwMode="auto">
              <a:xfrm>
                <a:off x="3301" y="1742"/>
                <a:ext cx="79" cy="32"/>
              </a:xfrm>
              <a:custGeom>
                <a:avLst/>
                <a:gdLst>
                  <a:gd name="T0" fmla="*/ 0 w 79"/>
                  <a:gd name="T1" fmla="*/ 0 h 32"/>
                  <a:gd name="T2" fmla="*/ 2 w 79"/>
                  <a:gd name="T3" fmla="*/ 27 h 32"/>
                  <a:gd name="T4" fmla="*/ 78 w 79"/>
                  <a:gd name="T5" fmla="*/ 32 h 32"/>
                  <a:gd name="T6" fmla="*/ 79 w 79"/>
                  <a:gd name="T7" fmla="*/ 7 h 32"/>
                  <a:gd name="T8" fmla="*/ 0 w 79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2">
                    <a:moveTo>
                      <a:pt x="0" y="0"/>
                    </a:moveTo>
                    <a:lnTo>
                      <a:pt x="2" y="27"/>
                    </a:lnTo>
                    <a:lnTo>
                      <a:pt x="78" y="32"/>
                    </a:lnTo>
                    <a:lnTo>
                      <a:pt x="79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A6A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8"/>
              <p:cNvSpPr/>
              <p:nvPr/>
            </p:nvSpPr>
            <p:spPr bwMode="auto">
              <a:xfrm>
                <a:off x="3377" y="1749"/>
                <a:ext cx="20" cy="63"/>
              </a:xfrm>
              <a:custGeom>
                <a:avLst/>
                <a:gdLst>
                  <a:gd name="T0" fmla="*/ 1 w 96"/>
                  <a:gd name="T1" fmla="*/ 0 h 305"/>
                  <a:gd name="T2" fmla="*/ 20 w 96"/>
                  <a:gd name="T3" fmla="*/ 33 h 305"/>
                  <a:gd name="T4" fmla="*/ 19 w 96"/>
                  <a:gd name="T5" fmla="*/ 63 h 305"/>
                  <a:gd name="T6" fmla="*/ 0 w 96"/>
                  <a:gd name="T7" fmla="*/ 25 h 305"/>
                  <a:gd name="T8" fmla="*/ 1 w 96"/>
                  <a:gd name="T9" fmla="*/ 0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305">
                    <a:moveTo>
                      <a:pt x="5" y="0"/>
                    </a:moveTo>
                    <a:lnTo>
                      <a:pt x="96" y="158"/>
                    </a:lnTo>
                    <a:lnTo>
                      <a:pt x="91" y="305"/>
                    </a:lnTo>
                    <a:lnTo>
                      <a:pt x="0" y="12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6F6F6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9"/>
              <p:cNvSpPr/>
              <p:nvPr/>
            </p:nvSpPr>
            <p:spPr bwMode="auto">
              <a:xfrm>
                <a:off x="3394" y="1755"/>
                <a:ext cx="28" cy="57"/>
              </a:xfrm>
              <a:custGeom>
                <a:avLst/>
                <a:gdLst>
                  <a:gd name="T0" fmla="*/ 1 w 133"/>
                  <a:gd name="T1" fmla="*/ 26 h 274"/>
                  <a:gd name="T2" fmla="*/ 28 w 133"/>
                  <a:gd name="T3" fmla="*/ 0 h 274"/>
                  <a:gd name="T4" fmla="*/ 28 w 133"/>
                  <a:gd name="T5" fmla="*/ 30 h 274"/>
                  <a:gd name="T6" fmla="*/ 0 w 133"/>
                  <a:gd name="T7" fmla="*/ 57 h 2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3" h="274">
                    <a:moveTo>
                      <a:pt x="5" y="127"/>
                    </a:moveTo>
                    <a:lnTo>
                      <a:pt x="133" y="0"/>
                    </a:lnTo>
                    <a:lnTo>
                      <a:pt x="133" y="142"/>
                    </a:lnTo>
                    <a:lnTo>
                      <a:pt x="0" y="274"/>
                    </a:lnTo>
                  </a:path>
                </a:pathLst>
              </a:custGeom>
              <a:solidFill>
                <a:srgbClr val="868686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30"/>
              <p:cNvSpPr/>
              <p:nvPr/>
            </p:nvSpPr>
            <p:spPr bwMode="auto">
              <a:xfrm>
                <a:off x="3420" y="1755"/>
                <a:ext cx="81" cy="32"/>
              </a:xfrm>
              <a:custGeom>
                <a:avLst/>
                <a:gdLst>
                  <a:gd name="T0" fmla="*/ 0 w 81"/>
                  <a:gd name="T1" fmla="*/ 0 h 32"/>
                  <a:gd name="T2" fmla="*/ 81 w 81"/>
                  <a:gd name="T3" fmla="*/ 2 h 32"/>
                  <a:gd name="T4" fmla="*/ 79 w 81"/>
                  <a:gd name="T5" fmla="*/ 32 h 32"/>
                  <a:gd name="T6" fmla="*/ 0 w 81"/>
                  <a:gd name="T7" fmla="*/ 29 h 32"/>
                  <a:gd name="T8" fmla="*/ 0 w 8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" h="32">
                    <a:moveTo>
                      <a:pt x="0" y="0"/>
                    </a:moveTo>
                    <a:lnTo>
                      <a:pt x="81" y="2"/>
                    </a:lnTo>
                    <a:lnTo>
                      <a:pt x="79" y="32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31"/>
              <p:cNvSpPr/>
              <p:nvPr/>
            </p:nvSpPr>
            <p:spPr bwMode="auto">
              <a:xfrm>
                <a:off x="3444" y="1705"/>
                <a:ext cx="31" cy="35"/>
              </a:xfrm>
              <a:custGeom>
                <a:avLst/>
                <a:gdLst>
                  <a:gd name="T0" fmla="*/ 28 w 153"/>
                  <a:gd name="T1" fmla="*/ 0 h 168"/>
                  <a:gd name="T2" fmla="*/ 31 w 153"/>
                  <a:gd name="T3" fmla="*/ 21 h 168"/>
                  <a:gd name="T4" fmla="*/ 17 w 153"/>
                  <a:gd name="T5" fmla="*/ 35 h 168"/>
                  <a:gd name="T6" fmla="*/ 0 w 153"/>
                  <a:gd name="T7" fmla="*/ 29 h 168"/>
                  <a:gd name="T8" fmla="*/ 28 w 153"/>
                  <a:gd name="T9" fmla="*/ 0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3" h="168">
                    <a:moveTo>
                      <a:pt x="140" y="0"/>
                    </a:moveTo>
                    <a:lnTo>
                      <a:pt x="153" y="99"/>
                    </a:lnTo>
                    <a:lnTo>
                      <a:pt x="84" y="168"/>
                    </a:lnTo>
                    <a:lnTo>
                      <a:pt x="0" y="14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7B7B7B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Freeform 37"/>
              <p:cNvSpPr/>
              <p:nvPr/>
            </p:nvSpPr>
            <p:spPr bwMode="auto">
              <a:xfrm>
                <a:off x="3342" y="1698"/>
                <a:ext cx="24" cy="35"/>
              </a:xfrm>
              <a:custGeom>
                <a:avLst/>
                <a:gdLst>
                  <a:gd name="T0" fmla="*/ 5 w 116"/>
                  <a:gd name="T1" fmla="*/ 0 h 168"/>
                  <a:gd name="T2" fmla="*/ 0 w 116"/>
                  <a:gd name="T3" fmla="*/ 20 h 168"/>
                  <a:gd name="T4" fmla="*/ 9 w 116"/>
                  <a:gd name="T5" fmla="*/ 35 h 168"/>
                  <a:gd name="T6" fmla="*/ 24 w 116"/>
                  <a:gd name="T7" fmla="*/ 32 h 168"/>
                  <a:gd name="T8" fmla="*/ 5 w 116"/>
                  <a:gd name="T9" fmla="*/ 0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68">
                    <a:moveTo>
                      <a:pt x="24" y="0"/>
                    </a:moveTo>
                    <a:lnTo>
                      <a:pt x="0" y="94"/>
                    </a:lnTo>
                    <a:lnTo>
                      <a:pt x="42" y="168"/>
                    </a:lnTo>
                    <a:lnTo>
                      <a:pt x="116" y="15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EDEDE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41"/>
            <p:cNvGrpSpPr/>
            <p:nvPr/>
          </p:nvGrpSpPr>
          <p:grpSpPr bwMode="auto">
            <a:xfrm>
              <a:off x="2758" y="2183"/>
              <a:ext cx="1376" cy="814"/>
              <a:chOff x="2758" y="2183"/>
              <a:chExt cx="1376" cy="814"/>
            </a:xfrm>
          </p:grpSpPr>
          <p:sp>
            <p:nvSpPr>
              <p:cNvPr id="2059" name="Freeform 9"/>
              <p:cNvSpPr/>
              <p:nvPr/>
            </p:nvSpPr>
            <p:spPr bwMode="auto">
              <a:xfrm>
                <a:off x="2766" y="2565"/>
                <a:ext cx="548" cy="226"/>
              </a:xfrm>
              <a:custGeom>
                <a:avLst/>
                <a:gdLst>
                  <a:gd name="T0" fmla="*/ 0 w 2649"/>
                  <a:gd name="T1" fmla="*/ 93 h 1091"/>
                  <a:gd name="T2" fmla="*/ 23 w 2649"/>
                  <a:gd name="T3" fmla="*/ 226 h 1091"/>
                  <a:gd name="T4" fmla="*/ 548 w 2649"/>
                  <a:gd name="T5" fmla="*/ 133 h 1091"/>
                  <a:gd name="T6" fmla="*/ 540 w 2649"/>
                  <a:gd name="T7" fmla="*/ 0 h 1091"/>
                  <a:gd name="T8" fmla="*/ 0 w 2649"/>
                  <a:gd name="T9" fmla="*/ 93 h 10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49" h="1091">
                    <a:moveTo>
                      <a:pt x="0" y="449"/>
                    </a:moveTo>
                    <a:lnTo>
                      <a:pt x="112" y="1091"/>
                    </a:lnTo>
                    <a:lnTo>
                      <a:pt x="2649" y="642"/>
                    </a:lnTo>
                    <a:lnTo>
                      <a:pt x="2608" y="0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808080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0" name="Freeform 10"/>
              <p:cNvSpPr/>
              <p:nvPr/>
            </p:nvSpPr>
            <p:spPr bwMode="auto">
              <a:xfrm>
                <a:off x="3298" y="2565"/>
                <a:ext cx="306" cy="427"/>
              </a:xfrm>
              <a:custGeom>
                <a:avLst/>
                <a:gdLst>
                  <a:gd name="T0" fmla="*/ 0 w 1478"/>
                  <a:gd name="T1" fmla="*/ 0 h 2065"/>
                  <a:gd name="T2" fmla="*/ 8 w 1478"/>
                  <a:gd name="T3" fmla="*/ 133 h 2065"/>
                  <a:gd name="T4" fmla="*/ 306 w 1478"/>
                  <a:gd name="T5" fmla="*/ 427 h 2065"/>
                  <a:gd name="T6" fmla="*/ 293 w 1478"/>
                  <a:gd name="T7" fmla="*/ 293 h 2065"/>
                  <a:gd name="T8" fmla="*/ 0 w 1478"/>
                  <a:gd name="T9" fmla="*/ 0 h 2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78" h="2065">
                    <a:moveTo>
                      <a:pt x="0" y="0"/>
                    </a:moveTo>
                    <a:lnTo>
                      <a:pt x="41" y="642"/>
                    </a:lnTo>
                    <a:lnTo>
                      <a:pt x="1478" y="2065"/>
                    </a:lnTo>
                    <a:lnTo>
                      <a:pt x="1415" y="14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282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1" name="Freeform 11"/>
              <p:cNvSpPr/>
              <p:nvPr/>
            </p:nvSpPr>
            <p:spPr bwMode="auto">
              <a:xfrm>
                <a:off x="3589" y="2508"/>
                <a:ext cx="26" cy="489"/>
              </a:xfrm>
              <a:custGeom>
                <a:avLst/>
                <a:gdLst>
                  <a:gd name="T0" fmla="*/ 0 w 26"/>
                  <a:gd name="T1" fmla="*/ 380 h 489"/>
                  <a:gd name="T2" fmla="*/ 12 w 26"/>
                  <a:gd name="T3" fmla="*/ 52 h 489"/>
                  <a:gd name="T4" fmla="*/ 23 w 26"/>
                  <a:gd name="T5" fmla="*/ 0 h 489"/>
                  <a:gd name="T6" fmla="*/ 26 w 26"/>
                  <a:gd name="T7" fmla="*/ 167 h 489"/>
                  <a:gd name="T8" fmla="*/ 11 w 26"/>
                  <a:gd name="T9" fmla="*/ 489 h 489"/>
                  <a:gd name="T10" fmla="*/ 0 w 26"/>
                  <a:gd name="T11" fmla="*/ 380 h 4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489">
                    <a:moveTo>
                      <a:pt x="0" y="380"/>
                    </a:moveTo>
                    <a:lnTo>
                      <a:pt x="12" y="52"/>
                    </a:lnTo>
                    <a:lnTo>
                      <a:pt x="23" y="0"/>
                    </a:lnTo>
                    <a:lnTo>
                      <a:pt x="26" y="167"/>
                    </a:lnTo>
                    <a:lnTo>
                      <a:pt x="11" y="489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818181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2" name="Freeform 12"/>
              <p:cNvSpPr/>
              <p:nvPr/>
            </p:nvSpPr>
            <p:spPr bwMode="auto">
              <a:xfrm>
                <a:off x="3602" y="2439"/>
                <a:ext cx="532" cy="203"/>
              </a:xfrm>
              <a:custGeom>
                <a:avLst/>
                <a:gdLst>
                  <a:gd name="T0" fmla="*/ 0 w 532"/>
                  <a:gd name="T1" fmla="*/ 78 h 203"/>
                  <a:gd name="T2" fmla="*/ 530 w 532"/>
                  <a:gd name="T3" fmla="*/ 0 h 203"/>
                  <a:gd name="T4" fmla="*/ 532 w 532"/>
                  <a:gd name="T5" fmla="*/ 131 h 203"/>
                  <a:gd name="T6" fmla="*/ 3 w 532"/>
                  <a:gd name="T7" fmla="*/ 203 h 203"/>
                  <a:gd name="T8" fmla="*/ 0 w 532"/>
                  <a:gd name="T9" fmla="*/ 78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2" h="203">
                    <a:moveTo>
                      <a:pt x="0" y="78"/>
                    </a:moveTo>
                    <a:lnTo>
                      <a:pt x="530" y="0"/>
                    </a:lnTo>
                    <a:lnTo>
                      <a:pt x="532" y="131"/>
                    </a:lnTo>
                    <a:lnTo>
                      <a:pt x="3" y="20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808080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3" name="Freeform 7"/>
              <p:cNvSpPr/>
              <p:nvPr/>
            </p:nvSpPr>
            <p:spPr bwMode="auto">
              <a:xfrm>
                <a:off x="2758" y="2183"/>
                <a:ext cx="1375" cy="677"/>
              </a:xfrm>
              <a:custGeom>
                <a:avLst/>
                <a:gdLst>
                  <a:gd name="T0" fmla="*/ 209 w 6644"/>
                  <a:gd name="T1" fmla="*/ 99 h 3269"/>
                  <a:gd name="T2" fmla="*/ 405 w 6644"/>
                  <a:gd name="T3" fmla="*/ 259 h 3269"/>
                  <a:gd name="T4" fmla="*/ 0 w 6644"/>
                  <a:gd name="T5" fmla="*/ 477 h 3269"/>
                  <a:gd name="T6" fmla="*/ 540 w 6644"/>
                  <a:gd name="T7" fmla="*/ 384 h 3269"/>
                  <a:gd name="T8" fmla="*/ 833 w 6644"/>
                  <a:gd name="T9" fmla="*/ 677 h 3269"/>
                  <a:gd name="T10" fmla="*/ 846 w 6644"/>
                  <a:gd name="T11" fmla="*/ 335 h 3269"/>
                  <a:gd name="T12" fmla="*/ 1375 w 6644"/>
                  <a:gd name="T13" fmla="*/ 257 h 3269"/>
                  <a:gd name="T14" fmla="*/ 858 w 6644"/>
                  <a:gd name="T15" fmla="*/ 192 h 3269"/>
                  <a:gd name="T16" fmla="*/ 886 w 6644"/>
                  <a:gd name="T17" fmla="*/ 0 h 3269"/>
                  <a:gd name="T18" fmla="*/ 599 w 6644"/>
                  <a:gd name="T19" fmla="*/ 158 h 3269"/>
                  <a:gd name="T20" fmla="*/ 209 w 6644"/>
                  <a:gd name="T21" fmla="*/ 99 h 32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44" h="3269">
                    <a:moveTo>
                      <a:pt x="1009" y="479"/>
                    </a:moveTo>
                    <a:lnTo>
                      <a:pt x="1956" y="1253"/>
                    </a:lnTo>
                    <a:lnTo>
                      <a:pt x="0" y="2303"/>
                    </a:lnTo>
                    <a:lnTo>
                      <a:pt x="2608" y="1854"/>
                    </a:lnTo>
                    <a:lnTo>
                      <a:pt x="4023" y="3269"/>
                    </a:lnTo>
                    <a:lnTo>
                      <a:pt x="4086" y="1620"/>
                    </a:lnTo>
                    <a:lnTo>
                      <a:pt x="6644" y="1243"/>
                    </a:lnTo>
                    <a:lnTo>
                      <a:pt x="4147" y="927"/>
                    </a:lnTo>
                    <a:lnTo>
                      <a:pt x="4280" y="0"/>
                    </a:lnTo>
                    <a:lnTo>
                      <a:pt x="2894" y="764"/>
                    </a:lnTo>
                    <a:lnTo>
                      <a:pt x="1009" y="479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Freeform 39"/>
              <p:cNvSpPr/>
              <p:nvPr/>
            </p:nvSpPr>
            <p:spPr bwMode="auto">
              <a:xfrm>
                <a:off x="2759" y="2186"/>
                <a:ext cx="1375" cy="677"/>
              </a:xfrm>
              <a:custGeom>
                <a:avLst/>
                <a:gdLst>
                  <a:gd name="T0" fmla="*/ 209 w 6644"/>
                  <a:gd name="T1" fmla="*/ 99 h 3269"/>
                  <a:gd name="T2" fmla="*/ 405 w 6644"/>
                  <a:gd name="T3" fmla="*/ 259 h 3269"/>
                  <a:gd name="T4" fmla="*/ 0 w 6644"/>
                  <a:gd name="T5" fmla="*/ 477 h 3269"/>
                  <a:gd name="T6" fmla="*/ 540 w 6644"/>
                  <a:gd name="T7" fmla="*/ 384 h 3269"/>
                  <a:gd name="T8" fmla="*/ 833 w 6644"/>
                  <a:gd name="T9" fmla="*/ 677 h 3269"/>
                  <a:gd name="T10" fmla="*/ 846 w 6644"/>
                  <a:gd name="T11" fmla="*/ 335 h 3269"/>
                  <a:gd name="T12" fmla="*/ 1375 w 6644"/>
                  <a:gd name="T13" fmla="*/ 257 h 3269"/>
                  <a:gd name="T14" fmla="*/ 858 w 6644"/>
                  <a:gd name="T15" fmla="*/ 192 h 3269"/>
                  <a:gd name="T16" fmla="*/ 886 w 6644"/>
                  <a:gd name="T17" fmla="*/ 0 h 3269"/>
                  <a:gd name="T18" fmla="*/ 599 w 6644"/>
                  <a:gd name="T19" fmla="*/ 158 h 3269"/>
                  <a:gd name="T20" fmla="*/ 209 w 6644"/>
                  <a:gd name="T21" fmla="*/ 99 h 32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44" h="3269">
                    <a:moveTo>
                      <a:pt x="1009" y="479"/>
                    </a:moveTo>
                    <a:lnTo>
                      <a:pt x="1956" y="1253"/>
                    </a:lnTo>
                    <a:lnTo>
                      <a:pt x="0" y="2303"/>
                    </a:lnTo>
                    <a:lnTo>
                      <a:pt x="2608" y="1854"/>
                    </a:lnTo>
                    <a:lnTo>
                      <a:pt x="4023" y="3269"/>
                    </a:lnTo>
                    <a:lnTo>
                      <a:pt x="4086" y="1620"/>
                    </a:lnTo>
                    <a:lnTo>
                      <a:pt x="6644" y="1243"/>
                    </a:lnTo>
                    <a:lnTo>
                      <a:pt x="4147" y="927"/>
                    </a:lnTo>
                    <a:lnTo>
                      <a:pt x="4280" y="0"/>
                    </a:lnTo>
                    <a:lnTo>
                      <a:pt x="2894" y="764"/>
                    </a:lnTo>
                    <a:lnTo>
                      <a:pt x="1009" y="47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9000"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" name="Freeform 8"/>
              <p:cNvSpPr/>
              <p:nvPr/>
            </p:nvSpPr>
            <p:spPr bwMode="auto">
              <a:xfrm>
                <a:off x="2969" y="2284"/>
                <a:ext cx="196" cy="205"/>
              </a:xfrm>
              <a:custGeom>
                <a:avLst/>
                <a:gdLst>
                  <a:gd name="T0" fmla="*/ 0 w 947"/>
                  <a:gd name="T1" fmla="*/ 0 h 988"/>
                  <a:gd name="T2" fmla="*/ 17 w 947"/>
                  <a:gd name="T3" fmla="*/ 108 h 988"/>
                  <a:gd name="T4" fmla="*/ 114 w 947"/>
                  <a:gd name="T5" fmla="*/ 205 h 988"/>
                  <a:gd name="T6" fmla="*/ 196 w 947"/>
                  <a:gd name="T7" fmla="*/ 161 h 988"/>
                  <a:gd name="T8" fmla="*/ 0 w 947"/>
                  <a:gd name="T9" fmla="*/ 0 h 9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7" h="988">
                    <a:moveTo>
                      <a:pt x="0" y="0"/>
                    </a:moveTo>
                    <a:lnTo>
                      <a:pt x="81" y="519"/>
                    </a:lnTo>
                    <a:lnTo>
                      <a:pt x="549" y="988"/>
                    </a:lnTo>
                    <a:lnTo>
                      <a:pt x="947" y="7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8484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13"/>
              <p:cNvSpPr/>
              <p:nvPr/>
            </p:nvSpPr>
            <p:spPr bwMode="auto">
              <a:xfrm>
                <a:off x="3614" y="2206"/>
                <a:ext cx="29" cy="177"/>
              </a:xfrm>
              <a:custGeom>
                <a:avLst/>
                <a:gdLst>
                  <a:gd name="T0" fmla="*/ 27 w 136"/>
                  <a:gd name="T1" fmla="*/ 0 h 853"/>
                  <a:gd name="T2" fmla="*/ 0 w 136"/>
                  <a:gd name="T3" fmla="*/ 173 h 853"/>
                  <a:gd name="T4" fmla="*/ 29 w 136"/>
                  <a:gd name="T5" fmla="*/ 177 h 853"/>
                  <a:gd name="T6" fmla="*/ 27 w 136"/>
                  <a:gd name="T7" fmla="*/ 0 h 8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" h="853">
                    <a:moveTo>
                      <a:pt x="127" y="0"/>
                    </a:moveTo>
                    <a:lnTo>
                      <a:pt x="0" y="836"/>
                    </a:lnTo>
                    <a:lnTo>
                      <a:pt x="136" y="85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8A8A8A"/>
              </a:solidFill>
              <a:ln w="6350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583668" y="2060848"/>
            <a:ext cx="2556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</a:rPr>
              <a:t>谢谢观看！</a:t>
            </a:r>
            <a:endParaRPr lang="zh-CN" alt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49"/>
          <p:cNvGrpSpPr/>
          <p:nvPr/>
        </p:nvGrpSpPr>
        <p:grpSpPr>
          <a:xfrm>
            <a:off x="774706" y="1939248"/>
            <a:ext cx="4659715" cy="3312368"/>
            <a:chOff x="1936912" y="3352309"/>
            <a:chExt cx="4659715" cy="2694969"/>
          </a:xfrm>
        </p:grpSpPr>
        <p:sp>
          <p:nvSpPr>
            <p:cNvPr id="5" name="Freeform 63"/>
            <p:cNvSpPr/>
            <p:nvPr/>
          </p:nvSpPr>
          <p:spPr bwMode="auto">
            <a:xfrm>
              <a:off x="3772319" y="3496325"/>
              <a:ext cx="844550" cy="7938"/>
            </a:xfrm>
            <a:custGeom>
              <a:avLst/>
              <a:gdLst>
                <a:gd name="T0" fmla="*/ 0 w 1812"/>
                <a:gd name="T1" fmla="*/ 7938 h 12"/>
                <a:gd name="T2" fmla="*/ 844550 w 1812"/>
                <a:gd name="T3" fmla="*/ 0 h 12"/>
                <a:gd name="T4" fmla="*/ 0 w 1812"/>
                <a:gd name="T5" fmla="*/ 7938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2" h="12">
                  <a:moveTo>
                    <a:pt x="0" y="12"/>
                  </a:moveTo>
                  <a:lnTo>
                    <a:pt x="1812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353A3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5"/>
            <p:cNvSpPr/>
            <p:nvPr/>
          </p:nvSpPr>
          <p:spPr bwMode="auto">
            <a:xfrm>
              <a:off x="3744913" y="5653088"/>
              <a:ext cx="844550" cy="6350"/>
            </a:xfrm>
            <a:custGeom>
              <a:avLst/>
              <a:gdLst>
                <a:gd name="T0" fmla="*/ 0 w 1811"/>
                <a:gd name="T1" fmla="*/ 6350 h 12"/>
                <a:gd name="T2" fmla="*/ 844550 w 1811"/>
                <a:gd name="T3" fmla="*/ 0 h 12"/>
                <a:gd name="T4" fmla="*/ 0 w 1811"/>
                <a:gd name="T5" fmla="*/ 635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1" h="12">
                  <a:moveTo>
                    <a:pt x="0" y="12"/>
                  </a:moveTo>
                  <a:lnTo>
                    <a:pt x="1811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353A3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98"/>
            <p:cNvSpPr>
              <a:spLocks noChangeArrowheads="1"/>
            </p:cNvSpPr>
            <p:nvPr/>
          </p:nvSpPr>
          <p:spPr bwMode="auto">
            <a:xfrm>
              <a:off x="5666060" y="3573463"/>
              <a:ext cx="881972" cy="30049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冯钢果</a:t>
              </a:r>
              <a:endParaRPr lang="en-US" altLang="zh-CN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6" name="Rectangle 99"/>
            <p:cNvSpPr>
              <a:spLocks noChangeArrowheads="1"/>
            </p:cNvSpPr>
            <p:nvPr/>
          </p:nvSpPr>
          <p:spPr bwMode="auto">
            <a:xfrm>
              <a:off x="5833079" y="4532098"/>
              <a:ext cx="649537" cy="30049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唐标</a:t>
              </a:r>
              <a:endParaRPr lang="en-US" altLang="zh-CN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5714654" y="5472907"/>
              <a:ext cx="881973" cy="30049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郑佳浩</a:t>
              </a:r>
              <a:endParaRPr lang="en-US" altLang="zh-CN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" name="Rectangle 101"/>
            <p:cNvSpPr>
              <a:spLocks noChangeArrowheads="1"/>
            </p:cNvSpPr>
            <p:nvPr/>
          </p:nvSpPr>
          <p:spPr bwMode="auto">
            <a:xfrm>
              <a:off x="2008123" y="5168484"/>
              <a:ext cx="1114409" cy="369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小组分工</a:t>
              </a:r>
              <a:endParaRPr lang="en-US" altLang="zh-CN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10" name="Group 73"/>
            <p:cNvGrpSpPr/>
            <p:nvPr/>
          </p:nvGrpSpPr>
          <p:grpSpPr bwMode="auto">
            <a:xfrm>
              <a:off x="1936912" y="3850736"/>
              <a:ext cx="1320709" cy="1300265"/>
              <a:chOff x="4079" y="2331"/>
              <a:chExt cx="646" cy="636"/>
            </a:xfrm>
          </p:grpSpPr>
          <p:sp>
            <p:nvSpPr>
              <p:cNvPr id="108" name="Freeform 75"/>
              <p:cNvSpPr/>
              <p:nvPr/>
            </p:nvSpPr>
            <p:spPr bwMode="auto">
              <a:xfrm>
                <a:off x="4079" y="2402"/>
                <a:ext cx="278" cy="549"/>
              </a:xfrm>
              <a:custGeom>
                <a:avLst/>
                <a:gdLst>
                  <a:gd name="T0" fmla="*/ 0 w 1179"/>
                  <a:gd name="T1" fmla="*/ 0 h 2328"/>
                  <a:gd name="T2" fmla="*/ 67 w 1179"/>
                  <a:gd name="T3" fmla="*/ 1766 h 2328"/>
                  <a:gd name="T4" fmla="*/ 1179 w 1179"/>
                  <a:gd name="T5" fmla="*/ 2328 h 2328"/>
                  <a:gd name="T6" fmla="*/ 1142 w 1179"/>
                  <a:gd name="T7" fmla="*/ 410 h 2328"/>
                  <a:gd name="T8" fmla="*/ 0 w 1179"/>
                  <a:gd name="T9" fmla="*/ 0 h 2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9" h="2328">
                    <a:moveTo>
                      <a:pt x="0" y="0"/>
                    </a:moveTo>
                    <a:lnTo>
                      <a:pt x="67" y="1766"/>
                    </a:lnTo>
                    <a:lnTo>
                      <a:pt x="1179" y="2328"/>
                    </a:lnTo>
                    <a:lnTo>
                      <a:pt x="1142" y="4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12700"/>
              </a:sp3d>
              <a:extLst>
                <a:ext uri="{91240B29-F687-4F45-9708-019B960494DF}">
                  <a14:hiddenLine xmlns:a14="http://schemas.microsoft.com/office/drawing/2010/main" w="6350">
                    <a:solidFill>
                      <a:srgbClr val="24211D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76"/>
              <p:cNvSpPr/>
              <p:nvPr/>
            </p:nvSpPr>
            <p:spPr bwMode="auto">
              <a:xfrm>
                <a:off x="4079" y="2331"/>
                <a:ext cx="633" cy="173"/>
              </a:xfrm>
              <a:custGeom>
                <a:avLst/>
                <a:gdLst>
                  <a:gd name="T0" fmla="*/ 0 w 2688"/>
                  <a:gd name="T1" fmla="*/ 323 h 733"/>
                  <a:gd name="T2" fmla="*/ 1142 w 2688"/>
                  <a:gd name="T3" fmla="*/ 733 h 733"/>
                  <a:gd name="T4" fmla="*/ 2688 w 2688"/>
                  <a:gd name="T5" fmla="*/ 378 h 733"/>
                  <a:gd name="T6" fmla="*/ 1515 w 2688"/>
                  <a:gd name="T7" fmla="*/ 0 h 733"/>
                  <a:gd name="T8" fmla="*/ 0 w 2688"/>
                  <a:gd name="T9" fmla="*/ 323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8" h="733">
                    <a:moveTo>
                      <a:pt x="0" y="323"/>
                    </a:moveTo>
                    <a:lnTo>
                      <a:pt x="1142" y="733"/>
                    </a:lnTo>
                    <a:lnTo>
                      <a:pt x="2688" y="378"/>
                    </a:lnTo>
                    <a:lnTo>
                      <a:pt x="1515" y="0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chemeClr val="accent1">
                  <a:alpha val="89999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12700"/>
              </a:sp3d>
              <a:extLst>
                <a:ext uri="{91240B29-F687-4F45-9708-019B960494DF}">
                  <a14:hiddenLine xmlns:a14="http://schemas.microsoft.com/office/drawing/2010/main" w="6350">
                    <a:solidFill>
                      <a:srgbClr val="24211D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77"/>
              <p:cNvSpPr/>
              <p:nvPr/>
            </p:nvSpPr>
            <p:spPr bwMode="auto">
              <a:xfrm>
                <a:off x="4360" y="2431"/>
                <a:ext cx="365" cy="536"/>
              </a:xfrm>
              <a:custGeom>
                <a:avLst/>
                <a:gdLst>
                  <a:gd name="T0" fmla="*/ 0 w 1546"/>
                  <a:gd name="T1" fmla="*/ 355 h 2273"/>
                  <a:gd name="T2" fmla="*/ 37 w 1546"/>
                  <a:gd name="T3" fmla="*/ 2273 h 2273"/>
                  <a:gd name="T4" fmla="*/ 1528 w 1546"/>
                  <a:gd name="T5" fmla="*/ 1809 h 2273"/>
                  <a:gd name="T6" fmla="*/ 1546 w 1546"/>
                  <a:gd name="T7" fmla="*/ 0 h 2273"/>
                  <a:gd name="T8" fmla="*/ 0 w 1546"/>
                  <a:gd name="T9" fmla="*/ 355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273">
                    <a:moveTo>
                      <a:pt x="0" y="355"/>
                    </a:moveTo>
                    <a:lnTo>
                      <a:pt x="37" y="2273"/>
                    </a:lnTo>
                    <a:lnTo>
                      <a:pt x="1528" y="1809"/>
                    </a:lnTo>
                    <a:lnTo>
                      <a:pt x="1546" y="0"/>
                    </a:lnTo>
                    <a:lnTo>
                      <a:pt x="0" y="355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12700"/>
              </a:sp3d>
              <a:extLst>
                <a:ext uri="{91240B29-F687-4F45-9708-019B960494DF}">
                  <a14:hiddenLine xmlns:a14="http://schemas.microsoft.com/office/drawing/2010/main" w="6350">
                    <a:solidFill>
                      <a:srgbClr val="24211D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78"/>
              <p:cNvSpPr/>
              <p:nvPr/>
            </p:nvSpPr>
            <p:spPr bwMode="auto">
              <a:xfrm>
                <a:off x="4096" y="2331"/>
                <a:ext cx="356" cy="492"/>
              </a:xfrm>
              <a:custGeom>
                <a:avLst/>
                <a:gdLst>
                  <a:gd name="T0" fmla="*/ 1515 w 1515"/>
                  <a:gd name="T1" fmla="*/ 0 h 2089"/>
                  <a:gd name="T2" fmla="*/ 1509 w 1515"/>
                  <a:gd name="T3" fmla="*/ 1680 h 2089"/>
                  <a:gd name="T4" fmla="*/ 67 w 1515"/>
                  <a:gd name="T5" fmla="*/ 2089 h 2089"/>
                  <a:gd name="T6" fmla="*/ 0 w 1515"/>
                  <a:gd name="T7" fmla="*/ 323 h 2089"/>
                  <a:gd name="T8" fmla="*/ 1515 w 1515"/>
                  <a:gd name="T9" fmla="*/ 0 h 2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5" h="2089">
                    <a:moveTo>
                      <a:pt x="1515" y="0"/>
                    </a:moveTo>
                    <a:lnTo>
                      <a:pt x="1509" y="1680"/>
                    </a:lnTo>
                    <a:lnTo>
                      <a:pt x="67" y="2089"/>
                    </a:lnTo>
                    <a:lnTo>
                      <a:pt x="0" y="323"/>
                    </a:lnTo>
                    <a:lnTo>
                      <a:pt x="1515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12700"/>
              </a:sp3d>
              <a:extLst>
                <a:ext uri="{91240B29-F687-4F45-9708-019B960494DF}">
                  <a14:hiddenLine xmlns:a14="http://schemas.microsoft.com/office/drawing/2010/main" w="6350">
                    <a:solidFill>
                      <a:srgbClr val="24211D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组合 120"/>
            <p:cNvGrpSpPr/>
            <p:nvPr/>
          </p:nvGrpSpPr>
          <p:grpSpPr>
            <a:xfrm>
              <a:off x="4589463" y="3352309"/>
              <a:ext cx="1063625" cy="788381"/>
              <a:chOff x="3244968" y="4682364"/>
              <a:chExt cx="887513" cy="657844"/>
            </a:xfrm>
          </p:grpSpPr>
          <p:sp>
            <p:nvSpPr>
              <p:cNvPr id="122" name="Text Box 176"/>
              <p:cNvSpPr txBox="1">
                <a:spLocks noChangeArrowheads="1"/>
              </p:cNvSpPr>
              <p:nvPr/>
            </p:nvSpPr>
            <p:spPr bwMode="auto">
              <a:xfrm rot="888148">
                <a:off x="3252040" y="4864131"/>
                <a:ext cx="34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grpSp>
            <p:nvGrpSpPr>
              <p:cNvPr id="20" name="组合 122"/>
              <p:cNvGrpSpPr/>
              <p:nvPr/>
            </p:nvGrpSpPr>
            <p:grpSpPr>
              <a:xfrm>
                <a:off x="3244968" y="4682364"/>
                <a:ext cx="887513" cy="657844"/>
                <a:chOff x="6794527" y="3919806"/>
                <a:chExt cx="1010375" cy="748912"/>
              </a:xfrm>
            </p:grpSpPr>
            <p:sp>
              <p:nvSpPr>
                <p:cNvPr id="124" name="Freeform 51"/>
                <p:cNvSpPr/>
                <p:nvPr/>
              </p:nvSpPr>
              <p:spPr bwMode="auto">
                <a:xfrm>
                  <a:off x="7488324" y="4307984"/>
                  <a:ext cx="316578" cy="273144"/>
                </a:xfrm>
                <a:custGeom>
                  <a:avLst/>
                  <a:gdLst>
                    <a:gd name="T0" fmla="*/ 0 w 1167"/>
                    <a:gd name="T1" fmla="*/ 0 h 1013"/>
                    <a:gd name="T2" fmla="*/ 242 w 1167"/>
                    <a:gd name="T3" fmla="*/ 114 h 1013"/>
                    <a:gd name="T4" fmla="*/ 0 w 1167"/>
                    <a:gd name="T5" fmla="*/ 209 h 1013"/>
                    <a:gd name="T6" fmla="*/ 0 w 1167"/>
                    <a:gd name="T7" fmla="*/ 0 h 10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67" h="1013">
                      <a:moveTo>
                        <a:pt x="0" y="0"/>
                      </a:moveTo>
                      <a:lnTo>
                        <a:pt x="1167" y="554"/>
                      </a:lnTo>
                      <a:lnTo>
                        <a:pt x="0" y="10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7D7D7">
                        <a:alpha val="28000"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353A3C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" name="组合 124"/>
                <p:cNvGrpSpPr/>
                <p:nvPr/>
              </p:nvGrpSpPr>
              <p:grpSpPr>
                <a:xfrm>
                  <a:off x="6794527" y="3919806"/>
                  <a:ext cx="758498" cy="748912"/>
                  <a:chOff x="4162970" y="3361345"/>
                  <a:chExt cx="1004889" cy="992189"/>
                </a:xfrm>
              </p:grpSpPr>
              <p:sp>
                <p:nvSpPr>
                  <p:cNvPr id="126" name="Freeform 125"/>
                  <p:cNvSpPr/>
                  <p:nvPr/>
                </p:nvSpPr>
                <p:spPr bwMode="auto">
                  <a:xfrm>
                    <a:off x="4162970" y="3361345"/>
                    <a:ext cx="565151" cy="782639"/>
                  </a:xfrm>
                  <a:custGeom>
                    <a:avLst/>
                    <a:gdLst>
                      <a:gd name="T0" fmla="*/ 1516 w 1516"/>
                      <a:gd name="T1" fmla="*/ 0 h 2090"/>
                      <a:gd name="T2" fmla="*/ 1509 w 1516"/>
                      <a:gd name="T3" fmla="*/ 1680 h 2090"/>
                      <a:gd name="T4" fmla="*/ 67 w 1516"/>
                      <a:gd name="T5" fmla="*/ 2090 h 2090"/>
                      <a:gd name="T6" fmla="*/ 0 w 1516"/>
                      <a:gd name="T7" fmla="*/ 324 h 2090"/>
                      <a:gd name="T8" fmla="*/ 1516 w 1516"/>
                      <a:gd name="T9" fmla="*/ 0 h 20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6" h="2090">
                        <a:moveTo>
                          <a:pt x="1516" y="0"/>
                        </a:moveTo>
                        <a:lnTo>
                          <a:pt x="1509" y="1680"/>
                        </a:lnTo>
                        <a:lnTo>
                          <a:pt x="67" y="2090"/>
                        </a:lnTo>
                        <a:lnTo>
                          <a:pt x="0" y="324"/>
                        </a:lnTo>
                        <a:lnTo>
                          <a:pt x="1516" y="0"/>
                        </a:lnTo>
                        <a:close/>
                      </a:path>
                    </a:pathLst>
                  </a:custGeom>
                  <a:solidFill>
                    <a:srgbClr val="C0C0C0">
                      <a:alpha val="50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135"/>
                  <p:cNvSpPr/>
                  <p:nvPr/>
                </p:nvSpPr>
                <p:spPr bwMode="auto">
                  <a:xfrm>
                    <a:off x="4590008" y="3504220"/>
                    <a:ext cx="577851" cy="849314"/>
                  </a:xfrm>
                  <a:custGeom>
                    <a:avLst/>
                    <a:gdLst>
                      <a:gd name="T0" fmla="*/ 0 w 1546"/>
                      <a:gd name="T1" fmla="*/ 354 h 2273"/>
                      <a:gd name="T2" fmla="*/ 36 w 1546"/>
                      <a:gd name="T3" fmla="*/ 2273 h 2273"/>
                      <a:gd name="T4" fmla="*/ 1527 w 1546"/>
                      <a:gd name="T5" fmla="*/ 1808 h 2273"/>
                      <a:gd name="T6" fmla="*/ 1546 w 1546"/>
                      <a:gd name="T7" fmla="*/ 0 h 2273"/>
                      <a:gd name="T8" fmla="*/ 0 w 1546"/>
                      <a:gd name="T9" fmla="*/ 354 h 22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46" h="2273">
                        <a:moveTo>
                          <a:pt x="0" y="354"/>
                        </a:moveTo>
                        <a:lnTo>
                          <a:pt x="36" y="2273"/>
                        </a:lnTo>
                        <a:lnTo>
                          <a:pt x="1527" y="1808"/>
                        </a:lnTo>
                        <a:lnTo>
                          <a:pt x="1546" y="0"/>
                        </a:lnTo>
                        <a:lnTo>
                          <a:pt x="0" y="354"/>
                        </a:lnTo>
                        <a:close/>
                      </a:path>
                    </a:pathLst>
                  </a:custGeom>
                  <a:solidFill>
                    <a:srgbClr val="C0C0C0">
                      <a:alpha val="89999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124"/>
                  <p:cNvSpPr/>
                  <p:nvPr/>
                </p:nvSpPr>
                <p:spPr bwMode="auto">
                  <a:xfrm>
                    <a:off x="4162970" y="3364520"/>
                    <a:ext cx="1004889" cy="274638"/>
                  </a:xfrm>
                  <a:custGeom>
                    <a:avLst/>
                    <a:gdLst>
                      <a:gd name="T0" fmla="*/ 0 w 2689"/>
                      <a:gd name="T1" fmla="*/ 324 h 733"/>
                      <a:gd name="T2" fmla="*/ 1143 w 2689"/>
                      <a:gd name="T3" fmla="*/ 733 h 733"/>
                      <a:gd name="T4" fmla="*/ 2689 w 2689"/>
                      <a:gd name="T5" fmla="*/ 379 h 733"/>
                      <a:gd name="T6" fmla="*/ 1516 w 2689"/>
                      <a:gd name="T7" fmla="*/ 0 h 733"/>
                      <a:gd name="T8" fmla="*/ 0 w 2689"/>
                      <a:gd name="T9" fmla="*/ 324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9" h="733">
                        <a:moveTo>
                          <a:pt x="0" y="324"/>
                        </a:moveTo>
                        <a:lnTo>
                          <a:pt x="1143" y="733"/>
                        </a:lnTo>
                        <a:lnTo>
                          <a:pt x="2689" y="379"/>
                        </a:lnTo>
                        <a:lnTo>
                          <a:pt x="1516" y="0"/>
                        </a:lnTo>
                        <a:lnTo>
                          <a:pt x="0" y="324"/>
                        </a:lnTo>
                        <a:close/>
                      </a:path>
                    </a:pathLst>
                  </a:custGeom>
                  <a:solidFill>
                    <a:srgbClr val="808080">
                      <a:alpha val="65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123"/>
                  <p:cNvSpPr/>
                  <p:nvPr/>
                </p:nvSpPr>
                <p:spPr bwMode="auto">
                  <a:xfrm>
                    <a:off x="4170870" y="3481995"/>
                    <a:ext cx="441326" cy="871539"/>
                  </a:xfrm>
                  <a:custGeom>
                    <a:avLst/>
                    <a:gdLst>
                      <a:gd name="T0" fmla="*/ 0 w 1179"/>
                      <a:gd name="T1" fmla="*/ 0 h 2328"/>
                      <a:gd name="T2" fmla="*/ 67 w 1179"/>
                      <a:gd name="T3" fmla="*/ 1766 h 2328"/>
                      <a:gd name="T4" fmla="*/ 1179 w 1179"/>
                      <a:gd name="T5" fmla="*/ 2328 h 2328"/>
                      <a:gd name="T6" fmla="*/ 1143 w 1179"/>
                      <a:gd name="T7" fmla="*/ 409 h 2328"/>
                      <a:gd name="T8" fmla="*/ 0 w 1179"/>
                      <a:gd name="T9" fmla="*/ 0 h 2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79" h="2328">
                        <a:moveTo>
                          <a:pt x="0" y="0"/>
                        </a:moveTo>
                        <a:lnTo>
                          <a:pt x="67" y="1766"/>
                        </a:lnTo>
                        <a:lnTo>
                          <a:pt x="1179" y="2328"/>
                        </a:lnTo>
                        <a:lnTo>
                          <a:pt x="1143" y="4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EAEAE">
                      <a:alpha val="62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2" name="组合 129"/>
            <p:cNvGrpSpPr/>
            <p:nvPr/>
          </p:nvGrpSpPr>
          <p:grpSpPr>
            <a:xfrm>
              <a:off x="4584491" y="4332807"/>
              <a:ext cx="1063625" cy="788381"/>
              <a:chOff x="3244968" y="4682364"/>
              <a:chExt cx="887513" cy="657844"/>
            </a:xfrm>
          </p:grpSpPr>
          <p:sp>
            <p:nvSpPr>
              <p:cNvPr id="131" name="Text Box 176"/>
              <p:cNvSpPr txBox="1">
                <a:spLocks noChangeArrowheads="1"/>
              </p:cNvSpPr>
              <p:nvPr/>
            </p:nvSpPr>
            <p:spPr bwMode="auto">
              <a:xfrm rot="888148">
                <a:off x="3252040" y="4864131"/>
                <a:ext cx="34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grpSp>
            <p:nvGrpSpPr>
              <p:cNvPr id="23" name="组合 131"/>
              <p:cNvGrpSpPr/>
              <p:nvPr/>
            </p:nvGrpSpPr>
            <p:grpSpPr>
              <a:xfrm>
                <a:off x="3244968" y="4682364"/>
                <a:ext cx="887513" cy="657844"/>
                <a:chOff x="6794527" y="3919806"/>
                <a:chExt cx="1010375" cy="748912"/>
              </a:xfrm>
            </p:grpSpPr>
            <p:sp>
              <p:nvSpPr>
                <p:cNvPr id="133" name="Freeform 51"/>
                <p:cNvSpPr/>
                <p:nvPr/>
              </p:nvSpPr>
              <p:spPr bwMode="auto">
                <a:xfrm>
                  <a:off x="7488324" y="4307984"/>
                  <a:ext cx="316578" cy="273144"/>
                </a:xfrm>
                <a:custGeom>
                  <a:avLst/>
                  <a:gdLst>
                    <a:gd name="T0" fmla="*/ 0 w 1167"/>
                    <a:gd name="T1" fmla="*/ 0 h 1013"/>
                    <a:gd name="T2" fmla="*/ 242 w 1167"/>
                    <a:gd name="T3" fmla="*/ 114 h 1013"/>
                    <a:gd name="T4" fmla="*/ 0 w 1167"/>
                    <a:gd name="T5" fmla="*/ 209 h 1013"/>
                    <a:gd name="T6" fmla="*/ 0 w 1167"/>
                    <a:gd name="T7" fmla="*/ 0 h 10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67" h="1013">
                      <a:moveTo>
                        <a:pt x="0" y="0"/>
                      </a:moveTo>
                      <a:lnTo>
                        <a:pt x="1167" y="554"/>
                      </a:lnTo>
                      <a:lnTo>
                        <a:pt x="0" y="10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7D7D7">
                        <a:alpha val="28000"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353A3C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" name="组合 133"/>
                <p:cNvGrpSpPr/>
                <p:nvPr/>
              </p:nvGrpSpPr>
              <p:grpSpPr>
                <a:xfrm>
                  <a:off x="6794527" y="3919806"/>
                  <a:ext cx="758498" cy="748912"/>
                  <a:chOff x="4162970" y="3361345"/>
                  <a:chExt cx="1004889" cy="992189"/>
                </a:xfrm>
              </p:grpSpPr>
              <p:sp>
                <p:nvSpPr>
                  <p:cNvPr id="135" name="Freeform 125"/>
                  <p:cNvSpPr/>
                  <p:nvPr/>
                </p:nvSpPr>
                <p:spPr bwMode="auto">
                  <a:xfrm>
                    <a:off x="4162970" y="3361345"/>
                    <a:ext cx="565151" cy="782639"/>
                  </a:xfrm>
                  <a:custGeom>
                    <a:avLst/>
                    <a:gdLst>
                      <a:gd name="T0" fmla="*/ 1516 w 1516"/>
                      <a:gd name="T1" fmla="*/ 0 h 2090"/>
                      <a:gd name="T2" fmla="*/ 1509 w 1516"/>
                      <a:gd name="T3" fmla="*/ 1680 h 2090"/>
                      <a:gd name="T4" fmla="*/ 67 w 1516"/>
                      <a:gd name="T5" fmla="*/ 2090 h 2090"/>
                      <a:gd name="T6" fmla="*/ 0 w 1516"/>
                      <a:gd name="T7" fmla="*/ 324 h 2090"/>
                      <a:gd name="T8" fmla="*/ 1516 w 1516"/>
                      <a:gd name="T9" fmla="*/ 0 h 20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6" h="2090">
                        <a:moveTo>
                          <a:pt x="1516" y="0"/>
                        </a:moveTo>
                        <a:lnTo>
                          <a:pt x="1509" y="1680"/>
                        </a:lnTo>
                        <a:lnTo>
                          <a:pt x="67" y="2090"/>
                        </a:lnTo>
                        <a:lnTo>
                          <a:pt x="0" y="324"/>
                        </a:lnTo>
                        <a:lnTo>
                          <a:pt x="1516" y="0"/>
                        </a:lnTo>
                        <a:close/>
                      </a:path>
                    </a:pathLst>
                  </a:custGeom>
                  <a:solidFill>
                    <a:srgbClr val="C0C0C0">
                      <a:alpha val="50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135"/>
                  <p:cNvSpPr/>
                  <p:nvPr/>
                </p:nvSpPr>
                <p:spPr bwMode="auto">
                  <a:xfrm>
                    <a:off x="4590008" y="3504220"/>
                    <a:ext cx="577851" cy="849314"/>
                  </a:xfrm>
                  <a:custGeom>
                    <a:avLst/>
                    <a:gdLst>
                      <a:gd name="T0" fmla="*/ 0 w 1546"/>
                      <a:gd name="T1" fmla="*/ 354 h 2273"/>
                      <a:gd name="T2" fmla="*/ 36 w 1546"/>
                      <a:gd name="T3" fmla="*/ 2273 h 2273"/>
                      <a:gd name="T4" fmla="*/ 1527 w 1546"/>
                      <a:gd name="T5" fmla="*/ 1808 h 2273"/>
                      <a:gd name="T6" fmla="*/ 1546 w 1546"/>
                      <a:gd name="T7" fmla="*/ 0 h 2273"/>
                      <a:gd name="T8" fmla="*/ 0 w 1546"/>
                      <a:gd name="T9" fmla="*/ 354 h 22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46" h="2273">
                        <a:moveTo>
                          <a:pt x="0" y="354"/>
                        </a:moveTo>
                        <a:lnTo>
                          <a:pt x="36" y="2273"/>
                        </a:lnTo>
                        <a:lnTo>
                          <a:pt x="1527" y="1808"/>
                        </a:lnTo>
                        <a:lnTo>
                          <a:pt x="1546" y="0"/>
                        </a:lnTo>
                        <a:lnTo>
                          <a:pt x="0" y="354"/>
                        </a:lnTo>
                        <a:close/>
                      </a:path>
                    </a:pathLst>
                  </a:custGeom>
                  <a:solidFill>
                    <a:srgbClr val="C0C0C0">
                      <a:alpha val="89999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124"/>
                  <p:cNvSpPr/>
                  <p:nvPr/>
                </p:nvSpPr>
                <p:spPr bwMode="auto">
                  <a:xfrm>
                    <a:off x="4162970" y="3364520"/>
                    <a:ext cx="1004889" cy="274638"/>
                  </a:xfrm>
                  <a:custGeom>
                    <a:avLst/>
                    <a:gdLst>
                      <a:gd name="T0" fmla="*/ 0 w 2689"/>
                      <a:gd name="T1" fmla="*/ 324 h 733"/>
                      <a:gd name="T2" fmla="*/ 1143 w 2689"/>
                      <a:gd name="T3" fmla="*/ 733 h 733"/>
                      <a:gd name="T4" fmla="*/ 2689 w 2689"/>
                      <a:gd name="T5" fmla="*/ 379 h 733"/>
                      <a:gd name="T6" fmla="*/ 1516 w 2689"/>
                      <a:gd name="T7" fmla="*/ 0 h 733"/>
                      <a:gd name="T8" fmla="*/ 0 w 2689"/>
                      <a:gd name="T9" fmla="*/ 324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9" h="733">
                        <a:moveTo>
                          <a:pt x="0" y="324"/>
                        </a:moveTo>
                        <a:lnTo>
                          <a:pt x="1143" y="733"/>
                        </a:lnTo>
                        <a:lnTo>
                          <a:pt x="2689" y="379"/>
                        </a:lnTo>
                        <a:lnTo>
                          <a:pt x="1516" y="0"/>
                        </a:lnTo>
                        <a:lnTo>
                          <a:pt x="0" y="324"/>
                        </a:lnTo>
                        <a:close/>
                      </a:path>
                    </a:pathLst>
                  </a:custGeom>
                  <a:solidFill>
                    <a:srgbClr val="808080">
                      <a:alpha val="65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123"/>
                  <p:cNvSpPr/>
                  <p:nvPr/>
                </p:nvSpPr>
                <p:spPr bwMode="auto">
                  <a:xfrm>
                    <a:off x="4170870" y="3481995"/>
                    <a:ext cx="441326" cy="871539"/>
                  </a:xfrm>
                  <a:custGeom>
                    <a:avLst/>
                    <a:gdLst>
                      <a:gd name="T0" fmla="*/ 0 w 1179"/>
                      <a:gd name="T1" fmla="*/ 0 h 2328"/>
                      <a:gd name="T2" fmla="*/ 67 w 1179"/>
                      <a:gd name="T3" fmla="*/ 1766 h 2328"/>
                      <a:gd name="T4" fmla="*/ 1179 w 1179"/>
                      <a:gd name="T5" fmla="*/ 2328 h 2328"/>
                      <a:gd name="T6" fmla="*/ 1143 w 1179"/>
                      <a:gd name="T7" fmla="*/ 409 h 2328"/>
                      <a:gd name="T8" fmla="*/ 0 w 1179"/>
                      <a:gd name="T9" fmla="*/ 0 h 2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79" h="2328">
                        <a:moveTo>
                          <a:pt x="0" y="0"/>
                        </a:moveTo>
                        <a:lnTo>
                          <a:pt x="67" y="1766"/>
                        </a:lnTo>
                        <a:lnTo>
                          <a:pt x="1179" y="2328"/>
                        </a:lnTo>
                        <a:lnTo>
                          <a:pt x="1143" y="4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EAEAE">
                      <a:alpha val="62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5" name="组合 138"/>
            <p:cNvGrpSpPr/>
            <p:nvPr/>
          </p:nvGrpSpPr>
          <p:grpSpPr>
            <a:xfrm>
              <a:off x="4590768" y="5258897"/>
              <a:ext cx="1063625" cy="788381"/>
              <a:chOff x="3244968" y="4682364"/>
              <a:chExt cx="887513" cy="657844"/>
            </a:xfrm>
          </p:grpSpPr>
          <p:sp>
            <p:nvSpPr>
              <p:cNvPr id="140" name="Text Box 176"/>
              <p:cNvSpPr txBox="1">
                <a:spLocks noChangeArrowheads="1"/>
              </p:cNvSpPr>
              <p:nvPr/>
            </p:nvSpPr>
            <p:spPr bwMode="auto">
              <a:xfrm rot="888148">
                <a:off x="3252040" y="4864131"/>
                <a:ext cx="34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grpSp>
            <p:nvGrpSpPr>
              <p:cNvPr id="26" name="组合 140"/>
              <p:cNvGrpSpPr/>
              <p:nvPr/>
            </p:nvGrpSpPr>
            <p:grpSpPr>
              <a:xfrm>
                <a:off x="3244968" y="4682364"/>
                <a:ext cx="887513" cy="657844"/>
                <a:chOff x="6794527" y="3919806"/>
                <a:chExt cx="1010375" cy="748912"/>
              </a:xfrm>
            </p:grpSpPr>
            <p:sp>
              <p:nvSpPr>
                <p:cNvPr id="142" name="Freeform 51"/>
                <p:cNvSpPr/>
                <p:nvPr/>
              </p:nvSpPr>
              <p:spPr bwMode="auto">
                <a:xfrm>
                  <a:off x="7488324" y="4307984"/>
                  <a:ext cx="316578" cy="273144"/>
                </a:xfrm>
                <a:custGeom>
                  <a:avLst/>
                  <a:gdLst>
                    <a:gd name="T0" fmla="*/ 0 w 1167"/>
                    <a:gd name="T1" fmla="*/ 0 h 1013"/>
                    <a:gd name="T2" fmla="*/ 242 w 1167"/>
                    <a:gd name="T3" fmla="*/ 114 h 1013"/>
                    <a:gd name="T4" fmla="*/ 0 w 1167"/>
                    <a:gd name="T5" fmla="*/ 209 h 1013"/>
                    <a:gd name="T6" fmla="*/ 0 w 1167"/>
                    <a:gd name="T7" fmla="*/ 0 h 10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67" h="1013">
                      <a:moveTo>
                        <a:pt x="0" y="0"/>
                      </a:moveTo>
                      <a:lnTo>
                        <a:pt x="1167" y="554"/>
                      </a:lnTo>
                      <a:lnTo>
                        <a:pt x="0" y="10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7D7D7">
                        <a:alpha val="28000"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353A3C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" name="组合 142"/>
                <p:cNvGrpSpPr/>
                <p:nvPr/>
              </p:nvGrpSpPr>
              <p:grpSpPr>
                <a:xfrm>
                  <a:off x="6794527" y="3919806"/>
                  <a:ext cx="758498" cy="748912"/>
                  <a:chOff x="4162970" y="3361345"/>
                  <a:chExt cx="1004889" cy="992189"/>
                </a:xfrm>
              </p:grpSpPr>
              <p:sp>
                <p:nvSpPr>
                  <p:cNvPr id="144" name="Freeform 125"/>
                  <p:cNvSpPr/>
                  <p:nvPr/>
                </p:nvSpPr>
                <p:spPr bwMode="auto">
                  <a:xfrm>
                    <a:off x="4162970" y="3361345"/>
                    <a:ext cx="565151" cy="782639"/>
                  </a:xfrm>
                  <a:custGeom>
                    <a:avLst/>
                    <a:gdLst>
                      <a:gd name="T0" fmla="*/ 1516 w 1516"/>
                      <a:gd name="T1" fmla="*/ 0 h 2090"/>
                      <a:gd name="T2" fmla="*/ 1509 w 1516"/>
                      <a:gd name="T3" fmla="*/ 1680 h 2090"/>
                      <a:gd name="T4" fmla="*/ 67 w 1516"/>
                      <a:gd name="T5" fmla="*/ 2090 h 2090"/>
                      <a:gd name="T6" fmla="*/ 0 w 1516"/>
                      <a:gd name="T7" fmla="*/ 324 h 2090"/>
                      <a:gd name="T8" fmla="*/ 1516 w 1516"/>
                      <a:gd name="T9" fmla="*/ 0 h 20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16" h="2090">
                        <a:moveTo>
                          <a:pt x="1516" y="0"/>
                        </a:moveTo>
                        <a:lnTo>
                          <a:pt x="1509" y="1680"/>
                        </a:lnTo>
                        <a:lnTo>
                          <a:pt x="67" y="2090"/>
                        </a:lnTo>
                        <a:lnTo>
                          <a:pt x="0" y="324"/>
                        </a:lnTo>
                        <a:lnTo>
                          <a:pt x="1516" y="0"/>
                        </a:lnTo>
                        <a:close/>
                      </a:path>
                    </a:pathLst>
                  </a:custGeom>
                  <a:solidFill>
                    <a:srgbClr val="C0C0C0">
                      <a:alpha val="50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135"/>
                  <p:cNvSpPr/>
                  <p:nvPr/>
                </p:nvSpPr>
                <p:spPr bwMode="auto">
                  <a:xfrm>
                    <a:off x="4590008" y="3504220"/>
                    <a:ext cx="577851" cy="849314"/>
                  </a:xfrm>
                  <a:custGeom>
                    <a:avLst/>
                    <a:gdLst>
                      <a:gd name="T0" fmla="*/ 0 w 1546"/>
                      <a:gd name="T1" fmla="*/ 354 h 2273"/>
                      <a:gd name="T2" fmla="*/ 36 w 1546"/>
                      <a:gd name="T3" fmla="*/ 2273 h 2273"/>
                      <a:gd name="T4" fmla="*/ 1527 w 1546"/>
                      <a:gd name="T5" fmla="*/ 1808 h 2273"/>
                      <a:gd name="T6" fmla="*/ 1546 w 1546"/>
                      <a:gd name="T7" fmla="*/ 0 h 2273"/>
                      <a:gd name="T8" fmla="*/ 0 w 1546"/>
                      <a:gd name="T9" fmla="*/ 354 h 22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46" h="2273">
                        <a:moveTo>
                          <a:pt x="0" y="354"/>
                        </a:moveTo>
                        <a:lnTo>
                          <a:pt x="36" y="2273"/>
                        </a:lnTo>
                        <a:lnTo>
                          <a:pt x="1527" y="1808"/>
                        </a:lnTo>
                        <a:lnTo>
                          <a:pt x="1546" y="0"/>
                        </a:lnTo>
                        <a:lnTo>
                          <a:pt x="0" y="354"/>
                        </a:lnTo>
                        <a:close/>
                      </a:path>
                    </a:pathLst>
                  </a:custGeom>
                  <a:solidFill>
                    <a:srgbClr val="C0C0C0">
                      <a:alpha val="89999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124"/>
                  <p:cNvSpPr/>
                  <p:nvPr/>
                </p:nvSpPr>
                <p:spPr bwMode="auto">
                  <a:xfrm>
                    <a:off x="4162970" y="3364520"/>
                    <a:ext cx="1004889" cy="274638"/>
                  </a:xfrm>
                  <a:custGeom>
                    <a:avLst/>
                    <a:gdLst>
                      <a:gd name="T0" fmla="*/ 0 w 2689"/>
                      <a:gd name="T1" fmla="*/ 324 h 733"/>
                      <a:gd name="T2" fmla="*/ 1143 w 2689"/>
                      <a:gd name="T3" fmla="*/ 733 h 733"/>
                      <a:gd name="T4" fmla="*/ 2689 w 2689"/>
                      <a:gd name="T5" fmla="*/ 379 h 733"/>
                      <a:gd name="T6" fmla="*/ 1516 w 2689"/>
                      <a:gd name="T7" fmla="*/ 0 h 733"/>
                      <a:gd name="T8" fmla="*/ 0 w 2689"/>
                      <a:gd name="T9" fmla="*/ 324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9" h="733">
                        <a:moveTo>
                          <a:pt x="0" y="324"/>
                        </a:moveTo>
                        <a:lnTo>
                          <a:pt x="1143" y="733"/>
                        </a:lnTo>
                        <a:lnTo>
                          <a:pt x="2689" y="379"/>
                        </a:lnTo>
                        <a:lnTo>
                          <a:pt x="1516" y="0"/>
                        </a:lnTo>
                        <a:lnTo>
                          <a:pt x="0" y="324"/>
                        </a:lnTo>
                        <a:close/>
                      </a:path>
                    </a:pathLst>
                  </a:custGeom>
                  <a:solidFill>
                    <a:srgbClr val="808080">
                      <a:alpha val="65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123"/>
                  <p:cNvSpPr/>
                  <p:nvPr/>
                </p:nvSpPr>
                <p:spPr bwMode="auto">
                  <a:xfrm>
                    <a:off x="4170870" y="3481995"/>
                    <a:ext cx="441326" cy="871539"/>
                  </a:xfrm>
                  <a:custGeom>
                    <a:avLst/>
                    <a:gdLst>
                      <a:gd name="T0" fmla="*/ 0 w 1179"/>
                      <a:gd name="T1" fmla="*/ 0 h 2328"/>
                      <a:gd name="T2" fmla="*/ 67 w 1179"/>
                      <a:gd name="T3" fmla="*/ 1766 h 2328"/>
                      <a:gd name="T4" fmla="*/ 1179 w 1179"/>
                      <a:gd name="T5" fmla="*/ 2328 h 2328"/>
                      <a:gd name="T6" fmla="*/ 1143 w 1179"/>
                      <a:gd name="T7" fmla="*/ 409 h 2328"/>
                      <a:gd name="T8" fmla="*/ 0 w 1179"/>
                      <a:gd name="T9" fmla="*/ 0 h 2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79" h="2328">
                        <a:moveTo>
                          <a:pt x="0" y="0"/>
                        </a:moveTo>
                        <a:lnTo>
                          <a:pt x="67" y="1766"/>
                        </a:lnTo>
                        <a:lnTo>
                          <a:pt x="1179" y="2328"/>
                        </a:lnTo>
                        <a:lnTo>
                          <a:pt x="1143" y="4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EAEAE">
                      <a:alpha val="62000"/>
                    </a:srgb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8100" h="12700"/>
                  </a:sp3d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24211D"/>
                        </a:solidFill>
                        <a:prstDash val="solid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cxnSp>
        <p:nvCxnSpPr>
          <p:cNvPr id="74" name="直接连接符 73"/>
          <p:cNvCxnSpPr/>
          <p:nvPr/>
        </p:nvCxnSpPr>
        <p:spPr bwMode="auto">
          <a:xfrm>
            <a:off x="2095453" y="3367658"/>
            <a:ext cx="13681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2483939" y="2079263"/>
            <a:ext cx="36004" cy="2664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5682615" y="2116455"/>
            <a:ext cx="1484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前端设计、服务器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19750" y="3342640"/>
            <a:ext cx="1800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网页内容爬取，连接数据库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1360" y="4604385"/>
            <a:ext cx="1546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数据库设计及实现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0" y="1736812"/>
            <a:ext cx="9180512" cy="3780420"/>
            <a:chOff x="0" y="1736812"/>
            <a:chExt cx="9180512" cy="3780420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1772816"/>
              <a:ext cx="2231740" cy="37444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9732" y="1736812"/>
              <a:ext cx="877163" cy="37804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4500" dirty="0" smtClean="0">
                  <a:solidFill>
                    <a:schemeClr val="accent2"/>
                  </a:solidFill>
                </a:rPr>
                <a:t>CO</a:t>
              </a:r>
              <a:r>
                <a:rPr lang="en-US" altLang="zh-CN" sz="4500" dirty="0" smtClean="0">
                  <a:solidFill>
                    <a:schemeClr val="accent1"/>
                  </a:solidFill>
                </a:rPr>
                <a:t>NTE</a:t>
              </a:r>
              <a:r>
                <a:rPr lang="en-US" altLang="zh-CN" sz="4500" dirty="0" smtClean="0">
                  <a:solidFill>
                    <a:schemeClr val="accent2"/>
                  </a:solidFill>
                </a:rPr>
                <a:t>N</a:t>
              </a:r>
              <a:r>
                <a:rPr lang="en-US" altLang="zh-CN" sz="4500" dirty="0" smtClean="0">
                  <a:solidFill>
                    <a:schemeClr val="accent1"/>
                  </a:solidFill>
                </a:rPr>
                <a:t>T</a:t>
              </a:r>
              <a:r>
                <a:rPr lang="en-US" altLang="zh-CN" sz="4500" dirty="0" smtClean="0">
                  <a:solidFill>
                    <a:schemeClr val="accent2"/>
                  </a:solidFill>
                </a:rPr>
                <a:t>S</a:t>
              </a:r>
              <a:endParaRPr lang="zh-CN" altLang="en-US" sz="4500" dirty="0">
                <a:solidFill>
                  <a:schemeClr val="accent2"/>
                </a:solidFill>
              </a:endParaRPr>
            </a:p>
          </p:txBody>
        </p:sp>
        <p:grpSp>
          <p:nvGrpSpPr>
            <p:cNvPr id="3" name="组合 6"/>
            <p:cNvGrpSpPr/>
            <p:nvPr/>
          </p:nvGrpSpPr>
          <p:grpSpPr>
            <a:xfrm>
              <a:off x="3332022" y="1952836"/>
              <a:ext cx="4385025" cy="576064"/>
              <a:chOff x="3353168" y="1772816"/>
              <a:chExt cx="4385025" cy="576064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3353168" y="1772816"/>
                <a:ext cx="558061" cy="57606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TextBox 26"/>
              <p:cNvSpPr txBox="1"/>
              <p:nvPr/>
            </p:nvSpPr>
            <p:spPr>
              <a:xfrm>
                <a:off x="3391196" y="1880828"/>
                <a:ext cx="676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9" name="文本框 18"/>
              <p:cNvSpPr txBox="1"/>
              <p:nvPr/>
            </p:nvSpPr>
            <p:spPr bwMode="auto">
              <a:xfrm>
                <a:off x="3693046" y="1876822"/>
                <a:ext cx="404514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系统目标及概况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10"/>
            <p:cNvGrpSpPr/>
            <p:nvPr/>
          </p:nvGrpSpPr>
          <p:grpSpPr>
            <a:xfrm>
              <a:off x="3353168" y="2888940"/>
              <a:ext cx="4349021" cy="576064"/>
              <a:chOff x="3353168" y="1772816"/>
              <a:chExt cx="4349021" cy="576064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3353168" y="1772816"/>
                <a:ext cx="558061" cy="576064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TextBox 26"/>
              <p:cNvSpPr txBox="1"/>
              <p:nvPr/>
            </p:nvSpPr>
            <p:spPr>
              <a:xfrm>
                <a:off x="3391196" y="1880828"/>
                <a:ext cx="676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14" name="文本框 18"/>
              <p:cNvSpPr txBox="1"/>
              <p:nvPr/>
            </p:nvSpPr>
            <p:spPr bwMode="auto">
              <a:xfrm>
                <a:off x="3635896" y="1876822"/>
                <a:ext cx="4066293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系统功能描述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14"/>
            <p:cNvGrpSpPr/>
            <p:nvPr/>
          </p:nvGrpSpPr>
          <p:grpSpPr>
            <a:xfrm>
              <a:off x="3353168" y="3789040"/>
              <a:ext cx="4349021" cy="576064"/>
              <a:chOff x="3353168" y="1772816"/>
              <a:chExt cx="4349021" cy="576064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3353168" y="1772816"/>
                <a:ext cx="558061" cy="57606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26"/>
              <p:cNvSpPr txBox="1"/>
              <p:nvPr/>
            </p:nvSpPr>
            <p:spPr>
              <a:xfrm>
                <a:off x="3391196" y="1880828"/>
                <a:ext cx="676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18" name="文本框 18"/>
              <p:cNvSpPr txBox="1"/>
              <p:nvPr/>
            </p:nvSpPr>
            <p:spPr bwMode="auto">
              <a:xfrm>
                <a:off x="3635896" y="1876822"/>
                <a:ext cx="4066293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系统优势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8"/>
            <p:cNvGrpSpPr/>
            <p:nvPr/>
          </p:nvGrpSpPr>
          <p:grpSpPr>
            <a:xfrm>
              <a:off x="3347864" y="4725144"/>
              <a:ext cx="4354325" cy="576064"/>
              <a:chOff x="3353168" y="1772816"/>
              <a:chExt cx="4354325" cy="576064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3353168" y="1772816"/>
                <a:ext cx="558061" cy="576064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TextBox 26"/>
              <p:cNvSpPr txBox="1"/>
              <p:nvPr/>
            </p:nvSpPr>
            <p:spPr>
              <a:xfrm>
                <a:off x="3391196" y="1880828"/>
                <a:ext cx="676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22" name="文本框 18"/>
              <p:cNvSpPr txBox="1"/>
              <p:nvPr/>
            </p:nvSpPr>
            <p:spPr bwMode="auto">
              <a:xfrm>
                <a:off x="3641200" y="1876822"/>
                <a:ext cx="4066293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系统总结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 bwMode="auto">
            <a:xfrm>
              <a:off x="8460431" y="1772816"/>
              <a:ext cx="710675" cy="37444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104" name="Picture 8" descr="C:\Users\Administrator\Desktop\未命名-1.f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72816"/>
              <a:ext cx="2231740" cy="37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Administrator\Desktop\未命名-1.fw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7" t="25176" r="37571" b="2826"/>
            <a:stretch>
              <a:fillRect/>
            </a:stretch>
          </p:blipFill>
          <p:spPr bwMode="auto">
            <a:xfrm>
              <a:off x="8460431" y="1772816"/>
              <a:ext cx="720081" cy="37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991361" y="2439339"/>
            <a:ext cx="7196310" cy="1853757"/>
            <a:chOff x="974718" y="2331327"/>
            <a:chExt cx="7196310" cy="1853757"/>
          </a:xfrm>
        </p:grpSpPr>
        <p:sp>
          <p:nvSpPr>
            <p:cNvPr id="4" name="MH_Number_1"/>
            <p:cNvSpPr/>
            <p:nvPr/>
          </p:nvSpPr>
          <p:spPr>
            <a:xfrm>
              <a:off x="988243" y="2337309"/>
              <a:ext cx="2184856" cy="159659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50800" dir="3000000" sx="101000" sy="101000" algn="ctr" rotWithShape="0">
                <a:schemeClr val="accent1">
                  <a:alpha val="3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5" name="MH_Entry_1"/>
            <p:cNvSpPr/>
            <p:nvPr/>
          </p:nvSpPr>
          <p:spPr>
            <a:xfrm>
              <a:off x="3367225" y="2852936"/>
              <a:ext cx="4803803" cy="6675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spc="200" dirty="0" smtClean="0">
                  <a:solidFill>
                    <a:schemeClr val="bg1"/>
                  </a:solidFill>
                  <a:latin typeface="+mn-ea"/>
                </a:rPr>
                <a:t>系统目标及概况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9612" y="2338425"/>
              <a:ext cx="194421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9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zh-CN" altLang="en-US" dirty="0"/>
            </a:p>
          </p:txBody>
        </p:sp>
        <p:grpSp>
          <p:nvGrpSpPr>
            <p:cNvPr id="3" name="组合 10"/>
            <p:cNvGrpSpPr/>
            <p:nvPr/>
          </p:nvGrpSpPr>
          <p:grpSpPr>
            <a:xfrm rot="16674885">
              <a:off x="3565107" y="2394835"/>
              <a:ext cx="495156" cy="536706"/>
              <a:chOff x="4324422" y="3160647"/>
              <a:chExt cx="495156" cy="536706"/>
            </a:xfrm>
            <a:solidFill>
              <a:schemeClr val="bg1"/>
            </a:solidFill>
          </p:grpSpPr>
          <p:sp>
            <p:nvSpPr>
              <p:cNvPr id="8" name="等腰三角形 7"/>
              <p:cNvSpPr/>
              <p:nvPr/>
            </p:nvSpPr>
            <p:spPr>
              <a:xfrm rot="10800000" flipH="1">
                <a:off x="4672142" y="3603913"/>
                <a:ext cx="108390" cy="934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 flipH="1">
                <a:off x="4711188" y="3160647"/>
                <a:ext cx="108390" cy="934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 flipH="1">
                <a:off x="4324422" y="3275262"/>
                <a:ext cx="188736" cy="162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3"/>
            <p:cNvGrpSpPr/>
            <p:nvPr/>
          </p:nvGrpSpPr>
          <p:grpSpPr>
            <a:xfrm>
              <a:off x="974718" y="2331327"/>
              <a:ext cx="1506144" cy="1025469"/>
              <a:chOff x="3818928" y="2943493"/>
              <a:chExt cx="1506144" cy="1025469"/>
            </a:xfrm>
            <a:solidFill>
              <a:schemeClr val="accent1"/>
            </a:solidFill>
          </p:grpSpPr>
          <p:sp>
            <p:nvSpPr>
              <p:cNvPr id="12" name="任意多边形 11"/>
              <p:cNvSpPr/>
              <p:nvPr/>
            </p:nvSpPr>
            <p:spPr>
              <a:xfrm rot="10800000" flipH="1">
                <a:off x="4177067" y="2943493"/>
                <a:ext cx="1148005" cy="989660"/>
              </a:xfrm>
              <a:custGeom>
                <a:avLst/>
                <a:gdLst>
                  <a:gd name="connsiteX0" fmla="*/ 2441304 w 2441304"/>
                  <a:gd name="connsiteY0" fmla="*/ 2104573 h 2104573"/>
                  <a:gd name="connsiteX1" fmla="*/ 0 w 2441304"/>
                  <a:gd name="connsiteY1" fmla="*/ 2104573 h 2104573"/>
                  <a:gd name="connsiteX2" fmla="*/ 1220652 w 2441304"/>
                  <a:gd name="connsiteY2" fmla="*/ 0 h 210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1304" h="2104573">
                    <a:moveTo>
                      <a:pt x="2441304" y="2104573"/>
                    </a:moveTo>
                    <a:lnTo>
                      <a:pt x="0" y="2104573"/>
                    </a:lnTo>
                    <a:lnTo>
                      <a:pt x="1220652" y="0"/>
                    </a:lnTo>
                    <a:close/>
                  </a:path>
                </a:pathLst>
              </a:cu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0800000" flipH="1">
                <a:off x="3818928" y="2950724"/>
                <a:ext cx="946764" cy="1018238"/>
              </a:xfrm>
              <a:custGeom>
                <a:avLst/>
                <a:gdLst>
                  <a:gd name="connsiteX0" fmla="*/ 2013353 w 2013353"/>
                  <a:gd name="connsiteY0" fmla="*/ 2165347 h 2165347"/>
                  <a:gd name="connsiteX1" fmla="*/ 0 w 2013353"/>
                  <a:gd name="connsiteY1" fmla="*/ 2165347 h 2165347"/>
                  <a:gd name="connsiteX2" fmla="*/ 0 w 2013353"/>
                  <a:gd name="connsiteY2" fmla="*/ 1305951 h 2165347"/>
                  <a:gd name="connsiteX3" fmla="*/ 757452 w 2013353"/>
                  <a:gd name="connsiteY3" fmla="*/ 0 h 216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353" h="2165347">
                    <a:moveTo>
                      <a:pt x="2013353" y="2165347"/>
                    </a:moveTo>
                    <a:lnTo>
                      <a:pt x="0" y="2165347"/>
                    </a:lnTo>
                    <a:lnTo>
                      <a:pt x="0" y="1305951"/>
                    </a:lnTo>
                    <a:lnTo>
                      <a:pt x="757452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1331640" y="2592141"/>
            <a:ext cx="6444716" cy="3005462"/>
          </a:xfrm>
          <a:prstGeom prst="roundRect">
            <a:avLst>
              <a:gd name="adj" fmla="val 8188"/>
            </a:avLst>
          </a:prstGeom>
          <a:pattFill prst="dkHorz">
            <a:fgClr>
              <a:srgbClr val="E8E8E8"/>
            </a:fgClr>
            <a:bgClr>
              <a:schemeClr val="bg1"/>
            </a:bgClr>
          </a:pattFill>
          <a:ln w="9525" cap="flat" cmpd="sng" algn="ctr">
            <a:solidFill>
              <a:srgbClr val="A3A3A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在这个信息日益膨胀的时代，书籍的数量也急剧上升，书籍获取虽然非常简单，但质量却令人堪忧。本产品出于帮助读者找到一本好书的目的，通过在网上获取并筛选书籍信息，以微信小程序为平台，为用户提供一个简易、快捷而高效的应用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豆瓣图书集成了搜索图书、新书速递、编辑推荐、热门图书、书籍排行、用户信息等基本功能，用户可以通过以上功能进行书籍的选择，查看书籍的详细信息来确认是否是自己所需要的书籍，使用户能够拥有令人愉悦的读书体验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3113081" y="1283275"/>
            <a:ext cx="2995749" cy="1486048"/>
            <a:chOff x="3244531" y="404664"/>
            <a:chExt cx="2995749" cy="1486048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3244531" y="802140"/>
              <a:ext cx="2995749" cy="1088572"/>
            </a:xfrm>
            <a:custGeom>
              <a:avLst/>
              <a:gdLst>
                <a:gd name="connsiteX0" fmla="*/ 600892 w 2995749"/>
                <a:gd name="connsiteY0" fmla="*/ 0 h 1088572"/>
                <a:gd name="connsiteX1" fmla="*/ 287383 w 2995749"/>
                <a:gd name="connsiteY1" fmla="*/ 139338 h 1088572"/>
                <a:gd name="connsiteX2" fmla="*/ 0 w 2995749"/>
                <a:gd name="connsiteY2" fmla="*/ 627018 h 1088572"/>
                <a:gd name="connsiteX3" fmla="*/ 444137 w 2995749"/>
                <a:gd name="connsiteY3" fmla="*/ 1071155 h 1088572"/>
                <a:gd name="connsiteX4" fmla="*/ 1532709 w 2995749"/>
                <a:gd name="connsiteY4" fmla="*/ 949235 h 1088572"/>
                <a:gd name="connsiteX5" fmla="*/ 2281646 w 2995749"/>
                <a:gd name="connsiteY5" fmla="*/ 1088572 h 1088572"/>
                <a:gd name="connsiteX6" fmla="*/ 2995749 w 2995749"/>
                <a:gd name="connsiteY6" fmla="*/ 478972 h 1088572"/>
                <a:gd name="connsiteX7" fmla="*/ 2447109 w 2995749"/>
                <a:gd name="connsiteY7" fmla="*/ 43543 h 1088572"/>
                <a:gd name="connsiteX8" fmla="*/ 1262743 w 2995749"/>
                <a:gd name="connsiteY8" fmla="*/ 191589 h 1088572"/>
                <a:gd name="connsiteX9" fmla="*/ 600892 w 2995749"/>
                <a:gd name="connsiteY9" fmla="*/ 0 h 108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5749" h="1088572">
                  <a:moveTo>
                    <a:pt x="600892" y="0"/>
                  </a:moveTo>
                  <a:lnTo>
                    <a:pt x="287383" y="139338"/>
                  </a:lnTo>
                  <a:lnTo>
                    <a:pt x="0" y="627018"/>
                  </a:lnTo>
                  <a:lnTo>
                    <a:pt x="444137" y="1071155"/>
                  </a:lnTo>
                  <a:lnTo>
                    <a:pt x="1532709" y="949235"/>
                  </a:lnTo>
                  <a:lnTo>
                    <a:pt x="2281646" y="1088572"/>
                  </a:lnTo>
                  <a:lnTo>
                    <a:pt x="2995749" y="478972"/>
                  </a:lnTo>
                  <a:lnTo>
                    <a:pt x="2447109" y="43543"/>
                  </a:lnTo>
                  <a:lnTo>
                    <a:pt x="1262743" y="191589"/>
                  </a:lnTo>
                  <a:lnTo>
                    <a:pt x="60089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428259" y="939503"/>
              <a:ext cx="2628292" cy="79208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组合 11"/>
            <p:cNvGrpSpPr/>
            <p:nvPr/>
          </p:nvGrpSpPr>
          <p:grpSpPr>
            <a:xfrm>
              <a:off x="4337071" y="404664"/>
              <a:ext cx="707529" cy="489309"/>
              <a:chOff x="627220" y="3806354"/>
              <a:chExt cx="573873" cy="396876"/>
            </a:xfrm>
          </p:grpSpPr>
          <p:sp>
            <p:nvSpPr>
              <p:cNvPr id="9" name="Freeform 146"/>
              <p:cNvSpPr>
                <a:spLocks noEditPoints="1"/>
              </p:cNvSpPr>
              <p:nvPr/>
            </p:nvSpPr>
            <p:spPr bwMode="auto">
              <a:xfrm>
                <a:off x="756593" y="3806354"/>
                <a:ext cx="306388" cy="396875"/>
              </a:xfrm>
              <a:custGeom>
                <a:avLst/>
                <a:gdLst>
                  <a:gd name="T0" fmla="*/ 55 w 110"/>
                  <a:gd name="T1" fmla="*/ 62 h 142"/>
                  <a:gd name="T2" fmla="*/ 0 w 110"/>
                  <a:gd name="T3" fmla="*/ 138 h 142"/>
                  <a:gd name="T4" fmla="*/ 0 w 110"/>
                  <a:gd name="T5" fmla="*/ 142 h 142"/>
                  <a:gd name="T6" fmla="*/ 110 w 110"/>
                  <a:gd name="T7" fmla="*/ 142 h 142"/>
                  <a:gd name="T8" fmla="*/ 110 w 110"/>
                  <a:gd name="T9" fmla="*/ 138 h 142"/>
                  <a:gd name="T10" fmla="*/ 55 w 110"/>
                  <a:gd name="T11" fmla="*/ 62 h 142"/>
                  <a:gd name="T12" fmla="*/ 56 w 110"/>
                  <a:gd name="T13" fmla="*/ 55 h 142"/>
                  <a:gd name="T14" fmla="*/ 84 w 110"/>
                  <a:gd name="T15" fmla="*/ 27 h 142"/>
                  <a:gd name="T16" fmla="*/ 56 w 110"/>
                  <a:gd name="T17" fmla="*/ 0 h 142"/>
                  <a:gd name="T18" fmla="*/ 28 w 110"/>
                  <a:gd name="T19" fmla="*/ 27 h 142"/>
                  <a:gd name="T20" fmla="*/ 56 w 110"/>
                  <a:gd name="T21" fmla="*/ 5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142">
                    <a:moveTo>
                      <a:pt x="55" y="62"/>
                    </a:moveTo>
                    <a:cubicBezTo>
                      <a:pt x="25" y="62"/>
                      <a:pt x="0" y="96"/>
                      <a:pt x="0" y="138"/>
                    </a:cubicBezTo>
                    <a:cubicBezTo>
                      <a:pt x="0" y="139"/>
                      <a:pt x="0" y="140"/>
                      <a:pt x="0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0"/>
                      <a:pt x="110" y="139"/>
                      <a:pt x="110" y="138"/>
                    </a:cubicBezTo>
                    <a:cubicBezTo>
                      <a:pt x="110" y="96"/>
                      <a:pt x="86" y="62"/>
                      <a:pt x="55" y="62"/>
                    </a:cubicBezTo>
                    <a:close/>
                    <a:moveTo>
                      <a:pt x="56" y="55"/>
                    </a:moveTo>
                    <a:cubicBezTo>
                      <a:pt x="71" y="55"/>
                      <a:pt x="84" y="42"/>
                      <a:pt x="84" y="27"/>
                    </a:cubicBezTo>
                    <a:cubicBezTo>
                      <a:pt x="84" y="12"/>
                      <a:pt x="71" y="0"/>
                      <a:pt x="56" y="0"/>
                    </a:cubicBezTo>
                    <a:cubicBezTo>
                      <a:pt x="40" y="0"/>
                      <a:pt x="28" y="12"/>
                      <a:pt x="28" y="27"/>
                    </a:cubicBezTo>
                    <a:cubicBezTo>
                      <a:pt x="28" y="42"/>
                      <a:pt x="40" y="55"/>
                      <a:pt x="56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47"/>
              <p:cNvSpPr>
                <a:spLocks noEditPoints="1"/>
              </p:cNvSpPr>
              <p:nvPr/>
            </p:nvSpPr>
            <p:spPr bwMode="auto">
              <a:xfrm>
                <a:off x="1048693" y="3938117"/>
                <a:ext cx="152400" cy="265113"/>
              </a:xfrm>
              <a:custGeom>
                <a:avLst/>
                <a:gdLst>
                  <a:gd name="T0" fmla="*/ 18 w 55"/>
                  <a:gd name="T1" fmla="*/ 42 h 95"/>
                  <a:gd name="T2" fmla="*/ 10 w 55"/>
                  <a:gd name="T3" fmla="*/ 43 h 95"/>
                  <a:gd name="T4" fmla="*/ 21 w 55"/>
                  <a:gd name="T5" fmla="*/ 91 h 95"/>
                  <a:gd name="T6" fmla="*/ 21 w 55"/>
                  <a:gd name="T7" fmla="*/ 95 h 95"/>
                  <a:gd name="T8" fmla="*/ 55 w 55"/>
                  <a:gd name="T9" fmla="*/ 95 h 95"/>
                  <a:gd name="T10" fmla="*/ 55 w 55"/>
                  <a:gd name="T11" fmla="*/ 92 h 95"/>
                  <a:gd name="T12" fmla="*/ 18 w 55"/>
                  <a:gd name="T13" fmla="*/ 42 h 95"/>
                  <a:gd name="T14" fmla="*/ 37 w 55"/>
                  <a:gd name="T15" fmla="*/ 18 h 95"/>
                  <a:gd name="T16" fmla="*/ 18 w 55"/>
                  <a:gd name="T17" fmla="*/ 0 h 95"/>
                  <a:gd name="T18" fmla="*/ 0 w 55"/>
                  <a:gd name="T19" fmla="*/ 18 h 95"/>
                  <a:gd name="T20" fmla="*/ 18 w 55"/>
                  <a:gd name="T21" fmla="*/ 37 h 95"/>
                  <a:gd name="T22" fmla="*/ 37 w 55"/>
                  <a:gd name="T23" fmla="*/ 1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95">
                    <a:moveTo>
                      <a:pt x="18" y="42"/>
                    </a:moveTo>
                    <a:cubicBezTo>
                      <a:pt x="15" y="42"/>
                      <a:pt x="13" y="42"/>
                      <a:pt x="10" y="43"/>
                    </a:cubicBezTo>
                    <a:cubicBezTo>
                      <a:pt x="17" y="56"/>
                      <a:pt x="21" y="73"/>
                      <a:pt x="21" y="91"/>
                    </a:cubicBezTo>
                    <a:cubicBezTo>
                      <a:pt x="21" y="92"/>
                      <a:pt x="21" y="93"/>
                      <a:pt x="21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3"/>
                      <a:pt x="55" y="92"/>
                    </a:cubicBezTo>
                    <a:cubicBezTo>
                      <a:pt x="55" y="64"/>
                      <a:pt x="38" y="42"/>
                      <a:pt x="18" y="42"/>
                    </a:cubicBezTo>
                    <a:close/>
                    <a:moveTo>
                      <a:pt x="37" y="18"/>
                    </a:moveTo>
                    <a:cubicBezTo>
                      <a:pt x="37" y="8"/>
                      <a:pt x="29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ubicBezTo>
                      <a:pt x="29" y="37"/>
                      <a:pt x="37" y="28"/>
                      <a:pt x="37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47"/>
              <p:cNvSpPr>
                <a:spLocks noEditPoints="1"/>
              </p:cNvSpPr>
              <p:nvPr/>
            </p:nvSpPr>
            <p:spPr bwMode="auto">
              <a:xfrm flipH="1">
                <a:off x="627220" y="3938116"/>
                <a:ext cx="152400" cy="265113"/>
              </a:xfrm>
              <a:custGeom>
                <a:avLst/>
                <a:gdLst>
                  <a:gd name="T0" fmla="*/ 18 w 55"/>
                  <a:gd name="T1" fmla="*/ 42 h 95"/>
                  <a:gd name="T2" fmla="*/ 10 w 55"/>
                  <a:gd name="T3" fmla="*/ 43 h 95"/>
                  <a:gd name="T4" fmla="*/ 21 w 55"/>
                  <a:gd name="T5" fmla="*/ 91 h 95"/>
                  <a:gd name="T6" fmla="*/ 21 w 55"/>
                  <a:gd name="T7" fmla="*/ 95 h 95"/>
                  <a:gd name="T8" fmla="*/ 55 w 55"/>
                  <a:gd name="T9" fmla="*/ 95 h 95"/>
                  <a:gd name="T10" fmla="*/ 55 w 55"/>
                  <a:gd name="T11" fmla="*/ 92 h 95"/>
                  <a:gd name="T12" fmla="*/ 18 w 55"/>
                  <a:gd name="T13" fmla="*/ 42 h 95"/>
                  <a:gd name="T14" fmla="*/ 37 w 55"/>
                  <a:gd name="T15" fmla="*/ 18 h 95"/>
                  <a:gd name="T16" fmla="*/ 18 w 55"/>
                  <a:gd name="T17" fmla="*/ 0 h 95"/>
                  <a:gd name="T18" fmla="*/ 0 w 55"/>
                  <a:gd name="T19" fmla="*/ 18 h 95"/>
                  <a:gd name="T20" fmla="*/ 18 w 55"/>
                  <a:gd name="T21" fmla="*/ 37 h 95"/>
                  <a:gd name="T22" fmla="*/ 37 w 55"/>
                  <a:gd name="T23" fmla="*/ 1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95">
                    <a:moveTo>
                      <a:pt x="18" y="42"/>
                    </a:moveTo>
                    <a:cubicBezTo>
                      <a:pt x="15" y="42"/>
                      <a:pt x="13" y="42"/>
                      <a:pt x="10" y="43"/>
                    </a:cubicBezTo>
                    <a:cubicBezTo>
                      <a:pt x="17" y="56"/>
                      <a:pt x="21" y="73"/>
                      <a:pt x="21" y="91"/>
                    </a:cubicBezTo>
                    <a:cubicBezTo>
                      <a:pt x="21" y="92"/>
                      <a:pt x="21" y="93"/>
                      <a:pt x="21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3"/>
                      <a:pt x="55" y="92"/>
                    </a:cubicBezTo>
                    <a:cubicBezTo>
                      <a:pt x="55" y="64"/>
                      <a:pt x="38" y="42"/>
                      <a:pt x="18" y="42"/>
                    </a:cubicBezTo>
                    <a:close/>
                    <a:moveTo>
                      <a:pt x="37" y="18"/>
                    </a:moveTo>
                    <a:cubicBezTo>
                      <a:pt x="37" y="8"/>
                      <a:pt x="29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ubicBezTo>
                      <a:pt x="29" y="37"/>
                      <a:pt x="37" y="28"/>
                      <a:pt x="37" y="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TextBox 26"/>
            <p:cNvSpPr txBox="1"/>
            <p:nvPr/>
          </p:nvSpPr>
          <p:spPr>
            <a:xfrm>
              <a:off x="3659334" y="1074225"/>
              <a:ext cx="2229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系统目标</a:t>
              </a:r>
              <a:endPara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1223628" y="2173111"/>
            <a:ext cx="6840760" cy="3424736"/>
            <a:chOff x="1259632" y="2173111"/>
            <a:chExt cx="6840760" cy="3424736"/>
          </a:xfrm>
        </p:grpSpPr>
        <p:sp>
          <p:nvSpPr>
            <p:cNvPr id="4" name="矩形 3"/>
            <p:cNvSpPr/>
            <p:nvPr/>
          </p:nvSpPr>
          <p:spPr bwMode="auto">
            <a:xfrm>
              <a:off x="1259632" y="2420888"/>
              <a:ext cx="1188132" cy="72000"/>
            </a:xfrm>
            <a:prstGeom prst="rect">
              <a:avLst/>
            </a:prstGeom>
            <a:solidFill>
              <a:srgbClr val="C2C2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6912260" y="2420888"/>
              <a:ext cx="1188132" cy="72000"/>
            </a:xfrm>
            <a:prstGeom prst="rect">
              <a:avLst/>
            </a:prstGeom>
            <a:solidFill>
              <a:srgbClr val="C2C2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 rot="5400000">
              <a:off x="-270542" y="3987066"/>
              <a:ext cx="3132348" cy="72000"/>
            </a:xfrm>
            <a:prstGeom prst="rect">
              <a:avLst/>
            </a:prstGeom>
            <a:solidFill>
              <a:srgbClr val="C2C2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 rot="5400000">
              <a:off x="6498218" y="3995673"/>
              <a:ext cx="3132348" cy="72000"/>
            </a:xfrm>
            <a:prstGeom prst="rect">
              <a:avLst/>
            </a:prstGeom>
            <a:solidFill>
              <a:srgbClr val="C2C2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259632" y="5517240"/>
              <a:ext cx="6840760" cy="72000"/>
            </a:xfrm>
            <a:prstGeom prst="rect">
              <a:avLst/>
            </a:prstGeom>
            <a:solidFill>
              <a:srgbClr val="C2C2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439652" y="3127747"/>
              <a:ext cx="6480720" cy="175432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dirty="0"/>
                <a:t>本</a:t>
              </a:r>
              <a:r>
                <a:rPr lang="zh-CN" altLang="en-US" dirty="0" smtClean="0"/>
                <a:t>系统采用</a:t>
              </a:r>
              <a:r>
                <a:rPr lang="en-US" altLang="zh-CN" dirty="0" smtClean="0"/>
                <a:t>java WEB</a:t>
              </a:r>
              <a:r>
                <a:rPr lang="zh-CN" altLang="en-US" dirty="0" smtClean="0"/>
                <a:t>技术，使用</a:t>
              </a:r>
              <a:r>
                <a:rPr lang="en-US" altLang="zh-CN" dirty="0" smtClean="0"/>
                <a:t>Eclipse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Tomcat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Nginx</a:t>
              </a:r>
              <a:r>
                <a:rPr lang="zh-CN" altLang="en-US" dirty="0" smtClean="0"/>
                <a:t>、微信小程序开发程序、阿里云邮件推送服务、阿里云轻量级服务器等工具作为开发工具，其中</a:t>
              </a:r>
              <a:r>
                <a:rPr lang="en-US" altLang="zh-CN" dirty="0" smtClean="0"/>
                <a:t>Eclipse</a:t>
              </a:r>
              <a:r>
                <a:rPr lang="zh-CN" altLang="en-US" dirty="0" smtClean="0"/>
                <a:t>用来设计服务器，</a:t>
              </a:r>
              <a:r>
                <a:rPr lang="en-US" altLang="zh-CN" dirty="0" smtClean="0"/>
                <a:t>Tomcat</a:t>
              </a:r>
              <a:r>
                <a:rPr lang="zh-CN" altLang="en-US" dirty="0" smtClean="0"/>
                <a:t>服务器用来响应应用请求，而</a:t>
              </a:r>
              <a:r>
                <a:rPr lang="en-US" altLang="zh-CN" dirty="0" smtClean="0"/>
                <a:t>Nginx</a:t>
              </a:r>
              <a:r>
                <a:rPr lang="zh-CN" altLang="en-US" dirty="0" smtClean="0"/>
                <a:t>是用作豆瓣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代理，而微信小程序通过豆瓣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和一部分网络爬虫获取豆瓣图书信息，并可以通过调用邮件推送完成相关邮件推送到</a:t>
              </a:r>
              <a:r>
                <a:rPr lang="en-US" altLang="zh-CN" dirty="0" smtClean="0"/>
                <a:t>Kindle</a:t>
              </a:r>
              <a:r>
                <a:rPr lang="zh-CN" altLang="en-US" dirty="0" smtClean="0"/>
                <a:t>。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34"/>
            <p:cNvSpPr>
              <a:spLocks noChangeArrowheads="1"/>
            </p:cNvSpPr>
            <p:nvPr/>
          </p:nvSpPr>
          <p:spPr bwMode="auto">
            <a:xfrm>
              <a:off x="2483768" y="2173111"/>
              <a:ext cx="434042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kx="-3284103" algn="br" rotWithShape="0">
                      <a:srgbClr val="405D1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  <a:endPara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 bwMode="auto">
          <a:xfrm>
            <a:off x="636270" y="403860"/>
            <a:ext cx="8458200" cy="5878830"/>
            <a:chOff x="1284160" y="2277410"/>
            <a:chExt cx="7104264" cy="3086437"/>
          </a:xfrm>
        </p:grpSpPr>
        <p:grpSp>
          <p:nvGrpSpPr>
            <p:cNvPr id="3" name="组合 29"/>
            <p:cNvGrpSpPr/>
            <p:nvPr/>
          </p:nvGrpSpPr>
          <p:grpSpPr bwMode="auto">
            <a:xfrm>
              <a:off x="7632761" y="2564904"/>
              <a:ext cx="755663" cy="845382"/>
              <a:chOff x="7632761" y="2564904"/>
              <a:chExt cx="755663" cy="845382"/>
            </a:xfrm>
          </p:grpSpPr>
          <p:grpSp>
            <p:nvGrpSpPr>
              <p:cNvPr id="4" name="组合 25"/>
              <p:cNvGrpSpPr/>
              <p:nvPr/>
            </p:nvGrpSpPr>
            <p:grpSpPr bwMode="auto">
              <a:xfrm>
                <a:off x="7675911" y="2564904"/>
                <a:ext cx="712513" cy="845382"/>
                <a:chOff x="7675911" y="2564904"/>
                <a:chExt cx="712513" cy="845382"/>
              </a:xfrm>
            </p:grpSpPr>
            <p:sp>
              <p:nvSpPr>
                <p:cNvPr id="23" name="矩形 22"/>
                <p:cNvSpPr/>
                <p:nvPr/>
              </p:nvSpPr>
              <p:spPr bwMode="auto">
                <a:xfrm>
                  <a:off x="7675617" y="3263354"/>
                  <a:ext cx="625493" cy="147654"/>
                </a:xfrm>
                <a:custGeom>
                  <a:avLst/>
                  <a:gdLst>
                    <a:gd name="connsiteX0" fmla="*/ 0 w 856528"/>
                    <a:gd name="connsiteY0" fmla="*/ 0 h 144016"/>
                    <a:gd name="connsiteX1" fmla="*/ 856528 w 856528"/>
                    <a:gd name="connsiteY1" fmla="*/ 0 h 144016"/>
                    <a:gd name="connsiteX2" fmla="*/ 856528 w 856528"/>
                    <a:gd name="connsiteY2" fmla="*/ 144016 h 144016"/>
                    <a:gd name="connsiteX3" fmla="*/ 0 w 856528"/>
                    <a:gd name="connsiteY3" fmla="*/ 144016 h 144016"/>
                    <a:gd name="connsiteX4" fmla="*/ 0 w 856528"/>
                    <a:gd name="connsiteY4" fmla="*/ 0 h 144016"/>
                    <a:gd name="connsiteX0-1" fmla="*/ 0 w 856528"/>
                    <a:gd name="connsiteY0-2" fmla="*/ 60960 h 204976"/>
                    <a:gd name="connsiteX1-3" fmla="*/ 743317 w 856528"/>
                    <a:gd name="connsiteY1-4" fmla="*/ 0 h 204976"/>
                    <a:gd name="connsiteX2-5" fmla="*/ 856528 w 856528"/>
                    <a:gd name="connsiteY2-6" fmla="*/ 204976 h 204976"/>
                    <a:gd name="connsiteX3-7" fmla="*/ 0 w 856528"/>
                    <a:gd name="connsiteY3-8" fmla="*/ 204976 h 204976"/>
                    <a:gd name="connsiteX4-9" fmla="*/ 0 w 856528"/>
                    <a:gd name="connsiteY4-10" fmla="*/ 60960 h 204976"/>
                    <a:gd name="connsiteX0-11" fmla="*/ 0 w 819186"/>
                    <a:gd name="connsiteY0-12" fmla="*/ 60960 h 204976"/>
                    <a:gd name="connsiteX1-13" fmla="*/ 743317 w 819186"/>
                    <a:gd name="connsiteY1-14" fmla="*/ 0 h 204976"/>
                    <a:gd name="connsiteX2-15" fmla="*/ 819186 w 819186"/>
                    <a:gd name="connsiteY2-16" fmla="*/ 204976 h 204976"/>
                    <a:gd name="connsiteX3-17" fmla="*/ 0 w 819186"/>
                    <a:gd name="connsiteY3-18" fmla="*/ 204976 h 204976"/>
                    <a:gd name="connsiteX4-19" fmla="*/ 0 w 819186"/>
                    <a:gd name="connsiteY4-20" fmla="*/ 60960 h 204976"/>
                    <a:gd name="connsiteX0-21" fmla="*/ 0 w 819186"/>
                    <a:gd name="connsiteY0-22" fmla="*/ 65722 h 209738"/>
                    <a:gd name="connsiteX1-23" fmla="*/ 763086 w 819186"/>
                    <a:gd name="connsiteY1-24" fmla="*/ 0 h 209738"/>
                    <a:gd name="connsiteX2-25" fmla="*/ 819186 w 819186"/>
                    <a:gd name="connsiteY2-26" fmla="*/ 209738 h 209738"/>
                    <a:gd name="connsiteX3-27" fmla="*/ 0 w 819186"/>
                    <a:gd name="connsiteY3-28" fmla="*/ 209738 h 209738"/>
                    <a:gd name="connsiteX4-29" fmla="*/ 0 w 819186"/>
                    <a:gd name="connsiteY4-30" fmla="*/ 65722 h 209738"/>
                    <a:gd name="connsiteX0-31" fmla="*/ 0 w 819186"/>
                    <a:gd name="connsiteY0-32" fmla="*/ 65722 h 209738"/>
                    <a:gd name="connsiteX1-33" fmla="*/ 763086 w 819186"/>
                    <a:gd name="connsiteY1-34" fmla="*/ 0 h 209738"/>
                    <a:gd name="connsiteX2-35" fmla="*/ 819186 w 819186"/>
                    <a:gd name="connsiteY2-36" fmla="*/ 209738 h 209738"/>
                    <a:gd name="connsiteX3-37" fmla="*/ 0 w 819186"/>
                    <a:gd name="connsiteY3-38" fmla="*/ 148778 h 209738"/>
                    <a:gd name="connsiteX4-39" fmla="*/ 0 w 819186"/>
                    <a:gd name="connsiteY4-40" fmla="*/ 65722 h 2097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9186" h="209738">
                      <a:moveTo>
                        <a:pt x="0" y="65722"/>
                      </a:moveTo>
                      <a:lnTo>
                        <a:pt x="763086" y="0"/>
                      </a:lnTo>
                      <a:lnTo>
                        <a:pt x="819186" y="209738"/>
                      </a:lnTo>
                      <a:lnTo>
                        <a:pt x="0" y="148778"/>
                      </a:lnTo>
                      <a:lnTo>
                        <a:pt x="0" y="65722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7681967" y="2564778"/>
                  <a:ext cx="706457" cy="776372"/>
                </a:xfrm>
                <a:custGeom>
                  <a:avLst/>
                  <a:gdLst>
                    <a:gd name="connsiteX0" fmla="*/ 0 w 1080120"/>
                    <a:gd name="connsiteY0" fmla="*/ 0 h 936104"/>
                    <a:gd name="connsiteX1" fmla="*/ 1080120 w 1080120"/>
                    <a:gd name="connsiteY1" fmla="*/ 0 h 936104"/>
                    <a:gd name="connsiteX2" fmla="*/ 1080120 w 1080120"/>
                    <a:gd name="connsiteY2" fmla="*/ 936104 h 936104"/>
                    <a:gd name="connsiteX3" fmla="*/ 0 w 1080120"/>
                    <a:gd name="connsiteY3" fmla="*/ 936104 h 936104"/>
                    <a:gd name="connsiteX4" fmla="*/ 0 w 1080120"/>
                    <a:gd name="connsiteY4" fmla="*/ 0 h 936104"/>
                    <a:gd name="connsiteX0-1" fmla="*/ 0 w 1080120"/>
                    <a:gd name="connsiteY0-2" fmla="*/ 113211 h 1049315"/>
                    <a:gd name="connsiteX1-3" fmla="*/ 792737 w 1080120"/>
                    <a:gd name="connsiteY1-4" fmla="*/ 0 h 1049315"/>
                    <a:gd name="connsiteX2-5" fmla="*/ 1080120 w 1080120"/>
                    <a:gd name="connsiteY2-6" fmla="*/ 1049315 h 1049315"/>
                    <a:gd name="connsiteX3-7" fmla="*/ 0 w 1080120"/>
                    <a:gd name="connsiteY3-8" fmla="*/ 1049315 h 1049315"/>
                    <a:gd name="connsiteX4-9" fmla="*/ 0 w 1080120"/>
                    <a:gd name="connsiteY4-10" fmla="*/ 113211 h 1049315"/>
                    <a:gd name="connsiteX0-11" fmla="*/ 0 w 1001743"/>
                    <a:gd name="connsiteY0-12" fmla="*/ 113211 h 1049315"/>
                    <a:gd name="connsiteX1-13" fmla="*/ 792737 w 1001743"/>
                    <a:gd name="connsiteY1-14" fmla="*/ 0 h 1049315"/>
                    <a:gd name="connsiteX2-15" fmla="*/ 1001743 w 1001743"/>
                    <a:gd name="connsiteY2-16" fmla="*/ 1023190 h 1049315"/>
                    <a:gd name="connsiteX3-17" fmla="*/ 0 w 1001743"/>
                    <a:gd name="connsiteY3-18" fmla="*/ 1049315 h 1049315"/>
                    <a:gd name="connsiteX4-19" fmla="*/ 0 w 1001743"/>
                    <a:gd name="connsiteY4-20" fmla="*/ 113211 h 1049315"/>
                    <a:gd name="connsiteX0-21" fmla="*/ 0 w 1001743"/>
                    <a:gd name="connsiteY0-22" fmla="*/ 165463 h 1101567"/>
                    <a:gd name="connsiteX1-23" fmla="*/ 792737 w 1001743"/>
                    <a:gd name="connsiteY1-24" fmla="*/ 0 h 1101567"/>
                    <a:gd name="connsiteX2-25" fmla="*/ 1001743 w 1001743"/>
                    <a:gd name="connsiteY2-26" fmla="*/ 1075442 h 1101567"/>
                    <a:gd name="connsiteX3-27" fmla="*/ 0 w 1001743"/>
                    <a:gd name="connsiteY3-28" fmla="*/ 1101567 h 1101567"/>
                    <a:gd name="connsiteX4-29" fmla="*/ 0 w 1001743"/>
                    <a:gd name="connsiteY4-30" fmla="*/ 165463 h 11015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1743" h="1101567">
                      <a:moveTo>
                        <a:pt x="0" y="165463"/>
                      </a:moveTo>
                      <a:lnTo>
                        <a:pt x="792737" y="0"/>
                      </a:lnTo>
                      <a:lnTo>
                        <a:pt x="1001743" y="1075442"/>
                      </a:lnTo>
                      <a:lnTo>
                        <a:pt x="0" y="1101567"/>
                      </a:lnTo>
                      <a:lnTo>
                        <a:pt x="0" y="1654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089" name="TextBox 28"/>
              <p:cNvSpPr txBox="1">
                <a:spLocks noChangeArrowheads="1"/>
              </p:cNvSpPr>
              <p:nvPr/>
            </p:nvSpPr>
            <p:spPr bwMode="auto">
              <a:xfrm rot="20907248">
                <a:off x="7632761" y="2646223"/>
                <a:ext cx="598258" cy="306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系统</a:t>
                </a:r>
                <a:endParaRPr lang="en-US" altLang="zh-CN" sz="1600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结构</a:t>
                </a:r>
                <a:endParaRPr lang="zh-CN" altLang="en-US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5" name="组合 18"/>
            <p:cNvGrpSpPr/>
            <p:nvPr/>
          </p:nvGrpSpPr>
          <p:grpSpPr bwMode="auto">
            <a:xfrm>
              <a:off x="1284160" y="2277410"/>
              <a:ext cx="6416296" cy="3086437"/>
              <a:chOff x="1108032" y="1835124"/>
              <a:chExt cx="7360783" cy="3540765"/>
            </a:xfrm>
          </p:grpSpPr>
          <p:sp>
            <p:nvSpPr>
              <p:cNvPr id="11" name="矩形 10"/>
              <p:cNvSpPr/>
              <p:nvPr/>
            </p:nvSpPr>
            <p:spPr bwMode="auto">
              <a:xfrm rot="10620000">
                <a:off x="1188390" y="2076305"/>
                <a:ext cx="7049996" cy="3110919"/>
              </a:xfrm>
              <a:prstGeom prst="rect">
                <a:avLst/>
              </a:prstGeom>
              <a:gradFill>
                <a:gsLst>
                  <a:gs pos="0">
                    <a:srgbClr val="DCDCDC"/>
                  </a:gs>
                  <a:gs pos="70000">
                    <a:schemeClr val="bg1"/>
                  </a:gs>
                  <a:gs pos="37000">
                    <a:schemeClr val="bg1"/>
                  </a:gs>
                  <a:gs pos="100000">
                    <a:srgbClr val="DCDCDC"/>
                  </a:gs>
                </a:gsLst>
                <a:lin ang="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80" name="矩形 2"/>
              <p:cNvSpPr/>
              <p:nvPr/>
            </p:nvSpPr>
            <p:spPr bwMode="auto">
              <a:xfrm>
                <a:off x="1108032" y="1908872"/>
                <a:ext cx="258316" cy="3446288"/>
              </a:xfrm>
              <a:custGeom>
                <a:avLst/>
                <a:gdLst>
                  <a:gd name="T0" fmla="*/ 40483 w 258316"/>
                  <a:gd name="T1" fmla="*/ 142875 h 3446288"/>
                  <a:gd name="T2" fmla="*/ 258316 w 258316"/>
                  <a:gd name="T3" fmla="*/ 0 h 3446288"/>
                  <a:gd name="T4" fmla="*/ 165447 w 258316"/>
                  <a:gd name="T5" fmla="*/ 3446288 h 3446288"/>
                  <a:gd name="T6" fmla="*/ 0 w 258316"/>
                  <a:gd name="T7" fmla="*/ 3196257 h 3446288"/>
                  <a:gd name="T8" fmla="*/ 40483 w 258316"/>
                  <a:gd name="T9" fmla="*/ 142875 h 3446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316" h="3446288">
                    <a:moveTo>
                      <a:pt x="40483" y="142875"/>
                    </a:moveTo>
                    <a:lnTo>
                      <a:pt x="258316" y="0"/>
                    </a:lnTo>
                    <a:lnTo>
                      <a:pt x="165447" y="3446288"/>
                    </a:lnTo>
                    <a:lnTo>
                      <a:pt x="0" y="3196257"/>
                    </a:lnTo>
                    <a:lnTo>
                      <a:pt x="40483" y="14287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矩形 2"/>
              <p:cNvSpPr/>
              <p:nvPr/>
            </p:nvSpPr>
            <p:spPr bwMode="auto">
              <a:xfrm rot="5400000">
                <a:off x="4671180" y="-1695245"/>
                <a:ext cx="232122" cy="7307145"/>
              </a:xfrm>
              <a:custGeom>
                <a:avLst/>
                <a:gdLst>
                  <a:gd name="T0" fmla="*/ 0 w 232122"/>
                  <a:gd name="T1" fmla="*/ 1360549 h 3454386"/>
                  <a:gd name="T2" fmla="*/ 232122 w 232122"/>
                  <a:gd name="T3" fmla="*/ 0 h 3454386"/>
                  <a:gd name="T4" fmla="*/ 220214 w 232122"/>
                  <a:gd name="T5" fmla="*/ 32696514 h 3454386"/>
                  <a:gd name="T6" fmla="*/ 64292 w 232122"/>
                  <a:gd name="T7" fmla="*/ 31640500 h 3454386"/>
                  <a:gd name="T8" fmla="*/ 0 w 232122"/>
                  <a:gd name="T9" fmla="*/ 1360549 h 3454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2122" h="3454386">
                    <a:moveTo>
                      <a:pt x="0" y="143742"/>
                    </a:moveTo>
                    <a:lnTo>
                      <a:pt x="232122" y="0"/>
                    </a:lnTo>
                    <a:cubicBezTo>
                      <a:pt x="229740" y="1156715"/>
                      <a:pt x="222596" y="2297671"/>
                      <a:pt x="220214" y="3454386"/>
                    </a:cubicBezTo>
                    <a:lnTo>
                      <a:pt x="64292" y="3342818"/>
                    </a:lnTo>
                    <a:lnTo>
                      <a:pt x="0" y="14374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" name="矩形 2"/>
              <p:cNvSpPr/>
              <p:nvPr/>
            </p:nvSpPr>
            <p:spPr bwMode="auto">
              <a:xfrm flipH="1">
                <a:off x="8128042" y="1835124"/>
                <a:ext cx="340773" cy="3513138"/>
              </a:xfrm>
              <a:custGeom>
                <a:avLst/>
                <a:gdLst>
                  <a:gd name="T0" fmla="*/ 0 w 360571"/>
                  <a:gd name="T1" fmla="*/ 232925 h 3515348"/>
                  <a:gd name="T2" fmla="*/ 304378 w 360571"/>
                  <a:gd name="T3" fmla="*/ 0 h 3515348"/>
                  <a:gd name="T4" fmla="*/ 187906 w 360571"/>
                  <a:gd name="T5" fmla="*/ 3508722 h 3515348"/>
                  <a:gd name="T6" fmla="*/ 20101 w 360571"/>
                  <a:gd name="T7" fmla="*/ 3164092 h 3515348"/>
                  <a:gd name="T8" fmla="*/ 0 w 360571"/>
                  <a:gd name="T9" fmla="*/ 232925 h 3515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0571" h="3515348">
                    <a:moveTo>
                      <a:pt x="0" y="233366"/>
                    </a:moveTo>
                    <a:lnTo>
                      <a:pt x="360571" y="0"/>
                    </a:lnTo>
                    <a:lnTo>
                      <a:pt x="222596" y="3515348"/>
                    </a:lnTo>
                    <a:lnTo>
                      <a:pt x="23812" y="3170067"/>
                    </a:lnTo>
                    <a:lnTo>
                      <a:pt x="0" y="23336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1142635" y="2062796"/>
                <a:ext cx="220370" cy="54641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1474" h="54608">
                    <a:moveTo>
                      <a:pt x="0" y="0"/>
                    </a:moveTo>
                    <a:lnTo>
                      <a:pt x="221474" y="0"/>
                    </a:lnTo>
                    <a:lnTo>
                      <a:pt x="216712" y="54608"/>
                    </a:lnTo>
                    <a:lnTo>
                      <a:pt x="0" y="546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矩形 13"/>
              <p:cNvSpPr/>
              <p:nvPr/>
            </p:nvSpPr>
            <p:spPr bwMode="auto">
              <a:xfrm rot="5400000">
                <a:off x="7986822" y="1928017"/>
                <a:ext cx="236780" cy="69207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5802" h="68896">
                    <a:moveTo>
                      <a:pt x="0" y="11907"/>
                    </a:moveTo>
                    <a:lnTo>
                      <a:pt x="226239" y="0"/>
                    </a:lnTo>
                    <a:cubicBezTo>
                      <a:pt x="225445" y="20584"/>
                      <a:pt x="236556" y="48312"/>
                      <a:pt x="235762" y="68896"/>
                    </a:cubicBezTo>
                    <a:lnTo>
                      <a:pt x="0" y="66515"/>
                    </a:lnTo>
                    <a:lnTo>
                      <a:pt x="0" y="1190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85" name="矩形 2"/>
              <p:cNvSpPr/>
              <p:nvPr/>
            </p:nvSpPr>
            <p:spPr bwMode="auto">
              <a:xfrm rot="16200000" flipV="1">
                <a:off x="4668860" y="1597364"/>
                <a:ext cx="384112" cy="7172938"/>
              </a:xfrm>
              <a:custGeom>
                <a:avLst/>
                <a:gdLst>
                  <a:gd name="T0" fmla="*/ 0 w 384112"/>
                  <a:gd name="T1" fmla="*/ 862721 h 3379488"/>
                  <a:gd name="T2" fmla="*/ 384112 w 384112"/>
                  <a:gd name="T3" fmla="*/ 0 h 3379488"/>
                  <a:gd name="T4" fmla="*/ 266138 w 384112"/>
                  <a:gd name="T5" fmla="*/ 32292639 h 3379488"/>
                  <a:gd name="T6" fmla="*/ 26260 w 384112"/>
                  <a:gd name="T7" fmla="*/ 32313902 h 3379488"/>
                  <a:gd name="T8" fmla="*/ 0 w 384112"/>
                  <a:gd name="T9" fmla="*/ 862721 h 3379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112" h="3379488">
                    <a:moveTo>
                      <a:pt x="0" y="90226"/>
                    </a:moveTo>
                    <a:lnTo>
                      <a:pt x="384112" y="0"/>
                    </a:lnTo>
                    <a:cubicBezTo>
                      <a:pt x="381730" y="1156715"/>
                      <a:pt x="268520" y="2220549"/>
                      <a:pt x="266138" y="3377264"/>
                    </a:cubicBezTo>
                    <a:lnTo>
                      <a:pt x="26260" y="3379488"/>
                    </a:lnTo>
                    <a:lnTo>
                      <a:pt x="0" y="9022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矩形 13"/>
              <p:cNvSpPr/>
              <p:nvPr/>
            </p:nvSpPr>
            <p:spPr bwMode="auto">
              <a:xfrm rot="10800000">
                <a:off x="8238161" y="4927829"/>
                <a:ext cx="209442" cy="67391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  <a:gd name="connsiteX0-41" fmla="*/ 0 w 235802"/>
                  <a:gd name="connsiteY0-42" fmla="*/ 4763 h 68896"/>
                  <a:gd name="connsiteX1-43" fmla="*/ 226239 w 235802"/>
                  <a:gd name="connsiteY1-44" fmla="*/ 0 h 68896"/>
                  <a:gd name="connsiteX2-45" fmla="*/ 235762 w 235802"/>
                  <a:gd name="connsiteY2-46" fmla="*/ 68896 h 68896"/>
                  <a:gd name="connsiteX3-47" fmla="*/ 0 w 235802"/>
                  <a:gd name="connsiteY3-48" fmla="*/ 66515 h 68896"/>
                  <a:gd name="connsiteX4-49" fmla="*/ 0 w 235802"/>
                  <a:gd name="connsiteY4-50" fmla="*/ 4763 h 68896"/>
                  <a:gd name="connsiteX0-51" fmla="*/ 0 w 230598"/>
                  <a:gd name="connsiteY0-52" fmla="*/ 4763 h 66515"/>
                  <a:gd name="connsiteX1-53" fmla="*/ 226239 w 230598"/>
                  <a:gd name="connsiteY1-54" fmla="*/ 0 h 66515"/>
                  <a:gd name="connsiteX2-55" fmla="*/ 230524 w 230598"/>
                  <a:gd name="connsiteY2-56" fmla="*/ 66515 h 66515"/>
                  <a:gd name="connsiteX3-57" fmla="*/ 0 w 230598"/>
                  <a:gd name="connsiteY3-58" fmla="*/ 66515 h 66515"/>
                  <a:gd name="connsiteX4-59" fmla="*/ 0 w 230598"/>
                  <a:gd name="connsiteY4-60" fmla="*/ 4763 h 665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0598" h="66515">
                    <a:moveTo>
                      <a:pt x="0" y="4763"/>
                    </a:moveTo>
                    <a:lnTo>
                      <a:pt x="226239" y="0"/>
                    </a:lnTo>
                    <a:cubicBezTo>
                      <a:pt x="225445" y="20584"/>
                      <a:pt x="231318" y="45931"/>
                      <a:pt x="230524" y="66515"/>
                    </a:cubicBezTo>
                    <a:lnTo>
                      <a:pt x="0" y="66515"/>
                    </a:lnTo>
                    <a:lnTo>
                      <a:pt x="0" y="47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矩形 13"/>
              <p:cNvSpPr/>
              <p:nvPr/>
            </p:nvSpPr>
            <p:spPr bwMode="auto">
              <a:xfrm rot="16200000">
                <a:off x="1187245" y="5192843"/>
                <a:ext cx="245886" cy="72849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  <a:gd name="connsiteX0-41" fmla="*/ 0 w 235802"/>
                  <a:gd name="connsiteY0-42" fmla="*/ 4763 h 68896"/>
                  <a:gd name="connsiteX1-43" fmla="*/ 226239 w 235802"/>
                  <a:gd name="connsiteY1-44" fmla="*/ 0 h 68896"/>
                  <a:gd name="connsiteX2-45" fmla="*/ 235762 w 235802"/>
                  <a:gd name="connsiteY2-46" fmla="*/ 68896 h 68896"/>
                  <a:gd name="connsiteX3-47" fmla="*/ 0 w 235802"/>
                  <a:gd name="connsiteY3-48" fmla="*/ 66515 h 68896"/>
                  <a:gd name="connsiteX4-49" fmla="*/ 0 w 235802"/>
                  <a:gd name="connsiteY4-50" fmla="*/ 4763 h 68896"/>
                  <a:gd name="connsiteX0-51" fmla="*/ 0 w 230598"/>
                  <a:gd name="connsiteY0-52" fmla="*/ 4763 h 66515"/>
                  <a:gd name="connsiteX1-53" fmla="*/ 226239 w 230598"/>
                  <a:gd name="connsiteY1-54" fmla="*/ 0 h 66515"/>
                  <a:gd name="connsiteX2-55" fmla="*/ 230524 w 230598"/>
                  <a:gd name="connsiteY2-56" fmla="*/ 66515 h 66515"/>
                  <a:gd name="connsiteX3-57" fmla="*/ 0 w 230598"/>
                  <a:gd name="connsiteY3-58" fmla="*/ 66515 h 66515"/>
                  <a:gd name="connsiteX4-59" fmla="*/ 0 w 230598"/>
                  <a:gd name="connsiteY4-60" fmla="*/ 4763 h 66515"/>
                  <a:gd name="connsiteX0-61" fmla="*/ 0 w 235130"/>
                  <a:gd name="connsiteY0-62" fmla="*/ 0 h 71277"/>
                  <a:gd name="connsiteX1-63" fmla="*/ 230771 w 235130"/>
                  <a:gd name="connsiteY1-64" fmla="*/ 4762 h 71277"/>
                  <a:gd name="connsiteX2-65" fmla="*/ 235056 w 235130"/>
                  <a:gd name="connsiteY2-66" fmla="*/ 71277 h 71277"/>
                  <a:gd name="connsiteX3-67" fmla="*/ 4532 w 235130"/>
                  <a:gd name="connsiteY3-68" fmla="*/ 71277 h 71277"/>
                  <a:gd name="connsiteX4-69" fmla="*/ 0 w 235130"/>
                  <a:gd name="connsiteY4-70" fmla="*/ 0 h 712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5130" h="71277">
                    <a:moveTo>
                      <a:pt x="0" y="0"/>
                    </a:moveTo>
                    <a:lnTo>
                      <a:pt x="230771" y="4762"/>
                    </a:lnTo>
                    <a:cubicBezTo>
                      <a:pt x="229977" y="25346"/>
                      <a:pt x="235850" y="50693"/>
                      <a:pt x="235056" y="71277"/>
                    </a:cubicBezTo>
                    <a:lnTo>
                      <a:pt x="4532" y="7127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3881120" y="2769706"/>
            <a:ext cx="1221105" cy="91155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豆瓣图书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964815" y="1063069"/>
            <a:ext cx="3054350" cy="40814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用户注册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31615" y="1484630"/>
            <a:ext cx="215900" cy="1332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endCxn id="6" idx="1"/>
          </p:cNvCxnSpPr>
          <p:nvPr/>
        </p:nvCxnSpPr>
        <p:spPr>
          <a:xfrm>
            <a:off x="3636010" y="1484630"/>
            <a:ext cx="424180" cy="1418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>
            <a:endCxn id="6" idx="7"/>
          </p:cNvCxnSpPr>
          <p:nvPr/>
        </p:nvCxnSpPr>
        <p:spPr>
          <a:xfrm flipH="1">
            <a:off x="4923155" y="1481455"/>
            <a:ext cx="326390" cy="1421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4491990" y="17748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rot="21180000">
            <a:off x="4050665" y="1708150"/>
            <a:ext cx="398145" cy="733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0"/>
              <a:t>登录</a:t>
            </a:r>
          </a:p>
        </p:txBody>
      </p:sp>
      <p:sp>
        <p:nvSpPr>
          <p:cNvPr id="19" name="文本框 18"/>
          <p:cNvSpPr txBox="1"/>
          <p:nvPr/>
        </p:nvSpPr>
        <p:spPr>
          <a:xfrm rot="720000">
            <a:off x="5064125" y="1627505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0"/>
              <a:t>搜索图书</a:t>
            </a:r>
          </a:p>
        </p:txBody>
      </p:sp>
      <p:sp>
        <p:nvSpPr>
          <p:cNvPr id="21" name="文本框 20"/>
          <p:cNvSpPr txBox="1"/>
          <p:nvPr/>
        </p:nvSpPr>
        <p:spPr>
          <a:xfrm rot="20640000">
            <a:off x="3510280" y="1624965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0"/>
              <a:t>查看图书信息</a:t>
            </a:r>
          </a:p>
        </p:txBody>
      </p:sp>
      <p:sp>
        <p:nvSpPr>
          <p:cNvPr id="24" name="文本框 23"/>
          <p:cNvSpPr txBox="1"/>
          <p:nvPr/>
        </p:nvSpPr>
        <p:spPr>
          <a:xfrm rot="600000">
            <a:off x="4478020" y="1557655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0"/>
              <a:t>收藏图书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716145" y="1481455"/>
            <a:ext cx="168275" cy="129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矩形 27"/>
          <p:cNvSpPr/>
          <p:nvPr/>
        </p:nvSpPr>
        <p:spPr>
          <a:xfrm>
            <a:off x="4582795" y="4995545"/>
            <a:ext cx="1188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更新图书</a:t>
            </a:r>
          </a:p>
        </p:txBody>
      </p:sp>
      <p:sp>
        <p:nvSpPr>
          <p:cNvPr id="29" name="矩形 28"/>
          <p:cNvSpPr/>
          <p:nvPr/>
        </p:nvSpPr>
        <p:spPr>
          <a:xfrm>
            <a:off x="1121410" y="3681730"/>
            <a:ext cx="1188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管理用户</a:t>
            </a:r>
          </a:p>
        </p:txBody>
      </p:sp>
      <p:sp>
        <p:nvSpPr>
          <p:cNvPr id="30" name="矩形 29"/>
          <p:cNvSpPr/>
          <p:nvPr/>
        </p:nvSpPr>
        <p:spPr>
          <a:xfrm>
            <a:off x="5843270" y="4377055"/>
            <a:ext cx="1188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绑定邮箱</a:t>
            </a:r>
          </a:p>
        </p:txBody>
      </p:sp>
      <p:sp>
        <p:nvSpPr>
          <p:cNvPr id="31" name="矩形 30"/>
          <p:cNvSpPr/>
          <p:nvPr/>
        </p:nvSpPr>
        <p:spPr>
          <a:xfrm>
            <a:off x="6604635" y="3681730"/>
            <a:ext cx="1188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发送邮件</a:t>
            </a:r>
          </a:p>
        </p:txBody>
      </p:sp>
      <p:sp>
        <p:nvSpPr>
          <p:cNvPr id="32" name="矩形 31"/>
          <p:cNvSpPr/>
          <p:nvPr/>
        </p:nvSpPr>
        <p:spPr>
          <a:xfrm>
            <a:off x="2085975" y="4377055"/>
            <a:ext cx="1188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分享图书</a:t>
            </a:r>
          </a:p>
        </p:txBody>
      </p:sp>
      <p:sp>
        <p:nvSpPr>
          <p:cNvPr id="34" name="矩形 33"/>
          <p:cNvSpPr/>
          <p:nvPr/>
        </p:nvSpPr>
        <p:spPr>
          <a:xfrm>
            <a:off x="3223260" y="4995545"/>
            <a:ext cx="1188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推荐图书</a:t>
            </a:r>
          </a:p>
        </p:txBody>
      </p:sp>
      <p:cxnSp>
        <p:nvCxnSpPr>
          <p:cNvPr id="35" name="直接箭头连接符 34"/>
          <p:cNvCxnSpPr>
            <a:stCxn id="6" idx="2"/>
            <a:endCxn id="29" idx="3"/>
          </p:cNvCxnSpPr>
          <p:nvPr/>
        </p:nvCxnSpPr>
        <p:spPr>
          <a:xfrm flipH="1">
            <a:off x="2309495" y="3225800"/>
            <a:ext cx="1571625" cy="636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6" name="直接箭头连接符 35"/>
          <p:cNvCxnSpPr>
            <a:stCxn id="6" idx="6"/>
            <a:endCxn id="31" idx="1"/>
          </p:cNvCxnSpPr>
          <p:nvPr/>
        </p:nvCxnSpPr>
        <p:spPr>
          <a:xfrm>
            <a:off x="5102225" y="3225800"/>
            <a:ext cx="1502410" cy="636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 flipH="1">
            <a:off x="2680335" y="3451225"/>
            <a:ext cx="1318260" cy="925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8" name="直接箭头连接符 37"/>
          <p:cNvCxnSpPr>
            <a:endCxn id="30" idx="0"/>
          </p:cNvCxnSpPr>
          <p:nvPr/>
        </p:nvCxnSpPr>
        <p:spPr>
          <a:xfrm>
            <a:off x="5001895" y="3487420"/>
            <a:ext cx="1435735" cy="889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 flipH="1">
            <a:off x="3817620" y="3631565"/>
            <a:ext cx="469900" cy="13639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0" name="直接箭头连接符 39"/>
          <p:cNvCxnSpPr>
            <a:endCxn id="28" idx="0"/>
          </p:cNvCxnSpPr>
          <p:nvPr/>
        </p:nvCxnSpPr>
        <p:spPr>
          <a:xfrm>
            <a:off x="4712335" y="3641090"/>
            <a:ext cx="464820" cy="1354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 bwMode="auto">
          <a:xfrm>
            <a:off x="408305" y="201295"/>
            <a:ext cx="8530590" cy="6292215"/>
            <a:chOff x="1284160" y="2277410"/>
            <a:chExt cx="7104264" cy="3086437"/>
          </a:xfrm>
        </p:grpSpPr>
        <p:grpSp>
          <p:nvGrpSpPr>
            <p:cNvPr id="3" name="组合 29"/>
            <p:cNvGrpSpPr/>
            <p:nvPr/>
          </p:nvGrpSpPr>
          <p:grpSpPr bwMode="auto">
            <a:xfrm>
              <a:off x="7632761" y="2564904"/>
              <a:ext cx="755663" cy="845382"/>
              <a:chOff x="7632761" y="2564904"/>
              <a:chExt cx="755663" cy="845382"/>
            </a:xfrm>
          </p:grpSpPr>
          <p:grpSp>
            <p:nvGrpSpPr>
              <p:cNvPr id="4" name="组合 25"/>
              <p:cNvGrpSpPr/>
              <p:nvPr/>
            </p:nvGrpSpPr>
            <p:grpSpPr bwMode="auto">
              <a:xfrm>
                <a:off x="7675911" y="2564904"/>
                <a:ext cx="712513" cy="845382"/>
                <a:chOff x="7675911" y="2564904"/>
                <a:chExt cx="712513" cy="845382"/>
              </a:xfrm>
            </p:grpSpPr>
            <p:sp>
              <p:nvSpPr>
                <p:cNvPr id="23" name="矩形 22"/>
                <p:cNvSpPr/>
                <p:nvPr/>
              </p:nvSpPr>
              <p:spPr bwMode="auto">
                <a:xfrm>
                  <a:off x="7675617" y="3263354"/>
                  <a:ext cx="625493" cy="147654"/>
                </a:xfrm>
                <a:custGeom>
                  <a:avLst/>
                  <a:gdLst>
                    <a:gd name="connsiteX0" fmla="*/ 0 w 856528"/>
                    <a:gd name="connsiteY0" fmla="*/ 0 h 144016"/>
                    <a:gd name="connsiteX1" fmla="*/ 856528 w 856528"/>
                    <a:gd name="connsiteY1" fmla="*/ 0 h 144016"/>
                    <a:gd name="connsiteX2" fmla="*/ 856528 w 856528"/>
                    <a:gd name="connsiteY2" fmla="*/ 144016 h 144016"/>
                    <a:gd name="connsiteX3" fmla="*/ 0 w 856528"/>
                    <a:gd name="connsiteY3" fmla="*/ 144016 h 144016"/>
                    <a:gd name="connsiteX4" fmla="*/ 0 w 856528"/>
                    <a:gd name="connsiteY4" fmla="*/ 0 h 144016"/>
                    <a:gd name="connsiteX0-1" fmla="*/ 0 w 856528"/>
                    <a:gd name="connsiteY0-2" fmla="*/ 60960 h 204976"/>
                    <a:gd name="connsiteX1-3" fmla="*/ 743317 w 856528"/>
                    <a:gd name="connsiteY1-4" fmla="*/ 0 h 204976"/>
                    <a:gd name="connsiteX2-5" fmla="*/ 856528 w 856528"/>
                    <a:gd name="connsiteY2-6" fmla="*/ 204976 h 204976"/>
                    <a:gd name="connsiteX3-7" fmla="*/ 0 w 856528"/>
                    <a:gd name="connsiteY3-8" fmla="*/ 204976 h 204976"/>
                    <a:gd name="connsiteX4-9" fmla="*/ 0 w 856528"/>
                    <a:gd name="connsiteY4-10" fmla="*/ 60960 h 204976"/>
                    <a:gd name="connsiteX0-11" fmla="*/ 0 w 819186"/>
                    <a:gd name="connsiteY0-12" fmla="*/ 60960 h 204976"/>
                    <a:gd name="connsiteX1-13" fmla="*/ 743317 w 819186"/>
                    <a:gd name="connsiteY1-14" fmla="*/ 0 h 204976"/>
                    <a:gd name="connsiteX2-15" fmla="*/ 819186 w 819186"/>
                    <a:gd name="connsiteY2-16" fmla="*/ 204976 h 204976"/>
                    <a:gd name="connsiteX3-17" fmla="*/ 0 w 819186"/>
                    <a:gd name="connsiteY3-18" fmla="*/ 204976 h 204976"/>
                    <a:gd name="connsiteX4-19" fmla="*/ 0 w 819186"/>
                    <a:gd name="connsiteY4-20" fmla="*/ 60960 h 204976"/>
                    <a:gd name="connsiteX0-21" fmla="*/ 0 w 819186"/>
                    <a:gd name="connsiteY0-22" fmla="*/ 65722 h 209738"/>
                    <a:gd name="connsiteX1-23" fmla="*/ 763086 w 819186"/>
                    <a:gd name="connsiteY1-24" fmla="*/ 0 h 209738"/>
                    <a:gd name="connsiteX2-25" fmla="*/ 819186 w 819186"/>
                    <a:gd name="connsiteY2-26" fmla="*/ 209738 h 209738"/>
                    <a:gd name="connsiteX3-27" fmla="*/ 0 w 819186"/>
                    <a:gd name="connsiteY3-28" fmla="*/ 209738 h 209738"/>
                    <a:gd name="connsiteX4-29" fmla="*/ 0 w 819186"/>
                    <a:gd name="connsiteY4-30" fmla="*/ 65722 h 209738"/>
                    <a:gd name="connsiteX0-31" fmla="*/ 0 w 819186"/>
                    <a:gd name="connsiteY0-32" fmla="*/ 65722 h 209738"/>
                    <a:gd name="connsiteX1-33" fmla="*/ 763086 w 819186"/>
                    <a:gd name="connsiteY1-34" fmla="*/ 0 h 209738"/>
                    <a:gd name="connsiteX2-35" fmla="*/ 819186 w 819186"/>
                    <a:gd name="connsiteY2-36" fmla="*/ 209738 h 209738"/>
                    <a:gd name="connsiteX3-37" fmla="*/ 0 w 819186"/>
                    <a:gd name="connsiteY3-38" fmla="*/ 148778 h 209738"/>
                    <a:gd name="connsiteX4-39" fmla="*/ 0 w 819186"/>
                    <a:gd name="connsiteY4-40" fmla="*/ 65722 h 2097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9186" h="209738">
                      <a:moveTo>
                        <a:pt x="0" y="65722"/>
                      </a:moveTo>
                      <a:lnTo>
                        <a:pt x="763086" y="0"/>
                      </a:lnTo>
                      <a:lnTo>
                        <a:pt x="819186" y="209738"/>
                      </a:lnTo>
                      <a:lnTo>
                        <a:pt x="0" y="148778"/>
                      </a:lnTo>
                      <a:lnTo>
                        <a:pt x="0" y="65722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7681967" y="2564778"/>
                  <a:ext cx="706457" cy="776372"/>
                </a:xfrm>
                <a:custGeom>
                  <a:avLst/>
                  <a:gdLst>
                    <a:gd name="connsiteX0" fmla="*/ 0 w 1080120"/>
                    <a:gd name="connsiteY0" fmla="*/ 0 h 936104"/>
                    <a:gd name="connsiteX1" fmla="*/ 1080120 w 1080120"/>
                    <a:gd name="connsiteY1" fmla="*/ 0 h 936104"/>
                    <a:gd name="connsiteX2" fmla="*/ 1080120 w 1080120"/>
                    <a:gd name="connsiteY2" fmla="*/ 936104 h 936104"/>
                    <a:gd name="connsiteX3" fmla="*/ 0 w 1080120"/>
                    <a:gd name="connsiteY3" fmla="*/ 936104 h 936104"/>
                    <a:gd name="connsiteX4" fmla="*/ 0 w 1080120"/>
                    <a:gd name="connsiteY4" fmla="*/ 0 h 936104"/>
                    <a:gd name="connsiteX0-1" fmla="*/ 0 w 1080120"/>
                    <a:gd name="connsiteY0-2" fmla="*/ 113211 h 1049315"/>
                    <a:gd name="connsiteX1-3" fmla="*/ 792737 w 1080120"/>
                    <a:gd name="connsiteY1-4" fmla="*/ 0 h 1049315"/>
                    <a:gd name="connsiteX2-5" fmla="*/ 1080120 w 1080120"/>
                    <a:gd name="connsiteY2-6" fmla="*/ 1049315 h 1049315"/>
                    <a:gd name="connsiteX3-7" fmla="*/ 0 w 1080120"/>
                    <a:gd name="connsiteY3-8" fmla="*/ 1049315 h 1049315"/>
                    <a:gd name="connsiteX4-9" fmla="*/ 0 w 1080120"/>
                    <a:gd name="connsiteY4-10" fmla="*/ 113211 h 1049315"/>
                    <a:gd name="connsiteX0-11" fmla="*/ 0 w 1001743"/>
                    <a:gd name="connsiteY0-12" fmla="*/ 113211 h 1049315"/>
                    <a:gd name="connsiteX1-13" fmla="*/ 792737 w 1001743"/>
                    <a:gd name="connsiteY1-14" fmla="*/ 0 h 1049315"/>
                    <a:gd name="connsiteX2-15" fmla="*/ 1001743 w 1001743"/>
                    <a:gd name="connsiteY2-16" fmla="*/ 1023190 h 1049315"/>
                    <a:gd name="connsiteX3-17" fmla="*/ 0 w 1001743"/>
                    <a:gd name="connsiteY3-18" fmla="*/ 1049315 h 1049315"/>
                    <a:gd name="connsiteX4-19" fmla="*/ 0 w 1001743"/>
                    <a:gd name="connsiteY4-20" fmla="*/ 113211 h 1049315"/>
                    <a:gd name="connsiteX0-21" fmla="*/ 0 w 1001743"/>
                    <a:gd name="connsiteY0-22" fmla="*/ 165463 h 1101567"/>
                    <a:gd name="connsiteX1-23" fmla="*/ 792737 w 1001743"/>
                    <a:gd name="connsiteY1-24" fmla="*/ 0 h 1101567"/>
                    <a:gd name="connsiteX2-25" fmla="*/ 1001743 w 1001743"/>
                    <a:gd name="connsiteY2-26" fmla="*/ 1075442 h 1101567"/>
                    <a:gd name="connsiteX3-27" fmla="*/ 0 w 1001743"/>
                    <a:gd name="connsiteY3-28" fmla="*/ 1101567 h 1101567"/>
                    <a:gd name="connsiteX4-29" fmla="*/ 0 w 1001743"/>
                    <a:gd name="connsiteY4-30" fmla="*/ 165463 h 11015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1743" h="1101567">
                      <a:moveTo>
                        <a:pt x="0" y="165463"/>
                      </a:moveTo>
                      <a:lnTo>
                        <a:pt x="792737" y="0"/>
                      </a:lnTo>
                      <a:lnTo>
                        <a:pt x="1001743" y="1075442"/>
                      </a:lnTo>
                      <a:lnTo>
                        <a:pt x="0" y="1101567"/>
                      </a:lnTo>
                      <a:lnTo>
                        <a:pt x="0" y="1654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089" name="TextBox 28"/>
              <p:cNvSpPr txBox="1">
                <a:spLocks noChangeArrowheads="1"/>
              </p:cNvSpPr>
              <p:nvPr/>
            </p:nvSpPr>
            <p:spPr bwMode="auto">
              <a:xfrm rot="20907248">
                <a:off x="7632761" y="2646223"/>
                <a:ext cx="598258" cy="2862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sz="1600" b="1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系统</a:t>
                </a:r>
                <a:endParaRPr lang="en-US" altLang="zh-CN" sz="1600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结构</a:t>
                </a:r>
                <a:endParaRPr lang="zh-CN" altLang="en-US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5" name="组合 18"/>
            <p:cNvGrpSpPr/>
            <p:nvPr/>
          </p:nvGrpSpPr>
          <p:grpSpPr bwMode="auto">
            <a:xfrm>
              <a:off x="1284160" y="2277410"/>
              <a:ext cx="6416296" cy="3086437"/>
              <a:chOff x="1108032" y="1835124"/>
              <a:chExt cx="7360783" cy="3540765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1237339" y="2062796"/>
                <a:ext cx="7049996" cy="3110919"/>
              </a:xfrm>
              <a:prstGeom prst="rect">
                <a:avLst/>
              </a:prstGeom>
              <a:gradFill>
                <a:gsLst>
                  <a:gs pos="0">
                    <a:srgbClr val="DCDCDC"/>
                  </a:gs>
                  <a:gs pos="70000">
                    <a:schemeClr val="bg1"/>
                  </a:gs>
                  <a:gs pos="37000">
                    <a:schemeClr val="bg1"/>
                  </a:gs>
                  <a:gs pos="100000">
                    <a:srgbClr val="DCDCDC"/>
                  </a:gs>
                </a:gsLst>
                <a:lin ang="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80" name="矩形 2"/>
              <p:cNvSpPr/>
              <p:nvPr/>
            </p:nvSpPr>
            <p:spPr bwMode="auto">
              <a:xfrm>
                <a:off x="1108032" y="1908872"/>
                <a:ext cx="258316" cy="3446288"/>
              </a:xfrm>
              <a:custGeom>
                <a:avLst/>
                <a:gdLst>
                  <a:gd name="T0" fmla="*/ 40483 w 258316"/>
                  <a:gd name="T1" fmla="*/ 142875 h 3446288"/>
                  <a:gd name="T2" fmla="*/ 258316 w 258316"/>
                  <a:gd name="T3" fmla="*/ 0 h 3446288"/>
                  <a:gd name="T4" fmla="*/ 165447 w 258316"/>
                  <a:gd name="T5" fmla="*/ 3446288 h 3446288"/>
                  <a:gd name="T6" fmla="*/ 0 w 258316"/>
                  <a:gd name="T7" fmla="*/ 3196257 h 3446288"/>
                  <a:gd name="T8" fmla="*/ 40483 w 258316"/>
                  <a:gd name="T9" fmla="*/ 142875 h 3446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316" h="3446288">
                    <a:moveTo>
                      <a:pt x="40483" y="142875"/>
                    </a:moveTo>
                    <a:lnTo>
                      <a:pt x="258316" y="0"/>
                    </a:lnTo>
                    <a:lnTo>
                      <a:pt x="165447" y="3446288"/>
                    </a:lnTo>
                    <a:lnTo>
                      <a:pt x="0" y="3196257"/>
                    </a:lnTo>
                    <a:lnTo>
                      <a:pt x="40483" y="14287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矩形 2"/>
              <p:cNvSpPr/>
              <p:nvPr/>
            </p:nvSpPr>
            <p:spPr bwMode="auto">
              <a:xfrm rot="5400000">
                <a:off x="4671180" y="-1695245"/>
                <a:ext cx="232122" cy="7307145"/>
              </a:xfrm>
              <a:custGeom>
                <a:avLst/>
                <a:gdLst>
                  <a:gd name="T0" fmla="*/ 0 w 232122"/>
                  <a:gd name="T1" fmla="*/ 1360549 h 3454386"/>
                  <a:gd name="T2" fmla="*/ 232122 w 232122"/>
                  <a:gd name="T3" fmla="*/ 0 h 3454386"/>
                  <a:gd name="T4" fmla="*/ 220214 w 232122"/>
                  <a:gd name="T5" fmla="*/ 32696514 h 3454386"/>
                  <a:gd name="T6" fmla="*/ 64292 w 232122"/>
                  <a:gd name="T7" fmla="*/ 31640500 h 3454386"/>
                  <a:gd name="T8" fmla="*/ 0 w 232122"/>
                  <a:gd name="T9" fmla="*/ 1360549 h 3454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2122" h="3454386">
                    <a:moveTo>
                      <a:pt x="0" y="143742"/>
                    </a:moveTo>
                    <a:lnTo>
                      <a:pt x="232122" y="0"/>
                    </a:lnTo>
                    <a:cubicBezTo>
                      <a:pt x="229740" y="1156715"/>
                      <a:pt x="222596" y="2297671"/>
                      <a:pt x="220214" y="3454386"/>
                    </a:cubicBezTo>
                    <a:lnTo>
                      <a:pt x="64292" y="3342818"/>
                    </a:lnTo>
                    <a:lnTo>
                      <a:pt x="0" y="14374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" name="矩形 2"/>
              <p:cNvSpPr/>
              <p:nvPr/>
            </p:nvSpPr>
            <p:spPr bwMode="auto">
              <a:xfrm flipH="1">
                <a:off x="8128042" y="1835124"/>
                <a:ext cx="340773" cy="3513138"/>
              </a:xfrm>
              <a:custGeom>
                <a:avLst/>
                <a:gdLst>
                  <a:gd name="T0" fmla="*/ 0 w 360571"/>
                  <a:gd name="T1" fmla="*/ 232925 h 3515348"/>
                  <a:gd name="T2" fmla="*/ 304378 w 360571"/>
                  <a:gd name="T3" fmla="*/ 0 h 3515348"/>
                  <a:gd name="T4" fmla="*/ 187906 w 360571"/>
                  <a:gd name="T5" fmla="*/ 3508722 h 3515348"/>
                  <a:gd name="T6" fmla="*/ 20101 w 360571"/>
                  <a:gd name="T7" fmla="*/ 3164092 h 3515348"/>
                  <a:gd name="T8" fmla="*/ 0 w 360571"/>
                  <a:gd name="T9" fmla="*/ 232925 h 3515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0571" h="3515348">
                    <a:moveTo>
                      <a:pt x="0" y="233366"/>
                    </a:moveTo>
                    <a:lnTo>
                      <a:pt x="360571" y="0"/>
                    </a:lnTo>
                    <a:lnTo>
                      <a:pt x="222596" y="3515348"/>
                    </a:lnTo>
                    <a:lnTo>
                      <a:pt x="23812" y="3170067"/>
                    </a:lnTo>
                    <a:lnTo>
                      <a:pt x="0" y="23336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1142635" y="2062796"/>
                <a:ext cx="220370" cy="54641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1474" h="54608">
                    <a:moveTo>
                      <a:pt x="0" y="0"/>
                    </a:moveTo>
                    <a:lnTo>
                      <a:pt x="221474" y="0"/>
                    </a:lnTo>
                    <a:lnTo>
                      <a:pt x="216712" y="54608"/>
                    </a:lnTo>
                    <a:lnTo>
                      <a:pt x="0" y="546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矩形 13"/>
              <p:cNvSpPr/>
              <p:nvPr/>
            </p:nvSpPr>
            <p:spPr bwMode="auto">
              <a:xfrm rot="5400000">
                <a:off x="7986822" y="1928017"/>
                <a:ext cx="236780" cy="69207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5802" h="68896">
                    <a:moveTo>
                      <a:pt x="0" y="11907"/>
                    </a:moveTo>
                    <a:lnTo>
                      <a:pt x="226239" y="0"/>
                    </a:lnTo>
                    <a:cubicBezTo>
                      <a:pt x="225445" y="20584"/>
                      <a:pt x="236556" y="48312"/>
                      <a:pt x="235762" y="68896"/>
                    </a:cubicBezTo>
                    <a:lnTo>
                      <a:pt x="0" y="66515"/>
                    </a:lnTo>
                    <a:lnTo>
                      <a:pt x="0" y="1190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85" name="矩形 2"/>
              <p:cNvSpPr/>
              <p:nvPr/>
            </p:nvSpPr>
            <p:spPr bwMode="auto">
              <a:xfrm rot="16200000" flipV="1">
                <a:off x="4668860" y="1597364"/>
                <a:ext cx="384112" cy="7172938"/>
              </a:xfrm>
              <a:custGeom>
                <a:avLst/>
                <a:gdLst>
                  <a:gd name="T0" fmla="*/ 0 w 384112"/>
                  <a:gd name="T1" fmla="*/ 862721 h 3379488"/>
                  <a:gd name="T2" fmla="*/ 384112 w 384112"/>
                  <a:gd name="T3" fmla="*/ 0 h 3379488"/>
                  <a:gd name="T4" fmla="*/ 266138 w 384112"/>
                  <a:gd name="T5" fmla="*/ 32292639 h 3379488"/>
                  <a:gd name="T6" fmla="*/ 26260 w 384112"/>
                  <a:gd name="T7" fmla="*/ 32313902 h 3379488"/>
                  <a:gd name="T8" fmla="*/ 0 w 384112"/>
                  <a:gd name="T9" fmla="*/ 862721 h 3379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4112" h="3379488">
                    <a:moveTo>
                      <a:pt x="0" y="90226"/>
                    </a:moveTo>
                    <a:lnTo>
                      <a:pt x="384112" y="0"/>
                    </a:lnTo>
                    <a:cubicBezTo>
                      <a:pt x="381730" y="1156715"/>
                      <a:pt x="268520" y="2220549"/>
                      <a:pt x="266138" y="3377264"/>
                    </a:cubicBezTo>
                    <a:lnTo>
                      <a:pt x="26260" y="3379488"/>
                    </a:lnTo>
                    <a:lnTo>
                      <a:pt x="0" y="9022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矩形 13"/>
              <p:cNvSpPr/>
              <p:nvPr/>
            </p:nvSpPr>
            <p:spPr bwMode="auto">
              <a:xfrm rot="10800000">
                <a:off x="8238161" y="4927829"/>
                <a:ext cx="209442" cy="67391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  <a:gd name="connsiteX0-41" fmla="*/ 0 w 235802"/>
                  <a:gd name="connsiteY0-42" fmla="*/ 4763 h 68896"/>
                  <a:gd name="connsiteX1-43" fmla="*/ 226239 w 235802"/>
                  <a:gd name="connsiteY1-44" fmla="*/ 0 h 68896"/>
                  <a:gd name="connsiteX2-45" fmla="*/ 235762 w 235802"/>
                  <a:gd name="connsiteY2-46" fmla="*/ 68896 h 68896"/>
                  <a:gd name="connsiteX3-47" fmla="*/ 0 w 235802"/>
                  <a:gd name="connsiteY3-48" fmla="*/ 66515 h 68896"/>
                  <a:gd name="connsiteX4-49" fmla="*/ 0 w 235802"/>
                  <a:gd name="connsiteY4-50" fmla="*/ 4763 h 68896"/>
                  <a:gd name="connsiteX0-51" fmla="*/ 0 w 230598"/>
                  <a:gd name="connsiteY0-52" fmla="*/ 4763 h 66515"/>
                  <a:gd name="connsiteX1-53" fmla="*/ 226239 w 230598"/>
                  <a:gd name="connsiteY1-54" fmla="*/ 0 h 66515"/>
                  <a:gd name="connsiteX2-55" fmla="*/ 230524 w 230598"/>
                  <a:gd name="connsiteY2-56" fmla="*/ 66515 h 66515"/>
                  <a:gd name="connsiteX3-57" fmla="*/ 0 w 230598"/>
                  <a:gd name="connsiteY3-58" fmla="*/ 66515 h 66515"/>
                  <a:gd name="connsiteX4-59" fmla="*/ 0 w 230598"/>
                  <a:gd name="connsiteY4-60" fmla="*/ 4763 h 665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0598" h="66515">
                    <a:moveTo>
                      <a:pt x="0" y="4763"/>
                    </a:moveTo>
                    <a:lnTo>
                      <a:pt x="226239" y="0"/>
                    </a:lnTo>
                    <a:cubicBezTo>
                      <a:pt x="225445" y="20584"/>
                      <a:pt x="231318" y="45931"/>
                      <a:pt x="230524" y="66515"/>
                    </a:cubicBezTo>
                    <a:lnTo>
                      <a:pt x="0" y="66515"/>
                    </a:lnTo>
                    <a:lnTo>
                      <a:pt x="0" y="47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矩形 13"/>
              <p:cNvSpPr/>
              <p:nvPr/>
            </p:nvSpPr>
            <p:spPr bwMode="auto">
              <a:xfrm rot="16200000">
                <a:off x="1187245" y="5192843"/>
                <a:ext cx="245886" cy="72849"/>
              </a:xfrm>
              <a:custGeom>
                <a:avLst/>
                <a:gdLst>
                  <a:gd name="connsiteX0" fmla="*/ 0 w 221474"/>
                  <a:gd name="connsiteY0" fmla="*/ 0 h 54608"/>
                  <a:gd name="connsiteX1" fmla="*/ 221474 w 221474"/>
                  <a:gd name="connsiteY1" fmla="*/ 0 h 54608"/>
                  <a:gd name="connsiteX2" fmla="*/ 221474 w 221474"/>
                  <a:gd name="connsiteY2" fmla="*/ 54608 h 54608"/>
                  <a:gd name="connsiteX3" fmla="*/ 0 w 221474"/>
                  <a:gd name="connsiteY3" fmla="*/ 54608 h 54608"/>
                  <a:gd name="connsiteX4" fmla="*/ 0 w 221474"/>
                  <a:gd name="connsiteY4" fmla="*/ 0 h 54608"/>
                  <a:gd name="connsiteX0-1" fmla="*/ 0 w 221474"/>
                  <a:gd name="connsiteY0-2" fmla="*/ 0 h 54608"/>
                  <a:gd name="connsiteX1-3" fmla="*/ 221474 w 221474"/>
                  <a:gd name="connsiteY1-4" fmla="*/ 0 h 54608"/>
                  <a:gd name="connsiteX2-5" fmla="*/ 216712 w 221474"/>
                  <a:gd name="connsiteY2-6" fmla="*/ 54608 h 54608"/>
                  <a:gd name="connsiteX3-7" fmla="*/ 0 w 221474"/>
                  <a:gd name="connsiteY3-8" fmla="*/ 54608 h 54608"/>
                  <a:gd name="connsiteX4-9" fmla="*/ 0 w 221474"/>
                  <a:gd name="connsiteY4-10" fmla="*/ 0 h 54608"/>
                  <a:gd name="connsiteX0-11" fmla="*/ 0 w 238143"/>
                  <a:gd name="connsiteY0-12" fmla="*/ 4763 h 59371"/>
                  <a:gd name="connsiteX1-13" fmla="*/ 238143 w 238143"/>
                  <a:gd name="connsiteY1-14" fmla="*/ 0 h 59371"/>
                  <a:gd name="connsiteX2-15" fmla="*/ 216712 w 238143"/>
                  <a:gd name="connsiteY2-16" fmla="*/ 59371 h 59371"/>
                  <a:gd name="connsiteX3-17" fmla="*/ 0 w 238143"/>
                  <a:gd name="connsiteY3-18" fmla="*/ 59371 h 59371"/>
                  <a:gd name="connsiteX4-19" fmla="*/ 0 w 238143"/>
                  <a:gd name="connsiteY4-20" fmla="*/ 4763 h 59371"/>
                  <a:gd name="connsiteX0-21" fmla="*/ 0 w 238143"/>
                  <a:gd name="connsiteY0-22" fmla="*/ 4763 h 61752"/>
                  <a:gd name="connsiteX1-23" fmla="*/ 238143 w 238143"/>
                  <a:gd name="connsiteY1-24" fmla="*/ 0 h 61752"/>
                  <a:gd name="connsiteX2-25" fmla="*/ 235762 w 238143"/>
                  <a:gd name="connsiteY2-26" fmla="*/ 61752 h 61752"/>
                  <a:gd name="connsiteX3-27" fmla="*/ 0 w 238143"/>
                  <a:gd name="connsiteY3-28" fmla="*/ 59371 h 61752"/>
                  <a:gd name="connsiteX4-29" fmla="*/ 0 w 238143"/>
                  <a:gd name="connsiteY4-30" fmla="*/ 4763 h 61752"/>
                  <a:gd name="connsiteX0-31" fmla="*/ 0 w 235802"/>
                  <a:gd name="connsiteY0-32" fmla="*/ 11907 h 68896"/>
                  <a:gd name="connsiteX1-33" fmla="*/ 226239 w 235802"/>
                  <a:gd name="connsiteY1-34" fmla="*/ 0 h 68896"/>
                  <a:gd name="connsiteX2-35" fmla="*/ 235762 w 235802"/>
                  <a:gd name="connsiteY2-36" fmla="*/ 68896 h 68896"/>
                  <a:gd name="connsiteX3-37" fmla="*/ 0 w 235802"/>
                  <a:gd name="connsiteY3-38" fmla="*/ 66515 h 68896"/>
                  <a:gd name="connsiteX4-39" fmla="*/ 0 w 235802"/>
                  <a:gd name="connsiteY4-40" fmla="*/ 11907 h 68896"/>
                  <a:gd name="connsiteX0-41" fmla="*/ 0 w 235802"/>
                  <a:gd name="connsiteY0-42" fmla="*/ 4763 h 68896"/>
                  <a:gd name="connsiteX1-43" fmla="*/ 226239 w 235802"/>
                  <a:gd name="connsiteY1-44" fmla="*/ 0 h 68896"/>
                  <a:gd name="connsiteX2-45" fmla="*/ 235762 w 235802"/>
                  <a:gd name="connsiteY2-46" fmla="*/ 68896 h 68896"/>
                  <a:gd name="connsiteX3-47" fmla="*/ 0 w 235802"/>
                  <a:gd name="connsiteY3-48" fmla="*/ 66515 h 68896"/>
                  <a:gd name="connsiteX4-49" fmla="*/ 0 w 235802"/>
                  <a:gd name="connsiteY4-50" fmla="*/ 4763 h 68896"/>
                  <a:gd name="connsiteX0-51" fmla="*/ 0 w 230598"/>
                  <a:gd name="connsiteY0-52" fmla="*/ 4763 h 66515"/>
                  <a:gd name="connsiteX1-53" fmla="*/ 226239 w 230598"/>
                  <a:gd name="connsiteY1-54" fmla="*/ 0 h 66515"/>
                  <a:gd name="connsiteX2-55" fmla="*/ 230524 w 230598"/>
                  <a:gd name="connsiteY2-56" fmla="*/ 66515 h 66515"/>
                  <a:gd name="connsiteX3-57" fmla="*/ 0 w 230598"/>
                  <a:gd name="connsiteY3-58" fmla="*/ 66515 h 66515"/>
                  <a:gd name="connsiteX4-59" fmla="*/ 0 w 230598"/>
                  <a:gd name="connsiteY4-60" fmla="*/ 4763 h 66515"/>
                  <a:gd name="connsiteX0-61" fmla="*/ 0 w 235130"/>
                  <a:gd name="connsiteY0-62" fmla="*/ 0 h 71277"/>
                  <a:gd name="connsiteX1-63" fmla="*/ 230771 w 235130"/>
                  <a:gd name="connsiteY1-64" fmla="*/ 4762 h 71277"/>
                  <a:gd name="connsiteX2-65" fmla="*/ 235056 w 235130"/>
                  <a:gd name="connsiteY2-66" fmla="*/ 71277 h 71277"/>
                  <a:gd name="connsiteX3-67" fmla="*/ 4532 w 235130"/>
                  <a:gd name="connsiteY3-68" fmla="*/ 71277 h 71277"/>
                  <a:gd name="connsiteX4-69" fmla="*/ 0 w 235130"/>
                  <a:gd name="connsiteY4-70" fmla="*/ 0 h 712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35130" h="71277">
                    <a:moveTo>
                      <a:pt x="0" y="0"/>
                    </a:moveTo>
                    <a:lnTo>
                      <a:pt x="230771" y="4762"/>
                    </a:lnTo>
                    <a:cubicBezTo>
                      <a:pt x="229977" y="25346"/>
                      <a:pt x="235850" y="50693"/>
                      <a:pt x="235056" y="71277"/>
                    </a:cubicBezTo>
                    <a:lnTo>
                      <a:pt x="4532" y="7127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alpha val="44000"/>
                    </a:schemeClr>
                  </a:gs>
                  <a:gs pos="100000">
                    <a:srgbClr val="000000">
                      <a:alpha val="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6" name="圆角矩形 5"/>
          <p:cNvSpPr/>
          <p:nvPr/>
        </p:nvSpPr>
        <p:spPr>
          <a:xfrm>
            <a:off x="1295400" y="779859"/>
            <a:ext cx="6178550" cy="4081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视图层</a:t>
            </a:r>
          </a:p>
        </p:txBody>
      </p:sp>
      <p:sp>
        <p:nvSpPr>
          <p:cNvPr id="7" name="矩形 6"/>
          <p:cNvSpPr/>
          <p:nvPr/>
        </p:nvSpPr>
        <p:spPr>
          <a:xfrm>
            <a:off x="2292985" y="830898"/>
            <a:ext cx="933450" cy="30670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今日推荐</a:t>
            </a:r>
          </a:p>
        </p:txBody>
      </p:sp>
      <p:sp>
        <p:nvSpPr>
          <p:cNvPr id="8" name="矩形 7"/>
          <p:cNvSpPr/>
          <p:nvPr/>
        </p:nvSpPr>
        <p:spPr>
          <a:xfrm>
            <a:off x="3372485" y="830898"/>
            <a:ext cx="779145" cy="30670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4284345" y="830898"/>
            <a:ext cx="914400" cy="30670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热点图书</a:t>
            </a:r>
          </a:p>
        </p:txBody>
      </p:sp>
      <p:sp>
        <p:nvSpPr>
          <p:cNvPr id="10" name="矩形 9"/>
          <p:cNvSpPr/>
          <p:nvPr/>
        </p:nvSpPr>
        <p:spPr>
          <a:xfrm>
            <a:off x="5400675" y="830263"/>
            <a:ext cx="914400" cy="30670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图书排行</a:t>
            </a:r>
          </a:p>
        </p:txBody>
      </p:sp>
      <p:sp>
        <p:nvSpPr>
          <p:cNvPr id="12" name="矩形 11"/>
          <p:cNvSpPr/>
          <p:nvPr/>
        </p:nvSpPr>
        <p:spPr>
          <a:xfrm>
            <a:off x="6459220" y="830898"/>
            <a:ext cx="914400" cy="30670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编辑推荐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708785" y="1642051"/>
            <a:ext cx="5099685" cy="444618"/>
          </a:xfrm>
          <a:prstGeom prst="roundRect">
            <a:avLst>
              <a:gd name="adj" fmla="val 29303"/>
            </a:avLst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交互层</a:t>
            </a:r>
          </a:p>
        </p:txBody>
      </p:sp>
      <p:sp>
        <p:nvSpPr>
          <p:cNvPr id="19" name="矩形 18"/>
          <p:cNvSpPr/>
          <p:nvPr/>
        </p:nvSpPr>
        <p:spPr>
          <a:xfrm>
            <a:off x="2887345" y="1680210"/>
            <a:ext cx="914400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HTML</a:t>
            </a:r>
          </a:p>
        </p:txBody>
      </p:sp>
      <p:sp>
        <p:nvSpPr>
          <p:cNvPr id="20" name="矩形 19"/>
          <p:cNvSpPr/>
          <p:nvPr/>
        </p:nvSpPr>
        <p:spPr>
          <a:xfrm>
            <a:off x="4284345" y="1680210"/>
            <a:ext cx="914400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</a:p>
        </p:txBody>
      </p:sp>
      <p:sp>
        <p:nvSpPr>
          <p:cNvPr id="21" name="矩形 20"/>
          <p:cNvSpPr/>
          <p:nvPr/>
        </p:nvSpPr>
        <p:spPr>
          <a:xfrm>
            <a:off x="5544820" y="1680210"/>
            <a:ext cx="914400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</a:p>
        </p:txBody>
      </p:sp>
      <p:sp>
        <p:nvSpPr>
          <p:cNvPr id="25" name="下箭头 24"/>
          <p:cNvSpPr/>
          <p:nvPr/>
        </p:nvSpPr>
        <p:spPr>
          <a:xfrm>
            <a:off x="4060825" y="1187927"/>
            <a:ext cx="344170" cy="45434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944370" y="2665174"/>
            <a:ext cx="4629785" cy="4081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控制层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Controller</a:t>
            </a:r>
          </a:p>
        </p:txBody>
      </p:sp>
      <p:sp>
        <p:nvSpPr>
          <p:cNvPr id="27" name="下箭头 26"/>
          <p:cNvSpPr/>
          <p:nvPr/>
        </p:nvSpPr>
        <p:spPr>
          <a:xfrm>
            <a:off x="4061460" y="2086452"/>
            <a:ext cx="344170" cy="45434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931035" y="3621484"/>
            <a:ext cx="4605655" cy="40814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服务层</a:t>
            </a:r>
          </a:p>
        </p:txBody>
      </p:sp>
      <p:sp>
        <p:nvSpPr>
          <p:cNvPr id="29" name="下箭头 28"/>
          <p:cNvSpPr/>
          <p:nvPr/>
        </p:nvSpPr>
        <p:spPr>
          <a:xfrm>
            <a:off x="4087495" y="3167222"/>
            <a:ext cx="344170" cy="45434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87345" y="3671888"/>
            <a:ext cx="734695" cy="306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阿里云</a:t>
            </a:r>
          </a:p>
        </p:txBody>
      </p:sp>
      <p:sp>
        <p:nvSpPr>
          <p:cNvPr id="31" name="矩形 30"/>
          <p:cNvSpPr/>
          <p:nvPr/>
        </p:nvSpPr>
        <p:spPr>
          <a:xfrm>
            <a:off x="3878580" y="3682048"/>
            <a:ext cx="914400" cy="306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TomCat</a:t>
            </a:r>
          </a:p>
        </p:txBody>
      </p:sp>
      <p:sp>
        <p:nvSpPr>
          <p:cNvPr id="32" name="矩形 31"/>
          <p:cNvSpPr/>
          <p:nvPr/>
        </p:nvSpPr>
        <p:spPr>
          <a:xfrm>
            <a:off x="5014595" y="3682048"/>
            <a:ext cx="914400" cy="306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nginx</a:t>
            </a:r>
          </a:p>
        </p:txBody>
      </p:sp>
      <p:sp>
        <p:nvSpPr>
          <p:cNvPr id="33" name="下箭头 32"/>
          <p:cNvSpPr/>
          <p:nvPr/>
        </p:nvSpPr>
        <p:spPr>
          <a:xfrm>
            <a:off x="4087495" y="4050507"/>
            <a:ext cx="344170" cy="45434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69185" y="4529534"/>
            <a:ext cx="3695700" cy="4081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持久层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Dao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964055" y="5408691"/>
            <a:ext cx="4591685" cy="408148"/>
          </a:xfrm>
          <a:prstGeom prst="round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数据存储层：</a:t>
            </a:r>
          </a:p>
        </p:txBody>
      </p:sp>
      <p:sp>
        <p:nvSpPr>
          <p:cNvPr id="24" name="矩形 23"/>
          <p:cNvSpPr/>
          <p:nvPr/>
        </p:nvSpPr>
        <p:spPr>
          <a:xfrm>
            <a:off x="3916045" y="5459413"/>
            <a:ext cx="131127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MySql 8.0</a:t>
            </a:r>
          </a:p>
        </p:txBody>
      </p:sp>
      <p:sp>
        <p:nvSpPr>
          <p:cNvPr id="35" name="下箭头 34"/>
          <p:cNvSpPr/>
          <p:nvPr/>
        </p:nvSpPr>
        <p:spPr>
          <a:xfrm>
            <a:off x="4151630" y="4937602"/>
            <a:ext cx="344170" cy="45434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991361" y="2439339"/>
            <a:ext cx="7196310" cy="1853757"/>
            <a:chOff x="974718" y="2331327"/>
            <a:chExt cx="7196310" cy="1853757"/>
          </a:xfrm>
        </p:grpSpPr>
        <p:sp>
          <p:nvSpPr>
            <p:cNvPr id="4" name="MH_Number_1"/>
            <p:cNvSpPr/>
            <p:nvPr/>
          </p:nvSpPr>
          <p:spPr>
            <a:xfrm>
              <a:off x="988243" y="2337309"/>
              <a:ext cx="2184856" cy="159659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50800" dir="3000000" sx="101000" sy="101000" algn="ctr" rotWithShape="0">
                <a:schemeClr val="accent1">
                  <a:alpha val="3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5" name="MH_Entry_1"/>
            <p:cNvSpPr/>
            <p:nvPr/>
          </p:nvSpPr>
          <p:spPr>
            <a:xfrm>
              <a:off x="3367225" y="2852936"/>
              <a:ext cx="4803803" cy="6675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spc="200" dirty="0" smtClean="0">
                  <a:solidFill>
                    <a:schemeClr val="bg1"/>
                  </a:solidFill>
                  <a:latin typeface="+mn-ea"/>
                </a:rPr>
                <a:t>系统功能描述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9612" y="2338425"/>
              <a:ext cx="194421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9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zh-CN" altLang="en-US" dirty="0"/>
            </a:p>
          </p:txBody>
        </p:sp>
        <p:grpSp>
          <p:nvGrpSpPr>
            <p:cNvPr id="3" name="组合 10"/>
            <p:cNvGrpSpPr/>
            <p:nvPr/>
          </p:nvGrpSpPr>
          <p:grpSpPr>
            <a:xfrm rot="16674885">
              <a:off x="3565107" y="2394835"/>
              <a:ext cx="495156" cy="536706"/>
              <a:chOff x="4324422" y="3160647"/>
              <a:chExt cx="495156" cy="536706"/>
            </a:xfrm>
            <a:solidFill>
              <a:schemeClr val="bg1"/>
            </a:solidFill>
          </p:grpSpPr>
          <p:sp>
            <p:nvSpPr>
              <p:cNvPr id="8" name="等腰三角形 7"/>
              <p:cNvSpPr/>
              <p:nvPr/>
            </p:nvSpPr>
            <p:spPr>
              <a:xfrm rot="10800000" flipH="1">
                <a:off x="4672142" y="3603913"/>
                <a:ext cx="108390" cy="934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 flipH="1">
                <a:off x="4711188" y="3160647"/>
                <a:ext cx="108390" cy="934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 flipH="1">
                <a:off x="4324422" y="3275262"/>
                <a:ext cx="188736" cy="162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13"/>
            <p:cNvGrpSpPr/>
            <p:nvPr/>
          </p:nvGrpSpPr>
          <p:grpSpPr>
            <a:xfrm>
              <a:off x="974718" y="2331327"/>
              <a:ext cx="1506144" cy="1025469"/>
              <a:chOff x="3818928" y="2943493"/>
              <a:chExt cx="1506144" cy="1025469"/>
            </a:xfrm>
            <a:solidFill>
              <a:schemeClr val="accent1"/>
            </a:solidFill>
          </p:grpSpPr>
          <p:sp>
            <p:nvSpPr>
              <p:cNvPr id="12" name="任意多边形 11"/>
              <p:cNvSpPr/>
              <p:nvPr/>
            </p:nvSpPr>
            <p:spPr>
              <a:xfrm rot="10800000" flipH="1">
                <a:off x="4177067" y="2943493"/>
                <a:ext cx="1148005" cy="989660"/>
              </a:xfrm>
              <a:custGeom>
                <a:avLst/>
                <a:gdLst>
                  <a:gd name="connsiteX0" fmla="*/ 2441304 w 2441304"/>
                  <a:gd name="connsiteY0" fmla="*/ 2104573 h 2104573"/>
                  <a:gd name="connsiteX1" fmla="*/ 0 w 2441304"/>
                  <a:gd name="connsiteY1" fmla="*/ 2104573 h 2104573"/>
                  <a:gd name="connsiteX2" fmla="*/ 1220652 w 2441304"/>
                  <a:gd name="connsiteY2" fmla="*/ 0 h 210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1304" h="2104573">
                    <a:moveTo>
                      <a:pt x="2441304" y="2104573"/>
                    </a:moveTo>
                    <a:lnTo>
                      <a:pt x="0" y="2104573"/>
                    </a:lnTo>
                    <a:lnTo>
                      <a:pt x="1220652" y="0"/>
                    </a:lnTo>
                    <a:close/>
                  </a:path>
                </a:pathLst>
              </a:cu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0800000" flipH="1">
                <a:off x="3818928" y="2950724"/>
                <a:ext cx="946764" cy="1018238"/>
              </a:xfrm>
              <a:custGeom>
                <a:avLst/>
                <a:gdLst>
                  <a:gd name="connsiteX0" fmla="*/ 2013353 w 2013353"/>
                  <a:gd name="connsiteY0" fmla="*/ 2165347 h 2165347"/>
                  <a:gd name="connsiteX1" fmla="*/ 0 w 2013353"/>
                  <a:gd name="connsiteY1" fmla="*/ 2165347 h 2165347"/>
                  <a:gd name="connsiteX2" fmla="*/ 0 w 2013353"/>
                  <a:gd name="connsiteY2" fmla="*/ 1305951 h 2165347"/>
                  <a:gd name="connsiteX3" fmla="*/ 757452 w 2013353"/>
                  <a:gd name="connsiteY3" fmla="*/ 0 h 216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353" h="2165347">
                    <a:moveTo>
                      <a:pt x="2013353" y="2165347"/>
                    </a:moveTo>
                    <a:lnTo>
                      <a:pt x="0" y="2165347"/>
                    </a:lnTo>
                    <a:lnTo>
                      <a:pt x="0" y="1305951"/>
                    </a:lnTo>
                    <a:lnTo>
                      <a:pt x="757452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PT Template">
  <a:themeElements>
    <a:clrScheme name="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EPPT Template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20141107134956796</Template>
  <TotalTime>10</TotalTime>
  <Words>736</Words>
  <Application>Microsoft Office PowerPoint</Application>
  <PresentationFormat>全屏显示(4:3)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Impact</vt:lpstr>
      <vt:lpstr>Times New Roman</vt:lpstr>
      <vt:lpstr>EPPT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图蓝科技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图蓝科技</dc:creator>
  <cp:lastModifiedBy>Jarvis</cp:lastModifiedBy>
  <cp:revision>309</cp:revision>
  <dcterms:created xsi:type="dcterms:W3CDTF">2013-01-04T01:16:00Z</dcterms:created>
  <dcterms:modified xsi:type="dcterms:W3CDTF">2019-06-28T01:16:44Z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