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9" r:id="rId3"/>
    <p:sldId id="278" r:id="rId4"/>
    <p:sldId id="279" r:id="rId5"/>
    <p:sldId id="280" r:id="rId6"/>
    <p:sldId id="262" r:id="rId7"/>
    <p:sldId id="257" r:id="rId8"/>
    <p:sldId id="258" r:id="rId9"/>
    <p:sldId id="259" r:id="rId10"/>
    <p:sldId id="260" r:id="rId11"/>
    <p:sldId id="263" r:id="rId12"/>
    <p:sldId id="264" r:id="rId13"/>
    <p:sldId id="266" r:id="rId14"/>
    <p:sldId id="265" r:id="rId15"/>
    <p:sldId id="267" r:id="rId16"/>
    <p:sldId id="268" r:id="rId17"/>
    <p:sldId id="270" r:id="rId18"/>
    <p:sldId id="273" r:id="rId19"/>
    <p:sldId id="272" r:id="rId20"/>
    <p:sldId id="271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F02A-08B3-4DF7-A0E1-B934DE076FB2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A55A4-3797-47EC-BDCA-705A37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https://en.wikipedia.org/wiki/Alaska_Airlines#/media/File:Alaska_Airlines_Boeing_737-890_N562AS.jpg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A55A4-3797-47EC-BDCA-705A37907B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A55A4-3797-47EC-BDCA-705A37907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1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source: Randall Munroe/XKCD, https://xkcd.com/1725/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A55A4-3797-47EC-BDCA-705A37907B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9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http://www.saedsayad.com/logistic_regression.htm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A55A4-3797-47EC-BDCA-705A37907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4FB320-DF0B-442F-B79D-61DDE81CF7F2}" type="datetimeFigureOut">
              <a:rPr lang="en-US" smtClean="0"/>
              <a:t>2/23/17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833801-4C6A-40DA-A9C3-EACDE34A7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4FB320-DF0B-442F-B79D-61DDE81CF7F2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33801-4C6A-40DA-A9C3-EACDE34A7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4FB320-DF0B-442F-B79D-61DDE81CF7F2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33801-4C6A-40DA-A9C3-EACDE34A7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4FB320-DF0B-442F-B79D-61DDE81CF7F2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33801-4C6A-40DA-A9C3-EACDE34A7A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4FB320-DF0B-442F-B79D-61DDE81CF7F2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33801-4C6A-40DA-A9C3-EACDE34A7A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4FB320-DF0B-442F-B79D-61DDE81CF7F2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33801-4C6A-40DA-A9C3-EACDE34A7A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4FB320-DF0B-442F-B79D-61DDE81CF7F2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33801-4C6A-40DA-A9C3-EACDE34A7A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4FB320-DF0B-442F-B79D-61DDE81CF7F2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33801-4C6A-40DA-A9C3-EACDE34A7A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4FB320-DF0B-442F-B79D-61DDE81CF7F2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33801-4C6A-40DA-A9C3-EACDE34A7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14FB320-DF0B-442F-B79D-61DDE81CF7F2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33801-4C6A-40DA-A9C3-EACDE34A7A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4FB320-DF0B-442F-B79D-61DDE81CF7F2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833801-4C6A-40DA-A9C3-EACDE34A7A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4FB320-DF0B-442F-B79D-61DDE81CF7F2}" type="datetimeFigureOut">
              <a:rPr lang="en-US" smtClean="0"/>
              <a:t>2/23/17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833801-4C6A-40DA-A9C3-EACDE34A7A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Delay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Will Bishop</a:t>
            </a:r>
          </a:p>
          <a:p>
            <a:r>
              <a:rPr lang="en-US" dirty="0" smtClean="0"/>
              <a:t>Springboard Data Science Intensive</a:t>
            </a:r>
          </a:p>
          <a:p>
            <a:r>
              <a:rPr lang="en-US" dirty="0" smtClean="0"/>
              <a:t>February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0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2865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rates by time of day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6368534"/>
            <a:ext cx="34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Scheduled departure time (blocks)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25951" y="3247634"/>
            <a:ext cx="214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15-minute delay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86" y="1533525"/>
            <a:ext cx="64484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 cities by delay rate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86" y="5181600"/>
            <a:ext cx="876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19600" y="5315634"/>
            <a:ext cx="325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Green: best 10 destination cities</a:t>
            </a:r>
          </a:p>
          <a:p>
            <a:r>
              <a:rPr lang="en-US" dirty="0" smtClean="0"/>
              <a:t>Red: worst 10 destination cities</a:t>
            </a:r>
          </a:p>
          <a:p>
            <a:r>
              <a:rPr lang="en-US" dirty="0" smtClean="0"/>
              <a:t>(At least 2,000 flights in data 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0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85925"/>
            <a:ext cx="64293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cities by delay rate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20764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219575"/>
            <a:ext cx="914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5410200"/>
            <a:ext cx="3258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Green: best 10 origin cities</a:t>
            </a:r>
          </a:p>
          <a:p>
            <a:r>
              <a:rPr lang="en-US" dirty="0" smtClean="0"/>
              <a:t>Red: worst 10 origin cities</a:t>
            </a:r>
          </a:p>
          <a:p>
            <a:r>
              <a:rPr lang="en-US" dirty="0" smtClean="0"/>
              <a:t>(At least 2,000 flights in data 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6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876800"/>
            <a:ext cx="7772400" cy="892175"/>
          </a:xfrm>
        </p:spPr>
        <p:txBody>
          <a:bodyPr/>
          <a:lstStyle/>
          <a:p>
            <a:r>
              <a:rPr lang="en-US" dirty="0" smtClean="0"/>
              <a:t>Linear regression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2437" y="4156366"/>
            <a:ext cx="7772400" cy="1500187"/>
          </a:xfrm>
        </p:spPr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pic>
        <p:nvPicPr>
          <p:cNvPr id="6146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84565"/>
            <a:ext cx="456247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3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Dependent: Arrival delay time in minutes</a:t>
            </a:r>
          </a:p>
          <a:p>
            <a:r>
              <a:rPr lang="en-US" dirty="0" smtClean="0"/>
              <a:t>Independent dummy variables:</a:t>
            </a:r>
          </a:p>
          <a:p>
            <a:pPr lvl="1"/>
            <a:r>
              <a:rPr lang="en-US" dirty="0" smtClean="0"/>
              <a:t>Airline name</a:t>
            </a:r>
          </a:p>
          <a:p>
            <a:pPr lvl="1"/>
            <a:r>
              <a:rPr lang="en-US" dirty="0" smtClean="0"/>
              <a:t>Origin and destination cities</a:t>
            </a:r>
          </a:p>
          <a:p>
            <a:pPr lvl="1"/>
            <a:r>
              <a:rPr lang="en-US" dirty="0" smtClean="0"/>
              <a:t>Month</a:t>
            </a:r>
          </a:p>
          <a:p>
            <a:pPr lvl="1"/>
            <a:r>
              <a:rPr lang="en-US" dirty="0" smtClean="0"/>
              <a:t>Time of day</a:t>
            </a:r>
          </a:p>
          <a:p>
            <a:r>
              <a:rPr lang="en-US" dirty="0" smtClean="0"/>
              <a:t>Interaction between airline and airport if:</a:t>
            </a:r>
          </a:p>
          <a:p>
            <a:pPr lvl="1"/>
            <a:r>
              <a:rPr lang="en-US" dirty="0" smtClean="0"/>
              <a:t>Airport has at least 1.5% of flights in data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1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SGDRegressor</a:t>
            </a:r>
            <a:r>
              <a:rPr lang="en-US" dirty="0" smtClean="0"/>
              <a:t> from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partial_fit</a:t>
            </a:r>
            <a:r>
              <a:rPr lang="en-US" dirty="0" smtClean="0"/>
              <a:t> to allow large data set</a:t>
            </a:r>
          </a:p>
          <a:p>
            <a:r>
              <a:rPr lang="en-US" dirty="0" smtClean="0"/>
              <a:t>Broke data into 15 batches of about 100,000 observations each</a:t>
            </a:r>
          </a:p>
          <a:p>
            <a:pPr lvl="1"/>
            <a:r>
              <a:rPr lang="en-US" dirty="0" smtClean="0"/>
              <a:t>Each batch was 70% training data and 30% test 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50909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Predicted vs. actual values (test data)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6172200"/>
            <a:ext cx="282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arrival delay (min)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12939" y="3440220"/>
            <a:ext cx="25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arrival delay (min)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5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579742" cy="441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 of residuals (test data)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5364" y="5987534"/>
            <a:ext cx="216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arrival delay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69438" y="345992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8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variation in flight delays driven by factors outside this model</a:t>
            </a:r>
          </a:p>
          <a:p>
            <a:r>
              <a:rPr lang="en-US" dirty="0" smtClean="0"/>
              <a:t>Extreme outliers (500+ minutes delay) are hard to predict and have no analogue on the negative side</a:t>
            </a:r>
          </a:p>
          <a:p>
            <a:r>
              <a:rPr lang="en-US" dirty="0" smtClean="0"/>
              <a:t>However, the model does provide insights beyond descriptive statistics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93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267200"/>
            <a:ext cx="7772400" cy="1828800"/>
          </a:xfrm>
        </p:spPr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4572000" cy="1454888"/>
          </a:xfrm>
        </p:spPr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pic>
        <p:nvPicPr>
          <p:cNvPr id="9218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4387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23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and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7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variable: 15-minute delay binary</a:t>
            </a:r>
          </a:p>
          <a:p>
            <a:r>
              <a:rPr lang="en-US" dirty="0" smtClean="0"/>
              <a:t>Independent variables: same as linear model</a:t>
            </a:r>
          </a:p>
          <a:p>
            <a:r>
              <a:rPr lang="en-US" dirty="0" err="1" smtClean="0"/>
              <a:t>SGDClassifier</a:t>
            </a:r>
            <a:r>
              <a:rPr lang="en-US" dirty="0" smtClean="0"/>
              <a:t> from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Used loss = log to estimate probability of delay</a:t>
            </a:r>
          </a:p>
          <a:p>
            <a:pPr lvl="1"/>
            <a:r>
              <a:rPr lang="en-US" dirty="0" smtClean="0"/>
              <a:t>Used L1 penalty to drive more coefficients to 0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partial_fit</a:t>
            </a:r>
            <a:r>
              <a:rPr lang="en-US" dirty="0" smtClean="0"/>
              <a:t> with 15 batches as in linear model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measures of classifying power look very poor</a:t>
            </a:r>
          </a:p>
          <a:p>
            <a:pPr lvl="1"/>
            <a:r>
              <a:rPr lang="en-US" dirty="0" smtClean="0"/>
              <a:t>Prediction score: 81% - no better than predicting “0” for every flight</a:t>
            </a:r>
          </a:p>
          <a:p>
            <a:pPr lvl="1"/>
            <a:r>
              <a:rPr lang="en-US" dirty="0" smtClean="0"/>
              <a:t>F1 score: 0.0002</a:t>
            </a:r>
          </a:p>
          <a:p>
            <a:pPr lvl="1"/>
            <a:r>
              <a:rPr lang="en-US" dirty="0" smtClean="0"/>
              <a:t>Confusion matrix: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69389"/>
              </p:ext>
            </p:extLst>
          </p:nvPr>
        </p:nvGraphicFramePr>
        <p:xfrm>
          <a:off x="990600" y="4038600"/>
          <a:ext cx="7318787" cy="154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7128"/>
                <a:gridCol w="2477128"/>
                <a:gridCol w="2364531"/>
              </a:tblGrid>
              <a:tr h="7620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15-minute delay?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5116" marR="1351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Predicted no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5116" marR="1351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Predicted yes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5116" marR="135116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Actual no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5116" marR="1351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297,822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5116" marR="1351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19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5116" marR="135116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Actual yes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5116" marR="1351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68,475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5116" marR="1351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7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5116" marR="13511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685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different probabilities of delay as cutoff for a “positive” result</a:t>
            </a:r>
          </a:p>
          <a:p>
            <a:r>
              <a:rPr lang="en-US" dirty="0" smtClean="0"/>
              <a:t>Example: confusion matrix with 20% probability cutoff 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results cont.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65703"/>
              </p:ext>
            </p:extLst>
          </p:nvPr>
        </p:nvGraphicFramePr>
        <p:xfrm>
          <a:off x="990600" y="3581400"/>
          <a:ext cx="7397343" cy="1504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3716"/>
                <a:gridCol w="2503716"/>
                <a:gridCol w="2389911"/>
              </a:tblGrid>
              <a:tr h="75528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15-minute delay?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66" marR="13656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Predicted no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66" marR="13656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Predicted yes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66" marR="136566" marT="0" marB="0"/>
                </a:tc>
              </a:tr>
              <a:tr h="3713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Actual no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66" marR="13656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174,377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66" marR="13656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123,064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66" marR="136566" marT="0" marB="0"/>
                </a:tc>
              </a:tr>
              <a:tr h="3713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Actual yes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66" marR="13656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31,105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66" marR="13656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37,377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66" marR="13656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90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64537"/>
            <a:ext cx="6781799" cy="46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3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Flight delays are often driven by random events</a:t>
            </a:r>
          </a:p>
          <a:p>
            <a:r>
              <a:rPr lang="en-US" dirty="0" smtClean="0"/>
              <a:t>Model needs more data and more variables in order to have predictive power</a:t>
            </a:r>
          </a:p>
          <a:p>
            <a:r>
              <a:rPr lang="en-US" dirty="0" smtClean="0"/>
              <a:t>Our exploration and modeling still provides useful information on airlines, airports, and times of day to avoid flight delays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6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the on-time performance of a flight based on:</a:t>
            </a:r>
          </a:p>
          <a:p>
            <a:pPr lvl="1"/>
            <a:r>
              <a:rPr lang="en-US" dirty="0"/>
              <a:t>Origin and destination cities</a:t>
            </a:r>
          </a:p>
          <a:p>
            <a:pPr lvl="1"/>
            <a:r>
              <a:rPr lang="en-US" dirty="0" smtClean="0"/>
              <a:t>Airline</a:t>
            </a:r>
            <a:endParaRPr lang="en-US" dirty="0"/>
          </a:p>
          <a:p>
            <a:pPr lvl="1"/>
            <a:r>
              <a:rPr lang="en-US" dirty="0"/>
              <a:t>Time of year, time of day, day of </a:t>
            </a:r>
            <a:r>
              <a:rPr lang="en-US" dirty="0" smtClean="0"/>
              <a:t>week</a:t>
            </a:r>
          </a:p>
          <a:p>
            <a:pPr lvl="1"/>
            <a:r>
              <a:rPr lang="en-US" dirty="0" smtClean="0"/>
              <a:t>Other variables if possible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delay model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Bureau of Transportation Statistics On-Time Performance Table</a:t>
            </a:r>
          </a:p>
          <a:p>
            <a:pPr lvl="1"/>
            <a:r>
              <a:rPr lang="en-US" dirty="0" smtClean="0"/>
              <a:t>Includes every flight of major U.S. airlines since 1990</a:t>
            </a:r>
          </a:p>
          <a:p>
            <a:pPr lvl="1"/>
            <a:r>
              <a:rPr lang="en-US" dirty="0" smtClean="0"/>
              <a:t>Used 5% random sample due to computer memory limitations</a:t>
            </a:r>
          </a:p>
          <a:p>
            <a:r>
              <a:rPr lang="en-US" dirty="0" smtClean="0"/>
              <a:t>Added BTS crosswalks for airline names and market names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delay model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4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client is an application developer that helps travelers decide on the best flights</a:t>
            </a:r>
          </a:p>
          <a:p>
            <a:pPr lvl="1"/>
            <a:r>
              <a:rPr lang="en-US" dirty="0" smtClean="0"/>
              <a:t>Google Flights</a:t>
            </a:r>
          </a:p>
          <a:p>
            <a:pPr lvl="1"/>
            <a:r>
              <a:rPr lang="en-US" dirty="0" smtClean="0"/>
              <a:t>Kayak</a:t>
            </a:r>
          </a:p>
          <a:p>
            <a:pPr lvl="1"/>
            <a:r>
              <a:rPr lang="en-US" dirty="0" smtClean="0"/>
              <a:t>Expedia</a:t>
            </a:r>
          </a:p>
          <a:p>
            <a:r>
              <a:rPr lang="en-US" dirty="0" smtClean="0"/>
              <a:t>With a flight delay model, they can incorporate likely delay times as well as price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and usefulness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4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953000"/>
            <a:ext cx="7772400" cy="815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5029200"/>
            <a:ext cx="7772400" cy="1500187"/>
          </a:xfrm>
        </p:spPr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pic>
        <p:nvPicPr>
          <p:cNvPr id="4100" name="Picture 4" descr="Left side view of an aircraft on final approach, with partly cloudy skies in the backgroun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5994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60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400800" cy="440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Delay times in 15-minute groups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5835134"/>
            <a:ext cx="20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 (minutes) / 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353418" y="3565486"/>
            <a:ext cx="210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Percentage of flights</a:t>
            </a:r>
          </a:p>
        </p:txBody>
      </p:sp>
    </p:spTree>
    <p:extLst>
      <p:ext uri="{BB962C8B-B14F-4D97-AF65-F5344CB8AC3E}">
        <p14:creationId xmlns:p14="http://schemas.microsoft.com/office/powerpoint/2010/main" val="19218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Southwest	20%</a:t>
            </a:r>
          </a:p>
          <a:p>
            <a:r>
              <a:rPr lang="en-US" dirty="0" smtClean="0"/>
              <a:t>Delta		13%</a:t>
            </a:r>
          </a:p>
          <a:p>
            <a:r>
              <a:rPr lang="en-US" dirty="0" smtClean="0"/>
              <a:t>ExpressJet	11%</a:t>
            </a:r>
          </a:p>
          <a:p>
            <a:r>
              <a:rPr lang="en-US" dirty="0" smtClean="0"/>
              <a:t>SkyWest		10%</a:t>
            </a:r>
          </a:p>
          <a:p>
            <a:r>
              <a:rPr lang="en-US" dirty="0" smtClean="0"/>
              <a:t>American	10%</a:t>
            </a:r>
          </a:p>
          <a:p>
            <a:r>
              <a:rPr lang="en-US" dirty="0" smtClean="0"/>
              <a:t>United		8%</a:t>
            </a:r>
          </a:p>
          <a:p>
            <a:r>
              <a:rPr lang="en-US" dirty="0" smtClean="0"/>
              <a:t>Others		27%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Airlines by percentage of flights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Airlines by 15-minute delay rate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720394"/>
            <a:ext cx="5534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Delay rate across all flights in data set: 19%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82747"/>
              </p:ext>
            </p:extLst>
          </p:nvPr>
        </p:nvGraphicFramePr>
        <p:xfrm>
          <a:off x="1025236" y="205740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Highest</a:t>
                      </a:r>
                      <a:r>
                        <a:rPr lang="en-US" baseline="0" dirty="0" smtClean="0"/>
                        <a:t> delay rates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Spirit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JetBlue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ExpressJet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85732"/>
              </p:ext>
            </p:extLst>
          </p:nvPr>
        </p:nvGraphicFramePr>
        <p:xfrm>
          <a:off x="4800600" y="205740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Lowest </a:t>
                      </a:r>
                      <a:r>
                        <a:rPr lang="en-US" baseline="0" dirty="0" smtClean="0"/>
                        <a:t>delay rates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Hawaiian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Alaska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AirTran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73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1024</TotalTime>
  <Words>649</Words>
  <Application>Microsoft Office PowerPoint</Application>
  <PresentationFormat>On-screen Show (4:3)</PresentationFormat>
  <Paragraphs>144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Flight Delay Model</vt:lpstr>
      <vt:lpstr>Question and data</vt:lpstr>
      <vt:lpstr>Flight delay model goal</vt:lpstr>
      <vt:lpstr>Flight delay model data</vt:lpstr>
      <vt:lpstr>Client and usefulness</vt:lpstr>
      <vt:lpstr>Descriptive statistics</vt:lpstr>
      <vt:lpstr>Delay times in 15-minute groups</vt:lpstr>
      <vt:lpstr>Airlines by percentage of flights</vt:lpstr>
      <vt:lpstr>Airlines by 15-minute delay rate</vt:lpstr>
      <vt:lpstr>Delay rates by time of day</vt:lpstr>
      <vt:lpstr>Destination cities by delay rate</vt:lpstr>
      <vt:lpstr>Origin cities by delay rate</vt:lpstr>
      <vt:lpstr>Linear regression model</vt:lpstr>
      <vt:lpstr>Variables included</vt:lpstr>
      <vt:lpstr>Linear regression technique</vt:lpstr>
      <vt:lpstr>Predicted vs. actual values (test data)</vt:lpstr>
      <vt:lpstr>Histogram of residuals (test data)</vt:lpstr>
      <vt:lpstr>Linear regression conclusions</vt:lpstr>
      <vt:lpstr>Logistic regression model</vt:lpstr>
      <vt:lpstr>Logistic regression technique</vt:lpstr>
      <vt:lpstr>Logistic regression results</vt:lpstr>
      <vt:lpstr>Logistic regression results cont.</vt:lpstr>
      <vt:lpstr>Logistic regression ROC curve</vt:lpstr>
      <vt:lpstr>Overall conclusions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Model</dc:title>
  <dc:creator>Will</dc:creator>
  <cp:lastModifiedBy>Will</cp:lastModifiedBy>
  <cp:revision>19</cp:revision>
  <dcterms:created xsi:type="dcterms:W3CDTF">2017-02-19T01:24:28Z</dcterms:created>
  <dcterms:modified xsi:type="dcterms:W3CDTF">2017-02-24T17:08:11Z</dcterms:modified>
</cp:coreProperties>
</file>