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37" r:id="rId11"/>
    <p:sldId id="336" r:id="rId12"/>
    <p:sldId id="317" r:id="rId13"/>
    <p:sldId id="267" r:id="rId14"/>
    <p:sldId id="318" r:id="rId15"/>
    <p:sldId id="299" r:id="rId16"/>
    <p:sldId id="268" r:id="rId17"/>
    <p:sldId id="300" r:id="rId18"/>
    <p:sldId id="269" r:id="rId19"/>
    <p:sldId id="319" r:id="rId20"/>
    <p:sldId id="270" r:id="rId21"/>
    <p:sldId id="273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20" r:id="rId33"/>
    <p:sldId id="321" r:id="rId34"/>
    <p:sldId id="322" r:id="rId35"/>
    <p:sldId id="323" r:id="rId36"/>
    <p:sldId id="282" r:id="rId37"/>
    <p:sldId id="305" r:id="rId38"/>
    <p:sldId id="306" r:id="rId39"/>
    <p:sldId id="283" r:id="rId40"/>
    <p:sldId id="324" r:id="rId41"/>
    <p:sldId id="286" r:id="rId42"/>
    <p:sldId id="308" r:id="rId43"/>
    <p:sldId id="326" r:id="rId44"/>
    <p:sldId id="327" r:id="rId45"/>
    <p:sldId id="307" r:id="rId46"/>
    <p:sldId id="345" r:id="rId47"/>
    <p:sldId id="346" r:id="rId48"/>
    <p:sldId id="347" r:id="rId49"/>
    <p:sldId id="348" r:id="rId50"/>
    <p:sldId id="349" r:id="rId51"/>
    <p:sldId id="350" r:id="rId52"/>
    <p:sldId id="287" r:id="rId53"/>
    <p:sldId id="288" r:id="rId54"/>
    <p:sldId id="289" r:id="rId55"/>
    <p:sldId id="290" r:id="rId56"/>
    <p:sldId id="291" r:id="rId57"/>
    <p:sldId id="301" r:id="rId58"/>
    <p:sldId id="292" r:id="rId59"/>
    <p:sldId id="328" r:id="rId60"/>
    <p:sldId id="293" r:id="rId61"/>
    <p:sldId id="294" r:id="rId62"/>
    <p:sldId id="295" r:id="rId63"/>
    <p:sldId id="309" r:id="rId64"/>
    <p:sldId id="296" r:id="rId65"/>
    <p:sldId id="303" r:id="rId66"/>
    <p:sldId id="302" r:id="rId67"/>
    <p:sldId id="297" r:id="rId68"/>
    <p:sldId id="304" r:id="rId69"/>
    <p:sldId id="338" r:id="rId70"/>
    <p:sldId id="339" r:id="rId71"/>
    <p:sldId id="329" r:id="rId72"/>
    <p:sldId id="311" r:id="rId73"/>
    <p:sldId id="312" r:id="rId74"/>
    <p:sldId id="330" r:id="rId75"/>
    <p:sldId id="331" r:id="rId76"/>
    <p:sldId id="332" r:id="rId77"/>
    <p:sldId id="314" r:id="rId78"/>
    <p:sldId id="315" r:id="rId79"/>
    <p:sldId id="340" r:id="rId80"/>
    <p:sldId id="333" r:id="rId81"/>
    <p:sldId id="334" r:id="rId82"/>
    <p:sldId id="335" r:id="rId83"/>
    <p:sldId id="343" r:id="rId84"/>
    <p:sldId id="344" r:id="rId85"/>
    <p:sldId id="341" r:id="rId86"/>
    <p:sldId id="342" r:id="rId87"/>
    <p:sldId id="298" r:id="rId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FFC800"/>
    <a:srgbClr val="CC33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27" autoAdjust="0"/>
  </p:normalViewPr>
  <p:slideViewPr>
    <p:cSldViewPr>
      <p:cViewPr>
        <p:scale>
          <a:sx n="67" d="100"/>
          <a:sy n="67" d="100"/>
        </p:scale>
        <p:origin x="-125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E4D64-8315-4325-A9C6-8463CB02D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7A06F-D839-4541-9BA5-830F5430B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7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E144D-C261-4A6C-AABF-9DF19A950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8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49A81B-8CB9-4F54-B4F4-DDE7E2757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FCC0BF-2EAD-48BA-94C9-F63F98DF2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62B6D-99C6-49B8-ABF5-2640EEF35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C601D-2D41-40E5-B8F0-475F32676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F025-79AF-40DF-87BE-CD6B3F9087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772EF-9153-49E2-9004-422EEFC2E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E8375-0BC8-4E40-8C2E-FC6C67CD6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E9550-DF43-46CF-86DD-9381E9D534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5206A-03BA-4A4D-8839-91B46A52C5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5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D21DA-615E-407F-8169-3A281C315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976DFA-CFAA-4E45-B4BA-CF90CB22FA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re.ecu.edu/psyc/wuenschk/SPSS/SPSS-MV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ore.ecu.edu/psyc/wuenschk/MV/multReg/T-Test_vs_Binary-Logistic.zi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Word_97_-_2003_Document1.doc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re.ecu.edu/psyc/wuenschk/SPSS/Logistic.sa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Binary Logistic Regression with </a:t>
            </a:r>
            <a:r>
              <a:rPr lang="en-US" b="1" dirty="0" smtClean="0">
                <a:solidFill>
                  <a:srgbClr val="7030A0"/>
                </a:solidFill>
              </a:rPr>
              <a:t>SPSS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Karl L. Wuensch</a:t>
            </a:r>
          </a:p>
          <a:p>
            <a:r>
              <a:rPr lang="en-US">
                <a:solidFill>
                  <a:srgbClr val="008000"/>
                </a:solidFill>
              </a:rPr>
              <a:t>Dept of Psychology</a:t>
            </a:r>
          </a:p>
          <a:p>
            <a:r>
              <a:rPr lang="en-US">
                <a:solidFill>
                  <a:srgbClr val="008000"/>
                </a:solidFill>
              </a:rPr>
              <a:t>East Carolina University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Sh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88392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/>
          <a:lstStyle/>
          <a:p>
            <a:endParaRPr lang="en-US" sz="4000">
              <a:solidFill>
                <a:srgbClr val="800080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Decision </a:t>
            </a:r>
            <a:r>
              <a:rPr lang="en-US">
                <a:solidFill>
                  <a:srgbClr val="CC3300"/>
                </a:solidFill>
                <a:sym typeface="Symbol" pitchFamily="18" charset="2"/>
              </a:rPr>
              <a:t> Dependent</a:t>
            </a:r>
          </a:p>
          <a:p>
            <a:r>
              <a:rPr lang="en-US">
                <a:solidFill>
                  <a:srgbClr val="CC3300"/>
                </a:solidFill>
                <a:sym typeface="Symbol" pitchFamily="18" charset="2"/>
              </a:rPr>
              <a:t>Gender  Covariate(s), OK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6263"/>
            <a:ext cx="7165975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Look at the Output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have 315 cases.</a:t>
            </a: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226425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Block 0 Model, Odds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sz="2800">
                <a:solidFill>
                  <a:srgbClr val="008000"/>
                </a:solidFill>
              </a:rPr>
              <a:t>Look at </a:t>
            </a:r>
            <a:r>
              <a:rPr lang="en-US" sz="2800" b="1">
                <a:solidFill>
                  <a:srgbClr val="008000"/>
                </a:solidFill>
              </a:rPr>
              <a:t>Variables in the Equation</a:t>
            </a:r>
            <a:r>
              <a:rPr lang="en-US" sz="2800">
                <a:solidFill>
                  <a:srgbClr val="008000"/>
                </a:solidFill>
              </a:rPr>
              <a:t>.</a:t>
            </a:r>
          </a:p>
          <a:p>
            <a:r>
              <a:rPr lang="en-US" sz="2800"/>
              <a:t>The model contains only the intercept (constant, B</a:t>
            </a:r>
            <a:r>
              <a:rPr lang="en-US" sz="2800" baseline="-25000"/>
              <a:t>0</a:t>
            </a:r>
            <a:r>
              <a:rPr lang="en-US" sz="2800"/>
              <a:t>), a function of the marginal distribution of the decisions.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2049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82264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95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7400" y="5181600"/>
          <a:ext cx="41036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4" imgW="1968480" imgH="507960" progId="Equation.3">
                  <p:embed/>
                </p:oleObj>
              </mc:Choice>
              <mc:Fallback>
                <p:oleObj name="Equation" r:id="rId4" imgW="196848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4103688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Exponentiate Both Sides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sz="2800"/>
              <a:t>Exponentiate both sides of the equation:  </a:t>
            </a:r>
          </a:p>
          <a:p>
            <a:r>
              <a:rPr lang="en-US" sz="2800"/>
              <a:t>e</a:t>
            </a:r>
            <a:r>
              <a:rPr lang="en-US" sz="2800" baseline="30000"/>
              <a:t>-.379</a:t>
            </a:r>
            <a:r>
              <a:rPr lang="en-US" sz="2800"/>
              <a:t> = .684 = </a:t>
            </a:r>
            <a:r>
              <a:rPr lang="en-US" sz="2800">
                <a:solidFill>
                  <a:srgbClr val="008000"/>
                </a:solidFill>
              </a:rPr>
              <a:t>Exp(B</a:t>
            </a:r>
            <a:r>
              <a:rPr lang="en-US" sz="2800" baseline="-25000">
                <a:solidFill>
                  <a:srgbClr val="008000"/>
                </a:solidFill>
              </a:rPr>
              <a:t>0</a:t>
            </a:r>
            <a:r>
              <a:rPr lang="en-US" sz="2800">
                <a:solidFill>
                  <a:srgbClr val="008000"/>
                </a:solidFill>
              </a:rPr>
              <a:t>) </a:t>
            </a:r>
            <a:r>
              <a:rPr lang="en-US" sz="2800"/>
              <a:t>= </a:t>
            </a:r>
            <a:r>
              <a:rPr lang="en-US" sz="2800" b="1"/>
              <a:t>odds</a:t>
            </a:r>
            <a:r>
              <a:rPr lang="en-US" sz="2800"/>
              <a:t> of deciding to continue the research.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128 voted to continue the research, 187 to stop it.</a:t>
            </a:r>
          </a:p>
        </p:txBody>
      </p:sp>
      <p:graphicFrame>
        <p:nvGraphicFramePr>
          <p:cNvPr id="9114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2971800"/>
          <a:ext cx="38258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5" name="Equation" r:id="rId3" imgW="2158920" imgH="660240" progId="Equation.3">
                  <p:embed/>
                </p:oleObj>
              </mc:Choice>
              <mc:Fallback>
                <p:oleObj name="Equation" r:id="rId3" imgW="215892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382587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Probabilities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Randomly select one participant.</a:t>
            </a:r>
          </a:p>
          <a:p>
            <a:r>
              <a:rPr lang="en-US"/>
              <a:t>P(votes continue) = 128/315 = 40.6%</a:t>
            </a:r>
          </a:p>
          <a:p>
            <a:r>
              <a:rPr lang="en-US"/>
              <a:t>P(votes stop) = 187/315 = 59.4%</a:t>
            </a:r>
          </a:p>
          <a:p>
            <a:r>
              <a:rPr lang="en-US"/>
              <a:t>Odds = 40.6/59.4 = .684</a:t>
            </a:r>
          </a:p>
          <a:p>
            <a:r>
              <a:rPr lang="en-US"/>
              <a:t>Repeatedly sample one participant and guess how e will vote.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Humans vs. Goldfish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Humans Match Probabilities</a:t>
            </a:r>
          </a:p>
          <a:p>
            <a:pPr lvl="1"/>
            <a:r>
              <a:rPr lang="en-US"/>
              <a:t>           (suppose </a:t>
            </a:r>
            <a:r>
              <a:rPr lang="en-US" i="1"/>
              <a:t>p </a:t>
            </a:r>
            <a:r>
              <a:rPr lang="en-US"/>
              <a:t>= .7, </a:t>
            </a:r>
            <a:r>
              <a:rPr lang="en-US" i="1"/>
              <a:t>q </a:t>
            </a:r>
            <a:r>
              <a:rPr lang="en-US"/>
              <a:t>= .3)</a:t>
            </a:r>
          </a:p>
          <a:p>
            <a:pPr lvl="1"/>
            <a:r>
              <a:rPr lang="en-US"/>
              <a:t>     .7(.7) + .3(.3) = .49 + .09 = .58</a:t>
            </a:r>
          </a:p>
          <a:p>
            <a:r>
              <a:rPr lang="en-US"/>
              <a:t>Goldfish Maximize Probabilities</a:t>
            </a:r>
          </a:p>
          <a:p>
            <a:pPr lvl="1"/>
            <a:r>
              <a:rPr lang="en-US"/>
              <a:t>     .7(1) = .70</a:t>
            </a:r>
          </a:p>
          <a:p>
            <a:r>
              <a:rPr lang="en-US"/>
              <a:t>The goldfish win!</a:t>
            </a:r>
          </a:p>
        </p:txBody>
      </p:sp>
      <p:pic>
        <p:nvPicPr>
          <p:cNvPr id="23556" name="Picture 4" descr="AN00437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05213"/>
            <a:ext cx="4706938" cy="32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80"/>
                </a:solidFill>
              </a:rPr>
              <a:t>SPSS </a:t>
            </a:r>
            <a:r>
              <a:rPr lang="en-US" dirty="0">
                <a:solidFill>
                  <a:srgbClr val="800080"/>
                </a:solidFill>
              </a:rPr>
              <a:t>Model 0 vs. Goldfish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Look at the </a:t>
            </a:r>
            <a:r>
              <a:rPr lang="en-US" dirty="0">
                <a:solidFill>
                  <a:srgbClr val="008000"/>
                </a:solidFill>
              </a:rPr>
              <a:t>Classification Table</a:t>
            </a:r>
            <a:r>
              <a:rPr lang="en-US" dirty="0"/>
              <a:t> for Block 0.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SPSS </a:t>
            </a:r>
            <a:r>
              <a:rPr lang="en-US" dirty="0"/>
              <a:t>Predicts “STOP” for every participant.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SPSS </a:t>
            </a:r>
            <a:r>
              <a:rPr lang="en-US" dirty="0"/>
              <a:t>is as smart as a Goldfish here.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9636" name="Picture 4" descr="SP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37200"/>
            <a:ext cx="1508125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061075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Block 1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Gender has now been added to the model.</a:t>
            </a:r>
          </a:p>
          <a:p>
            <a:r>
              <a:rPr lang="en-US">
                <a:solidFill>
                  <a:srgbClr val="008000"/>
                </a:solidFill>
              </a:rPr>
              <a:t>Model Summary</a:t>
            </a:r>
            <a:r>
              <a:rPr lang="en-US"/>
              <a:t>:  -2 Log Likelihood = how poorly model fits the data.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1976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Block 1 Model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For intercept only, -2LL = 425.666.</a:t>
            </a:r>
          </a:p>
          <a:p>
            <a:r>
              <a:rPr lang="en-US"/>
              <a:t>Add gender and -2LL = 399.913.</a:t>
            </a:r>
          </a:p>
          <a:p>
            <a:r>
              <a:rPr lang="en-US">
                <a:solidFill>
                  <a:srgbClr val="008000"/>
                </a:solidFill>
              </a:rPr>
              <a:t>Omnibus Tests</a:t>
            </a:r>
            <a:r>
              <a:rPr lang="en-US"/>
              <a:t>:  Drop in -2LL = 25.653 = Model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.</a:t>
            </a:r>
            <a:endParaRPr lang="en-US" baseline="30000">
              <a:sym typeface="Symbol" pitchFamily="18" charset="2"/>
            </a:endParaRPr>
          </a:p>
          <a:p>
            <a:r>
              <a:rPr lang="en-US" i="1">
                <a:sym typeface="Symbol" pitchFamily="18" charset="2"/>
              </a:rPr>
              <a:t>df</a:t>
            </a:r>
            <a:r>
              <a:rPr lang="en-US">
                <a:sym typeface="Symbol" pitchFamily="18" charset="2"/>
              </a:rPr>
              <a:t> = 1,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&lt; .001.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505460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800080"/>
                </a:solidFill>
              </a:rPr>
              <a:t>Download the Instructional Document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http://core.ecu.edu/psyc/wuenschk/SPSS/SPSS-MV.htm</a:t>
            </a:r>
            <a:r>
              <a:rPr lang="en-US" dirty="0"/>
              <a:t> .</a:t>
            </a:r>
          </a:p>
          <a:p>
            <a:r>
              <a:rPr lang="en-US" dirty="0"/>
              <a:t>Click on Binary Logistic Regression .</a:t>
            </a:r>
          </a:p>
          <a:p>
            <a:r>
              <a:rPr lang="en-US" dirty="0"/>
              <a:t>Save to desktop.</a:t>
            </a:r>
          </a:p>
          <a:p>
            <a:r>
              <a:rPr lang="en-US" dirty="0" smtClean="0"/>
              <a:t>Open the document.</a:t>
            </a:r>
            <a:endParaRPr lang="en-US" dirty="0">
              <a:solidFill>
                <a:srgbClr val="CC3300"/>
              </a:solidFill>
              <a:cs typeface="Arial" charset="0"/>
            </a:endParaRPr>
          </a:p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Variables in the Equation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ln(odds) = -.847 + 1.217</a:t>
            </a:r>
            <a:r>
              <a:rPr lang="en-US">
                <a:sym typeface="Symbol" pitchFamily="18" charset="2"/>
              </a:rPr>
              <a:t>Gender</a:t>
            </a: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93700" y="2971800"/>
          <a:ext cx="80391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1244520" imgH="203040" progId="Equation.3">
                  <p:embed/>
                </p:oleObj>
              </mc:Choice>
              <mc:Fallback>
                <p:oleObj name="Equation" r:id="rId3" imgW="12445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71800"/>
                        <a:ext cx="8039100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759618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Odds, Women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A woman is only .429 as likely to decide to continue the research as she is to decide to stop it.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762000" y="1752600"/>
          <a:ext cx="73136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3" imgW="2578100" imgH="203200" progId="Equation.3">
                  <p:embed/>
                </p:oleObj>
              </mc:Choice>
              <mc:Fallback>
                <p:oleObj name="Equation" r:id="rId3" imgW="2578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313613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Odds, Men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A man is 1.448 times more likely to vote to continue the research than to stop the research. 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14400" y="1981200"/>
          <a:ext cx="65087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3" imgW="2298700" imgH="203200" progId="Equation.3">
                  <p:embed/>
                </p:oleObj>
              </mc:Choice>
              <mc:Fallback>
                <p:oleObj name="Equation" r:id="rId3" imgW="22987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65087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Odds Ratio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1.217 was the </a:t>
            </a:r>
            <a:r>
              <a:rPr lang="en-US" sz="2800" b="1">
                <a:solidFill>
                  <a:srgbClr val="008000"/>
                </a:solidFill>
              </a:rPr>
              <a:t>B</a:t>
            </a:r>
            <a:r>
              <a:rPr lang="en-US" sz="2800"/>
              <a:t> (slope) for Gender, 3.376 is the </a:t>
            </a:r>
            <a:r>
              <a:rPr lang="en-US" sz="2800" b="1">
                <a:solidFill>
                  <a:srgbClr val="008000"/>
                </a:solidFill>
              </a:rPr>
              <a:t>Exp(B),</a:t>
            </a:r>
            <a:r>
              <a:rPr lang="en-US" sz="2800"/>
              <a:t> that is, the exponentiated slope, the </a:t>
            </a:r>
            <a:r>
              <a:rPr lang="en-US" sz="2800" b="1"/>
              <a:t>odds ratio</a:t>
            </a:r>
            <a:r>
              <a:rPr lang="en-US" sz="2800"/>
              <a:t>.</a:t>
            </a:r>
          </a:p>
          <a:p>
            <a:r>
              <a:rPr lang="en-US" sz="2800"/>
              <a:t>Men are 3.376 times more likely to vote to continue the research than are women.</a:t>
            </a:r>
          </a:p>
          <a:p>
            <a:pPr>
              <a:buFontTx/>
              <a:buNone/>
            </a:pPr>
            <a:endParaRPr lang="en-US" sz="2800"/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49375" y="1752600"/>
          <a:ext cx="65230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3" imgW="2577960" imgH="419040" progId="Equation.3">
                  <p:embed/>
                </p:oleObj>
              </mc:Choice>
              <mc:Fallback>
                <p:oleObj name="Equation" r:id="rId3" imgW="25779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752600"/>
                        <a:ext cx="65230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Convert Odds to Probabilities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our women,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For our men,</a:t>
            </a:r>
          </a:p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905000" y="2667000"/>
          <a:ext cx="48720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3" imgW="2019300" imgH="393700" progId="Equation.3">
                  <p:embed/>
                </p:oleObj>
              </mc:Choice>
              <mc:Fallback>
                <p:oleObj name="Equation" r:id="rId3" imgW="20193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48720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981200" y="4876800"/>
          <a:ext cx="48720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5" imgW="2019300" imgH="393700" progId="Equation.3">
                  <p:embed/>
                </p:oleObj>
              </mc:Choice>
              <mc:Fallback>
                <p:oleObj name="Equation" r:id="rId5" imgW="20193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48720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Classification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Rule:  If </a:t>
            </a:r>
            <a:r>
              <a:rPr lang="en-US" dirty="0" err="1"/>
              <a:t>Prob</a:t>
            </a:r>
            <a:r>
              <a:rPr lang="en-US" dirty="0"/>
              <a:t> (event) </a:t>
            </a:r>
            <a:r>
              <a:rPr lang="en-US" dirty="0">
                <a:sym typeface="Symbol" pitchFamily="18" charset="2"/>
              </a:rPr>
              <a:t> Cutoff, then predict event will take place.</a:t>
            </a:r>
          </a:p>
          <a:p>
            <a:r>
              <a:rPr lang="en-US" dirty="0">
                <a:sym typeface="Symbol" pitchFamily="18" charset="2"/>
              </a:rPr>
              <a:t>By default, </a:t>
            </a:r>
            <a:r>
              <a:rPr lang="en-US" dirty="0" smtClean="0">
                <a:sym typeface="Symbol" pitchFamily="18" charset="2"/>
              </a:rPr>
              <a:t>SPSS </a:t>
            </a:r>
            <a:r>
              <a:rPr lang="en-US" dirty="0">
                <a:sym typeface="Symbol" pitchFamily="18" charset="2"/>
              </a:rPr>
              <a:t>uses .5 as Cutoff.</a:t>
            </a:r>
          </a:p>
          <a:p>
            <a:r>
              <a:rPr lang="en-US" dirty="0">
                <a:sym typeface="Symbol" pitchFamily="18" charset="2"/>
              </a:rPr>
              <a:t>For every man, </a:t>
            </a:r>
            <a:r>
              <a:rPr lang="en-US" dirty="0" err="1">
                <a:sym typeface="Symbol" pitchFamily="18" charset="2"/>
              </a:rPr>
              <a:t>Prob</a:t>
            </a:r>
            <a:r>
              <a:rPr lang="en-US" dirty="0">
                <a:sym typeface="Symbol" pitchFamily="18" charset="2"/>
              </a:rPr>
              <a:t>(continue) = .59, predict he will vote to continue.</a:t>
            </a:r>
          </a:p>
          <a:p>
            <a:r>
              <a:rPr lang="en-US" dirty="0">
                <a:sym typeface="Symbol" pitchFamily="18" charset="2"/>
              </a:rPr>
              <a:t>For every woman </a:t>
            </a:r>
            <a:r>
              <a:rPr lang="en-US" dirty="0" err="1">
                <a:sym typeface="Symbol" pitchFamily="18" charset="2"/>
              </a:rPr>
              <a:t>Prob</a:t>
            </a:r>
            <a:r>
              <a:rPr lang="en-US" dirty="0">
                <a:sym typeface="Symbol" pitchFamily="18" charset="2"/>
              </a:rPr>
              <a:t>(continue) = .30, predict she will vote to stop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Overall Success Rate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772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Look at the </a:t>
            </a:r>
            <a:r>
              <a:rPr lang="en-US" sz="2800" b="1" dirty="0">
                <a:solidFill>
                  <a:srgbClr val="008000"/>
                </a:solidFill>
              </a:rPr>
              <a:t>Classification Table</a:t>
            </a:r>
          </a:p>
          <a:p>
            <a:pPr>
              <a:lnSpc>
                <a:spcPct val="90000"/>
              </a:lnSpc>
            </a:pPr>
            <a:endParaRPr lang="en-US" sz="2800" b="1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SPSS </a:t>
            </a:r>
            <a:r>
              <a:rPr lang="en-US" sz="2800" dirty="0"/>
              <a:t>beat the Goldfish!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3584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4343400"/>
          <a:ext cx="47434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3" imgW="1536480" imgH="393480" progId="Equation.3">
                  <p:embed/>
                </p:oleObj>
              </mc:Choice>
              <mc:Fallback>
                <p:oleObj name="Equation" r:id="rId3" imgW="15364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47434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52316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Sensitivity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800"/>
              <a:t>P (correct prediction | event did occur)</a:t>
            </a:r>
          </a:p>
          <a:p>
            <a:r>
              <a:rPr lang="en-US" sz="2800"/>
              <a:t>P (predict Continue | subject voted to Continue)</a:t>
            </a:r>
          </a:p>
          <a:p>
            <a:r>
              <a:rPr lang="en-US" sz="2800"/>
              <a:t>Of all those who voted to continue the research, for how many did we correctly predict that.</a:t>
            </a:r>
          </a:p>
          <a:p>
            <a:endParaRPr lang="en-US" sz="2800"/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4114800"/>
          <a:ext cx="4038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3" imgW="1447560" imgH="393480" progId="Equation.3">
                  <p:embed/>
                </p:oleObj>
              </mc:Choice>
              <mc:Fallback>
                <p:oleObj name="Equation" r:id="rId3" imgW="1447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40386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Specificity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sz="2800"/>
              <a:t>P (correct prediction | event did not occur)</a:t>
            </a:r>
          </a:p>
          <a:p>
            <a:r>
              <a:rPr lang="en-US" sz="2800"/>
              <a:t>P (predict Stop | subject voted to Stop)</a:t>
            </a:r>
          </a:p>
          <a:p>
            <a:r>
              <a:rPr lang="en-US" sz="2800"/>
              <a:t>Of all those who voted to stop the research, for how many did we correctly predict that.</a:t>
            </a:r>
          </a:p>
          <a:p>
            <a:endParaRPr lang="en-US" sz="2800"/>
          </a:p>
          <a:p>
            <a:endParaRPr lang="en-US" sz="2800"/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4038600"/>
          <a:ext cx="42783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3" imgW="1523880" imgH="393480" progId="Equation.3">
                  <p:embed/>
                </p:oleObj>
              </mc:Choice>
              <mc:Fallback>
                <p:oleObj name="Equation" r:id="rId3" imgW="1523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427831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False Positive Rate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sz="2400"/>
              <a:t>P (incorrect prediction | predicted occurrence)</a:t>
            </a:r>
          </a:p>
          <a:p>
            <a:r>
              <a:rPr lang="en-US" sz="2400"/>
              <a:t>P (subject voted to Stop | we predicted Continue)</a:t>
            </a:r>
          </a:p>
          <a:p>
            <a:r>
              <a:rPr lang="en-US" sz="2400"/>
              <a:t>Of all those for whom we predicted a vote to Continue the research, how often were we wrong.</a:t>
            </a:r>
          </a:p>
          <a:p>
            <a:endParaRPr lang="en-US" sz="2400"/>
          </a:p>
        </p:txBody>
      </p:sp>
      <p:graphicFrame>
        <p:nvGraphicFramePr>
          <p:cNvPr id="44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4038600"/>
          <a:ext cx="40386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3" imgW="1460160" imgH="393480" progId="Equation.3">
                  <p:embed/>
                </p:oleObj>
              </mc:Choice>
              <mc:Fallback>
                <p:oleObj name="Equation" r:id="rId3" imgW="1460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0386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800080"/>
                </a:solidFill>
              </a:rPr>
              <a:t>When to Use Binary Logistic Regression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criterion variable is dichotomous.</a:t>
            </a:r>
          </a:p>
          <a:p>
            <a:r>
              <a:rPr lang="en-US"/>
              <a:t>Predictor variables may be categorical or continuous.</a:t>
            </a:r>
          </a:p>
          <a:p>
            <a:r>
              <a:rPr lang="en-US"/>
              <a:t>If predictors are all continuous and nicely distributed, may use discriminant function analysis.</a:t>
            </a:r>
          </a:p>
          <a:p>
            <a:r>
              <a:rPr lang="en-US"/>
              <a:t>If predictors are all categorical, may use logit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False Negative Rate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sz="2400"/>
              <a:t>P (incorrect prediction | predicted nonoccurrence)</a:t>
            </a:r>
          </a:p>
          <a:p>
            <a:r>
              <a:rPr lang="en-US" sz="2400"/>
              <a:t>P (subject voted to Continue | we predicted Stop)</a:t>
            </a:r>
          </a:p>
          <a:p>
            <a:r>
              <a:rPr lang="en-US" sz="2400"/>
              <a:t>Of all those for whom we predicted a vote to Stop the research, how often were we wrong.</a:t>
            </a:r>
          </a:p>
          <a:p>
            <a:endParaRPr lang="en-US" sz="2400"/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3810000"/>
          <a:ext cx="40386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3" imgW="1536480" imgH="393480" progId="Equation.3">
                  <p:embed/>
                </p:oleObj>
              </mc:Choice>
              <mc:Fallback>
                <p:oleObj name="Equation" r:id="rId3" imgW="1536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40386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Pearson </a:t>
            </a:r>
            <a:r>
              <a:rPr lang="en-US">
                <a:solidFill>
                  <a:srgbClr val="800080"/>
                </a:solidFill>
                <a:sym typeface="Symbol" pitchFamily="18" charset="2"/>
              </a:rPr>
              <a:t></a:t>
            </a:r>
            <a:r>
              <a:rPr lang="en-US" baseline="30000">
                <a:solidFill>
                  <a:srgbClr val="800080"/>
                </a:solidFill>
                <a:sym typeface="Symbol" pitchFamily="18" charset="2"/>
              </a:rPr>
              <a:t>2</a:t>
            </a:r>
            <a:endParaRPr lang="en-US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Analyze, Descriptive Statistics, Crosstabs</a:t>
            </a:r>
          </a:p>
          <a:p>
            <a:r>
              <a:rPr lang="en-US">
                <a:solidFill>
                  <a:srgbClr val="CC3300"/>
                </a:solidFill>
                <a:sym typeface="Symbol" pitchFamily="18" charset="2"/>
              </a:rPr>
              <a:t>Gender  Rows; Decision  Columns</a:t>
            </a:r>
            <a:r>
              <a:rPr lang="en-US">
                <a:solidFill>
                  <a:srgbClr val="CC3300"/>
                </a:solidFill>
              </a:rPr>
              <a:t> </a:t>
            </a:r>
          </a:p>
          <a:p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89200"/>
            <a:ext cx="4881563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Crosstabs Statistics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Statistics, Chi-Square, Continue</a:t>
            </a:r>
          </a:p>
          <a:p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</p:txBody>
      </p:sp>
      <p:pic>
        <p:nvPicPr>
          <p:cNvPr id="93188" name="Picture 4" descr="Sh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8226425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Crosstabs Cells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Cells, Observed Counts, Row Percentages</a:t>
            </a:r>
          </a:p>
          <a:p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</p:txBody>
      </p:sp>
      <p:pic>
        <p:nvPicPr>
          <p:cNvPr id="94212" name="Picture 4" descr="Sh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8199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Crosstabs Output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Continue, OK</a:t>
            </a:r>
          </a:p>
          <a:p>
            <a:r>
              <a:rPr lang="en-US"/>
              <a:t>59% &amp; 30% match logistic’s predictions. </a:t>
            </a:r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  <a:p>
            <a:endParaRPr lang="en-US">
              <a:solidFill>
                <a:srgbClr val="CC3300"/>
              </a:solidFill>
            </a:endParaRP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7669213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Crosstabs Output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Likelihood Ratio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= 25.653, as with logistic.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221538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800080"/>
                </a:solidFill>
              </a:rPr>
              <a:t>Model 2:  Decision =</a:t>
            </a:r>
            <a:br>
              <a:rPr lang="en-US" sz="4000">
                <a:solidFill>
                  <a:srgbClr val="800080"/>
                </a:solidFill>
              </a:rPr>
            </a:br>
            <a:r>
              <a:rPr lang="en-US" sz="4000">
                <a:solidFill>
                  <a:srgbClr val="800080"/>
                </a:solidFill>
              </a:rPr>
              <a:t>Idealism, Relativism, Gender</a:t>
            </a:r>
            <a:r>
              <a:rPr lang="en-US" sz="4000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Analyze, Regression, Binary Logistic</a:t>
            </a:r>
          </a:p>
          <a:p>
            <a:r>
              <a:rPr lang="en-US">
                <a:solidFill>
                  <a:srgbClr val="CC3300"/>
                </a:solidFill>
              </a:rPr>
              <a:t>Decision </a:t>
            </a:r>
            <a:r>
              <a:rPr lang="en-US">
                <a:solidFill>
                  <a:srgbClr val="CC3300"/>
                </a:solidFill>
                <a:sym typeface="Symbol" pitchFamily="18" charset="2"/>
              </a:rPr>
              <a:t> Dependent</a:t>
            </a:r>
          </a:p>
          <a:p>
            <a:r>
              <a:rPr lang="en-US">
                <a:solidFill>
                  <a:srgbClr val="CC3300"/>
                </a:solidFill>
                <a:sym typeface="Symbol" pitchFamily="18" charset="2"/>
              </a:rPr>
              <a:t>Gender, Idealism, Relatvsm Covariate(s)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5783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685800"/>
            <a:ext cx="7769225" cy="543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Click </a:t>
            </a:r>
            <a:r>
              <a:rPr lang="en-US" b="1"/>
              <a:t>Options </a:t>
            </a:r>
            <a:r>
              <a:rPr lang="en-US"/>
              <a:t>and check “Hosmer-Lemeshow goodness of fit” and “CI for exp(B) 95%.”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Continue, OK.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46576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Comparing Nested Models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/>
              <a:t>With only intercept and gender,</a:t>
            </a:r>
            <a:br>
              <a:rPr lang="en-US"/>
            </a:br>
            <a:r>
              <a:rPr lang="en-US"/>
              <a:t> -2LL = 399.913.</a:t>
            </a:r>
          </a:p>
          <a:p>
            <a:r>
              <a:rPr lang="en-US"/>
              <a:t>Adding idealism and relativism dropped</a:t>
            </a:r>
            <a:br>
              <a:rPr lang="en-US"/>
            </a:br>
            <a:r>
              <a:rPr lang="en-US"/>
              <a:t> -2LL to 346.503, a drop of 53.41.</a:t>
            </a:r>
          </a:p>
          <a:p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(2) = 399.913 – 346.503 = 53.41,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= ?</a:t>
            </a: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7019925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Wuensch &amp; Poteat, 1998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Cats being used as research subjects.</a:t>
            </a:r>
          </a:p>
          <a:p>
            <a:r>
              <a:rPr lang="en-US"/>
              <a:t>Stereotaxic surgery.</a:t>
            </a:r>
          </a:p>
          <a:p>
            <a:r>
              <a:rPr lang="en-US"/>
              <a:t>Subjects pretend they are on university research committee.</a:t>
            </a:r>
          </a:p>
          <a:p>
            <a:r>
              <a:rPr lang="en-US"/>
              <a:t>Complaint filed by animal rights group.</a:t>
            </a:r>
          </a:p>
          <a:p>
            <a:r>
              <a:rPr lang="en-US"/>
              <a:t>Vote to stop or continue the research.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Obtain </a:t>
            </a:r>
            <a:r>
              <a:rPr lang="en-US" i="1">
                <a:solidFill>
                  <a:srgbClr val="800080"/>
                </a:solidFill>
              </a:rPr>
              <a:t>p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  <a:sym typeface="Symbol" pitchFamily="18" charset="2"/>
              </a:rPr>
              <a:t>Transform, Compute</a:t>
            </a:r>
          </a:p>
          <a:p>
            <a:r>
              <a:rPr lang="en-US">
                <a:solidFill>
                  <a:srgbClr val="CC3300"/>
                </a:solidFill>
                <a:sym typeface="Symbol" pitchFamily="18" charset="2"/>
              </a:rPr>
              <a:t>Target Variable = p</a:t>
            </a:r>
          </a:p>
          <a:p>
            <a:r>
              <a:rPr lang="en-US">
                <a:solidFill>
                  <a:srgbClr val="CC3300"/>
                </a:solidFill>
                <a:sym typeface="Symbol" pitchFamily="18" charset="2"/>
              </a:rPr>
              <a:t>Numeric Expression =</a:t>
            </a:r>
            <a:br>
              <a:rPr lang="en-US">
                <a:solidFill>
                  <a:srgbClr val="CC3300"/>
                </a:solidFill>
                <a:sym typeface="Symbol" pitchFamily="18" charset="2"/>
              </a:rPr>
            </a:br>
            <a:r>
              <a:rPr lang="en-US">
                <a:solidFill>
                  <a:srgbClr val="CC3300"/>
                </a:solidFill>
                <a:sym typeface="Symbol" pitchFamily="18" charset="2"/>
              </a:rPr>
              <a:t>1 - CDF.CHISQ(53.41,2)</a:t>
            </a:r>
          </a:p>
        </p:txBody>
      </p:sp>
      <p:pic>
        <p:nvPicPr>
          <p:cNvPr id="98308" name="Picture 4" descr="Sh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73136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800080"/>
                </a:solidFill>
              </a:rPr>
              <a:t>p</a:t>
            </a:r>
            <a:r>
              <a:rPr lang="en-US">
                <a:solidFill>
                  <a:srgbClr val="800080"/>
                </a:solidFill>
              </a:rPr>
              <a:t> = 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OK</a:t>
            </a:r>
          </a:p>
          <a:p>
            <a:r>
              <a:rPr lang="en-US">
                <a:solidFill>
                  <a:srgbClr val="CC3300"/>
                </a:solidFill>
              </a:rPr>
              <a:t>Data Editor, Variable View</a:t>
            </a:r>
          </a:p>
          <a:p>
            <a:r>
              <a:rPr lang="en-US">
                <a:solidFill>
                  <a:srgbClr val="CC3300"/>
                </a:solidFill>
              </a:rPr>
              <a:t>Set Decimal Points to 5 for p</a:t>
            </a:r>
          </a:p>
          <a:p>
            <a:endParaRPr lang="en-US">
              <a:sym typeface="Symbol" pitchFamily="18" charset="2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60325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800080"/>
                </a:solidFill>
              </a:rPr>
              <a:t>p</a:t>
            </a:r>
            <a:r>
              <a:rPr lang="en-US">
                <a:solidFill>
                  <a:srgbClr val="800080"/>
                </a:solidFill>
              </a:rPr>
              <a:t> &lt; .0001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Data Editor, Data View</a:t>
            </a:r>
          </a:p>
          <a:p>
            <a:r>
              <a:rPr lang="en-US"/>
              <a:t>p = .00000</a:t>
            </a:r>
          </a:p>
          <a:p>
            <a:r>
              <a:rPr lang="en-US"/>
              <a:t>Adding the ethical ideology variables significantly improved the model.</a:t>
            </a:r>
          </a:p>
          <a:p>
            <a:endParaRPr lang="en-US">
              <a:sym typeface="Symbol" pitchFamily="18" charset="2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29025"/>
            <a:ext cx="42957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8000"/>
                </a:solidFill>
              </a:rPr>
              <a:t>Hosmer-Lemeshow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baseline="-25000" dirty="0" err="1">
                <a:cs typeface="Arial" charset="0"/>
              </a:rPr>
              <a:t>ø</a:t>
            </a:r>
            <a:r>
              <a:rPr lang="en-US" dirty="0">
                <a:cs typeface="Arial" charset="0"/>
              </a:rPr>
              <a:t>:  predictions made by the model fit perfectly with observed group memberships</a:t>
            </a:r>
          </a:p>
          <a:p>
            <a:r>
              <a:rPr lang="en-US" dirty="0"/>
              <a:t>Cases are arranged in order by their predicted probability on the criterion.</a:t>
            </a:r>
          </a:p>
          <a:p>
            <a:r>
              <a:rPr lang="en-US" dirty="0"/>
              <a:t>Then divided </a:t>
            </a:r>
            <a:r>
              <a:rPr lang="en-US" dirty="0" smtClean="0"/>
              <a:t>into (usually) </a:t>
            </a:r>
            <a:r>
              <a:rPr lang="en-US" dirty="0"/>
              <a:t>ten </a:t>
            </a:r>
            <a:r>
              <a:rPr lang="en-US" dirty="0" smtClean="0"/>
              <a:t>bins with approximately equal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gives ten rows in the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bin and each event, we have number of observed cases and expected number predicted from the model.</a:t>
            </a:r>
            <a:endParaRPr lang="en-US" dirty="0"/>
          </a:p>
          <a:p>
            <a:endParaRPr lang="en-US" dirty="0"/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226425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4800"/>
            <a:ext cx="8229600" cy="5821363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Note expected </a:t>
            </a:r>
            <a:r>
              <a:rPr lang="en-US" dirty="0" err="1">
                <a:cs typeface="Arial" charset="0"/>
              </a:rPr>
              <a:t>freqs</a:t>
            </a:r>
            <a:r>
              <a:rPr lang="en-US" dirty="0">
                <a:cs typeface="Arial" charset="0"/>
              </a:rPr>
              <a:t> decline in first column, rise in second.</a:t>
            </a:r>
          </a:p>
          <a:p>
            <a:r>
              <a:rPr lang="en-US" dirty="0">
                <a:cs typeface="Arial" charset="0"/>
              </a:rPr>
              <a:t>The </a:t>
            </a:r>
            <a:r>
              <a:rPr lang="en-US" dirty="0" err="1">
                <a:cs typeface="Arial" charset="0"/>
              </a:rPr>
              <a:t>nonsignificant</a:t>
            </a:r>
            <a:r>
              <a:rPr lang="en-US" dirty="0">
                <a:cs typeface="Arial" charset="0"/>
              </a:rPr>
              <a:t> chi-square </a:t>
            </a:r>
            <a:r>
              <a:rPr lang="en-US" dirty="0" smtClean="0">
                <a:cs typeface="Arial" charset="0"/>
              </a:rPr>
              <a:t>is indicative </a:t>
            </a:r>
            <a:r>
              <a:rPr lang="en-US" dirty="0">
                <a:cs typeface="Arial" charset="0"/>
              </a:rPr>
              <a:t>of </a:t>
            </a:r>
            <a:r>
              <a:rPr lang="en-US" dirty="0" smtClean="0">
                <a:cs typeface="Arial" charset="0"/>
              </a:rPr>
              <a:t>good fit </a:t>
            </a:r>
            <a:r>
              <a:rPr lang="en-US" dirty="0">
                <a:cs typeface="Arial" charset="0"/>
              </a:rPr>
              <a:t>of data with linear model.</a:t>
            </a:r>
          </a:p>
          <a:p>
            <a:endParaRPr lang="en-US" baseline="-25000" dirty="0">
              <a:cs typeface="Arial" charset="0"/>
            </a:endParaRPr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776922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8000"/>
                </a:solidFill>
              </a:rPr>
              <a:t>Hosmer-Lemeshow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There are problems with this procedure.</a:t>
            </a:r>
          </a:p>
          <a:p>
            <a:r>
              <a:rPr lang="en-US" dirty="0" smtClean="0"/>
              <a:t>Hosmer and </a:t>
            </a:r>
            <a:r>
              <a:rPr lang="en-US" dirty="0" err="1" smtClean="0"/>
              <a:t>Lemeshow</a:t>
            </a:r>
            <a:r>
              <a:rPr lang="en-US" dirty="0" smtClean="0"/>
              <a:t> have acknowledged this.</a:t>
            </a:r>
          </a:p>
          <a:p>
            <a:r>
              <a:rPr lang="en-US" dirty="0" smtClean="0"/>
              <a:t>Even with good fit the test may be significant if sample sizes are large</a:t>
            </a:r>
          </a:p>
          <a:p>
            <a:r>
              <a:rPr lang="en-US" dirty="0" smtClean="0"/>
              <a:t>Even with poor fit the test may not be significant if sample sizes are small.</a:t>
            </a:r>
          </a:p>
          <a:p>
            <a:r>
              <a:rPr lang="en-US" dirty="0" smtClean="0"/>
              <a:t>Number of bins can have a big effect on the results of this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6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Linearity of the </a:t>
            </a:r>
            <a:r>
              <a:rPr lang="en-US" b="1" dirty="0" err="1" smtClean="0">
                <a:solidFill>
                  <a:srgbClr val="008000"/>
                </a:solidFill>
              </a:rPr>
              <a:t>Logit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assumed that the log odds are related to the predictors in a linear fashion.</a:t>
            </a:r>
          </a:p>
          <a:p>
            <a:r>
              <a:rPr lang="en-US" dirty="0" smtClean="0"/>
              <a:t>Use the Box-Tidwell test to evaluate this assumption.</a:t>
            </a:r>
          </a:p>
          <a:p>
            <a:r>
              <a:rPr lang="en-US" dirty="0" smtClean="0"/>
              <a:t>For each continuous predictor, compute the natural log.</a:t>
            </a:r>
          </a:p>
          <a:p>
            <a:r>
              <a:rPr lang="en-US" dirty="0" smtClean="0"/>
              <a:t>Include in the model interactions between each predictor and its natural log.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880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Box-Tidwell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interaction is significant, there is a problem.</a:t>
            </a:r>
          </a:p>
          <a:p>
            <a:r>
              <a:rPr lang="en-US" dirty="0" smtClean="0"/>
              <a:t>For the troublesome predictor, try including the square of that predictor.</a:t>
            </a:r>
          </a:p>
          <a:p>
            <a:r>
              <a:rPr lang="en-US" dirty="0" smtClean="0"/>
              <a:t>That is, add a polynomial component to the model.</a:t>
            </a:r>
          </a:p>
          <a:p>
            <a:r>
              <a:rPr lang="en-US" dirty="0" smtClean="0"/>
              <a:t>See </a:t>
            </a:r>
            <a:r>
              <a:rPr lang="en-US" dirty="0">
                <a:hlinkClick r:id="rId2"/>
              </a:rPr>
              <a:t>T-Test versus Binary Logistic Regression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52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300" y="254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4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Purpose of the Research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Cosmetic</a:t>
            </a:r>
          </a:p>
          <a:p>
            <a:r>
              <a:rPr lang="en-US"/>
              <a:t>Theory Testing</a:t>
            </a:r>
          </a:p>
          <a:p>
            <a:r>
              <a:rPr lang="en-US"/>
              <a:t>Meat Production</a:t>
            </a:r>
          </a:p>
          <a:p>
            <a:r>
              <a:rPr lang="en-US"/>
              <a:t>Veterinary</a:t>
            </a:r>
          </a:p>
          <a:p>
            <a:r>
              <a:rPr lang="en-US"/>
              <a:t>Medical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25400"/>
            <a:ext cx="8991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40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2486"/>
              </p:ext>
            </p:extLst>
          </p:nvPr>
        </p:nvGraphicFramePr>
        <p:xfrm>
          <a:off x="228600" y="1143000"/>
          <a:ext cx="8534400" cy="4162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828"/>
                <a:gridCol w="1872828"/>
                <a:gridCol w="798124"/>
                <a:gridCol w="798124"/>
                <a:gridCol w="798124"/>
                <a:gridCol w="798124"/>
                <a:gridCol w="798124"/>
                <a:gridCol w="798124"/>
              </a:tblGrid>
              <a:tr h="602361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Variables in the Equation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183">
                <a:tc gridSpan="2"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S.E.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Wald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df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Sig.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Exp(B)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2183">
                <a:tc rowSpan="6"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Step 1</a:t>
                      </a:r>
                      <a:r>
                        <a:rPr lang="en-US" sz="1800" baseline="300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1.147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.269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18.129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.000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3.148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2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idealism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1.130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1.921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.346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.556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3.097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2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relatvsm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1.656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2.637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.394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.530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5.240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2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idealism by </a:t>
                      </a:r>
                      <a:r>
                        <a:rPr lang="en-US" sz="1800" dirty="0" err="1">
                          <a:effectLst/>
                          <a:highlight>
                            <a:srgbClr val="FFFF00"/>
                          </a:highlight>
                        </a:rPr>
                        <a:t>idealism_LN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-.652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.690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.893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.345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.521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2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highlight>
                            <a:srgbClr val="FFFF00"/>
                          </a:highlight>
                        </a:rPr>
                        <a:t>relatvsm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 by </a:t>
                      </a:r>
                      <a:r>
                        <a:rPr lang="en-US" sz="1800" dirty="0" err="1">
                          <a:effectLst/>
                          <a:highlight>
                            <a:srgbClr val="FFFF00"/>
                          </a:highlight>
                        </a:rPr>
                        <a:t>relatvsm_LN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-.479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.949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.254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00"/>
                          </a:highlight>
                        </a:rPr>
                        <a:t>.614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.620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2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Constant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-5.015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5.877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.728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.393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.007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602361">
                <a:tc gridSpan="8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a. Variable(s) entered on step 1: gender, idealism, </a:t>
                      </a:r>
                      <a:r>
                        <a:rPr lang="en-US" sz="1800" dirty="0" err="1">
                          <a:effectLst/>
                        </a:rPr>
                        <a:t>relatvsm</a:t>
                      </a:r>
                      <a:r>
                        <a:rPr lang="en-US" sz="1800" dirty="0">
                          <a:effectLst/>
                        </a:rPr>
                        <a:t>, idealism * </a:t>
                      </a:r>
                      <a:r>
                        <a:rPr lang="en-US" sz="1800" dirty="0" err="1">
                          <a:effectLst/>
                        </a:rPr>
                        <a:t>idealism_LN</a:t>
                      </a:r>
                      <a:r>
                        <a:rPr lang="en-US" sz="1800" dirty="0">
                          <a:effectLst/>
                        </a:rPr>
                        <a:t> , </a:t>
                      </a:r>
                      <a:r>
                        <a:rPr lang="en-US" sz="1800" dirty="0" err="1">
                          <a:effectLst/>
                        </a:rPr>
                        <a:t>relatvsm</a:t>
                      </a:r>
                      <a:r>
                        <a:rPr lang="en-US" sz="1800" dirty="0">
                          <a:effectLst/>
                        </a:rPr>
                        <a:t> * </a:t>
                      </a:r>
                      <a:r>
                        <a:rPr lang="en-US" sz="1800" dirty="0" err="1">
                          <a:effectLst/>
                        </a:rPr>
                        <a:t>relatvsm_LN</a:t>
                      </a:r>
                      <a:r>
                        <a:rPr lang="en-US" sz="1800" dirty="0">
                          <a:effectLst/>
                        </a:rPr>
                        <a:t> .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638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 Problem Here.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2913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800080"/>
                </a:solidFill>
              </a:rPr>
              <a:t>Model 3:  Decision =</a:t>
            </a:r>
            <a:br>
              <a:rPr lang="en-US" sz="4000">
                <a:solidFill>
                  <a:srgbClr val="800080"/>
                </a:solidFill>
              </a:rPr>
            </a:br>
            <a:r>
              <a:rPr lang="en-US" sz="3600">
                <a:solidFill>
                  <a:srgbClr val="800080"/>
                </a:solidFill>
              </a:rPr>
              <a:t>Idealism, Relativism, Gender, Purpose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4 dummy variables to code the five purposes.</a:t>
            </a:r>
          </a:p>
          <a:p>
            <a:r>
              <a:rPr lang="en-US"/>
              <a:t>Consider the Medical group a reference group.</a:t>
            </a:r>
          </a:p>
          <a:p>
            <a:r>
              <a:rPr lang="en-US"/>
              <a:t>Dummy variables are:  Cosmetic, Theory, Meat, Veterin.</a:t>
            </a:r>
          </a:p>
          <a:p>
            <a:r>
              <a:rPr lang="en-US"/>
              <a:t>0 = not in this group, 1 = in this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Add the Dummy Variables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Analyze, Regression, Binary Logistic</a:t>
            </a:r>
          </a:p>
          <a:p>
            <a:r>
              <a:rPr lang="en-US">
                <a:solidFill>
                  <a:srgbClr val="CC3300"/>
                </a:solidFill>
              </a:rPr>
              <a:t>Add to the Covariates:  Cosmetic, Theory, Meat, Veterin.</a:t>
            </a:r>
          </a:p>
          <a:p>
            <a:r>
              <a:rPr lang="en-US">
                <a:solidFill>
                  <a:srgbClr val="CC3300"/>
                </a:solidFill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Block 0</a:t>
            </a:r>
            <a:r>
              <a:rPr lang="en-US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/>
              <a:t>Look at “</a:t>
            </a:r>
            <a:r>
              <a:rPr lang="en-US" b="1">
                <a:solidFill>
                  <a:srgbClr val="008000"/>
                </a:solidFill>
              </a:rPr>
              <a:t>Variables </a:t>
            </a:r>
            <a:r>
              <a:rPr lang="en-US" b="1" u="sng">
                <a:solidFill>
                  <a:srgbClr val="008000"/>
                </a:solidFill>
              </a:rPr>
              <a:t>not</a:t>
            </a:r>
            <a:r>
              <a:rPr lang="en-US" b="1">
                <a:solidFill>
                  <a:srgbClr val="008000"/>
                </a:solidFill>
              </a:rPr>
              <a:t> in the Equation</a:t>
            </a:r>
            <a:r>
              <a:rPr lang="en-US"/>
              <a:t>.”</a:t>
            </a:r>
          </a:p>
          <a:p>
            <a:r>
              <a:rPr lang="en-US"/>
              <a:t>“</a:t>
            </a:r>
            <a:r>
              <a:rPr lang="en-US" b="1">
                <a:solidFill>
                  <a:srgbClr val="008000"/>
                </a:solidFill>
              </a:rPr>
              <a:t>Score</a:t>
            </a:r>
            <a:r>
              <a:rPr lang="en-US"/>
              <a:t>” is how much -2LL would drop if a single variable were added to the model with intercept only.</a:t>
            </a:r>
          </a:p>
          <a:p>
            <a:endParaRPr lang="en-US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896778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Effect of Adding Purpose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Our previous model had -2LL = 346.503.</a:t>
            </a:r>
          </a:p>
          <a:p>
            <a:pPr>
              <a:lnSpc>
                <a:spcPct val="90000"/>
              </a:lnSpc>
            </a:pPr>
            <a:r>
              <a:rPr lang="en-US" sz="2800"/>
              <a:t>Adding Purpose dropped -2LL to 338.060.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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(4) = 8.443, </a:t>
            </a:r>
            <a:r>
              <a:rPr lang="en-US" sz="2800" i="1">
                <a:sym typeface="Symbol" pitchFamily="18" charset="2"/>
              </a:rPr>
              <a:t>p</a:t>
            </a:r>
            <a:r>
              <a:rPr lang="en-US" sz="2800">
                <a:sym typeface="Symbol" pitchFamily="18" charset="2"/>
              </a:rPr>
              <a:t> = .0766.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But I make planned comparisons (with medical reference group) anyhow!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8355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Classification Table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calculate the sensitivity, specificity, false positive rate, and false negative rate.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8162925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Answer Key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Sensitivity = 74/128 = 58%</a:t>
            </a:r>
          </a:p>
          <a:p>
            <a:r>
              <a:rPr lang="en-US"/>
              <a:t>Specificity = 152/187 = 81%</a:t>
            </a:r>
          </a:p>
          <a:p>
            <a:r>
              <a:rPr lang="en-US"/>
              <a:t>False Positive Rate = 35/109 = 32%</a:t>
            </a:r>
          </a:p>
          <a:p>
            <a:r>
              <a:rPr lang="en-US"/>
              <a:t>False Negative Rate = 54/206 = 26%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Wald Chi-Square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conservative test of the unique contribution of each predictor.</a:t>
            </a:r>
          </a:p>
          <a:p>
            <a:r>
              <a:rPr lang="en-US"/>
              <a:t>Presented in </a:t>
            </a:r>
            <a:r>
              <a:rPr lang="en-US">
                <a:solidFill>
                  <a:srgbClr val="008000"/>
                </a:solidFill>
              </a:rPr>
              <a:t>Variables in the Equation</a:t>
            </a:r>
            <a:r>
              <a:rPr lang="en-US"/>
              <a:t>.</a:t>
            </a:r>
          </a:p>
          <a:p>
            <a:r>
              <a:rPr lang="en-US"/>
              <a:t>Alternative:  drop one predictor from the model, observe the increase in -2LL, test via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.</a:t>
            </a:r>
            <a:endParaRPr lang="en-US" baseline="30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68362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Predictor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Gender</a:t>
            </a:r>
          </a:p>
          <a:p>
            <a:r>
              <a:rPr lang="en-US"/>
              <a:t>Ethical Idealism (9-point Likert)</a:t>
            </a:r>
          </a:p>
          <a:p>
            <a:r>
              <a:rPr lang="en-US"/>
              <a:t>Ethical Relativism (9-point Likert)</a:t>
            </a:r>
          </a:p>
          <a:p>
            <a:r>
              <a:rPr lang="en-US"/>
              <a:t>Purpose of the Research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Odds Ratios – </a:t>
            </a:r>
            <a:r>
              <a:rPr lang="en-US">
                <a:solidFill>
                  <a:srgbClr val="008000"/>
                </a:solidFill>
              </a:rPr>
              <a:t>Exp(B)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/>
              <a:t>Odds of approval more than cut in half (.496) for each one point increase in Idealism.</a:t>
            </a:r>
          </a:p>
          <a:p>
            <a:r>
              <a:rPr lang="en-US" sz="2800"/>
              <a:t>Odds of approval multiplied by 1.39 for each one point increase in Relativism.</a:t>
            </a:r>
          </a:p>
          <a:p>
            <a:r>
              <a:rPr lang="en-US" sz="2800"/>
              <a:t>Odds of approval if purpose is Theory Testing are only .314 what they are for Medical Research.</a:t>
            </a:r>
          </a:p>
          <a:p>
            <a:r>
              <a:rPr lang="en-US" sz="2800"/>
              <a:t>Odds of approval if purpose is Agricultural Research are only .421 what they are for Medical research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Inverted Odds Ratios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folks have problems with odds ratios less than 1.</a:t>
            </a:r>
          </a:p>
          <a:p>
            <a:r>
              <a:rPr lang="en-US" dirty="0"/>
              <a:t>Just invert the odds ratio.</a:t>
            </a:r>
          </a:p>
          <a:p>
            <a:r>
              <a:rPr lang="en-US" dirty="0"/>
              <a:t>For example, 1/.421 = 2.38.</a:t>
            </a:r>
          </a:p>
          <a:p>
            <a:r>
              <a:rPr lang="en-US" dirty="0"/>
              <a:t>That is, respondents were more than two times more likely to approve the medical research than the research designed to feed </a:t>
            </a:r>
            <a:r>
              <a:rPr lang="en-US" dirty="0" smtClean="0"/>
              <a:t>the </a:t>
            </a:r>
            <a:r>
              <a:rPr lang="en-US" dirty="0"/>
              <a:t>poor in the third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Classification Decision Rule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a screening test for Cancer.</a:t>
            </a:r>
          </a:p>
          <a:p>
            <a:r>
              <a:rPr lang="en-US"/>
              <a:t>Which is the more serious error</a:t>
            </a:r>
          </a:p>
          <a:p>
            <a:pPr lvl="1"/>
            <a:r>
              <a:rPr lang="en-US"/>
              <a:t>False Positive – test says you have cancer, but you do not</a:t>
            </a:r>
          </a:p>
          <a:p>
            <a:pPr lvl="1"/>
            <a:r>
              <a:rPr lang="en-US"/>
              <a:t>False Negative – test says you do not have cancer but you do</a:t>
            </a:r>
          </a:p>
          <a:p>
            <a:r>
              <a:rPr lang="en-US"/>
              <a:t>Want to reduce the False Negative rate?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Classification Decision Rule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Analyze, Regression, Binary Logistic</a:t>
            </a:r>
          </a:p>
          <a:p>
            <a:r>
              <a:rPr lang="en-US">
                <a:solidFill>
                  <a:srgbClr val="CC3300"/>
                </a:solidFill>
              </a:rPr>
              <a:t>Options</a:t>
            </a:r>
          </a:p>
          <a:p>
            <a:r>
              <a:rPr lang="en-US">
                <a:solidFill>
                  <a:srgbClr val="CC3300"/>
                </a:solidFill>
              </a:rPr>
              <a:t>Classification Cutoff = .4, Continue, OK</a:t>
            </a:r>
          </a:p>
        </p:txBody>
      </p:sp>
      <p:pic>
        <p:nvPicPr>
          <p:cNvPr id="79876" name="Picture 4" descr="sh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98800"/>
            <a:ext cx="59309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Effect of Lowering Cutoff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calculate the Sensitivity, Specificity, False Positive Rate, and False Negative Rate for the model with the cutoff at .4.</a:t>
            </a:r>
          </a:p>
          <a:p>
            <a:r>
              <a:rPr lang="en-US"/>
              <a:t>Fill in the table on page 15 of the handout.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Answer Key</a:t>
            </a:r>
          </a:p>
        </p:txBody>
      </p:sp>
      <p:graphicFrame>
        <p:nvGraphicFramePr>
          <p:cNvPr id="727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-1219200" y="1828800"/>
          <a:ext cx="11545888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Document" r:id="rId4" imgW="6095399" imgH="1843106" progId="Word.Document.8">
                  <p:embed/>
                </p:oleObj>
              </mc:Choice>
              <mc:Fallback>
                <p:oleObj name="Document" r:id="rId4" imgW="6095399" imgH="184310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19200" y="1828800"/>
                        <a:ext cx="11545888" cy="349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SAS Rules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See, on page 16 of the handout, how easy SAS makes it to see the effect of changing the cutoff.</a:t>
            </a:r>
          </a:p>
          <a:p>
            <a:r>
              <a:rPr lang="en-US" dirty="0"/>
              <a:t>SAS classification tables remove bias (using a jackknifed classification procedure), </a:t>
            </a:r>
            <a:r>
              <a:rPr lang="en-US" dirty="0" smtClean="0"/>
              <a:t>SPSS </a:t>
            </a:r>
            <a:r>
              <a:rPr lang="en-US" dirty="0"/>
              <a:t>does not have this feature.</a:t>
            </a:r>
          </a:p>
        </p:txBody>
      </p:sp>
      <p:pic>
        <p:nvPicPr>
          <p:cNvPr id="71684" name="Picture 4" descr="sas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029200"/>
            <a:ext cx="9683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800080"/>
                </a:solidFill>
              </a:rPr>
              <a:t>Presenting the Results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the handout.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Interaction Terms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want to standardize continuous predictor variables.</a:t>
            </a:r>
            <a:endParaRPr lang="en-US" dirty="0"/>
          </a:p>
          <a:p>
            <a:r>
              <a:rPr lang="en-US" dirty="0"/>
              <a:t>Compute the </a:t>
            </a:r>
            <a:r>
              <a:rPr lang="en-US" dirty="0" smtClean="0"/>
              <a:t>interaction </a:t>
            </a:r>
            <a:r>
              <a:rPr lang="en-US" dirty="0"/>
              <a:t>terms or</a:t>
            </a:r>
          </a:p>
          <a:p>
            <a:r>
              <a:rPr lang="en-US" dirty="0"/>
              <a:t>Let Logistic compute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008000"/>
                </a:solidFill>
              </a:rPr>
              <a:t>Deliberation  and Physical Attractiveness in a Mock Trial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Subjects are mock jurors in a criminal trial.</a:t>
            </a:r>
          </a:p>
          <a:p>
            <a:r>
              <a:rPr lang="en-US"/>
              <a:t>For half the defendant is plain, for the other half physically attractive.</a:t>
            </a:r>
          </a:p>
          <a:p>
            <a:r>
              <a:rPr lang="en-US"/>
              <a:t>Half recommend a verdict with no deliberation, half deliberate first.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Model 1:  Decision = Gender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Decision 0 = stop, 1 = continue</a:t>
            </a:r>
          </a:p>
          <a:p>
            <a:r>
              <a:rPr lang="en-US" sz="2800"/>
              <a:t>Gender 0 = female, 1 = male</a:t>
            </a:r>
          </a:p>
          <a:p>
            <a:r>
              <a:rPr lang="en-US" sz="2800"/>
              <a:t>Model is ….. logit =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    is </a:t>
            </a:r>
            <a:r>
              <a:rPr lang="en-US" sz="2800" b="1"/>
              <a:t>the predicted probability of the event which is coded with 1 (continue the research)</a:t>
            </a:r>
            <a:r>
              <a:rPr lang="en-US" sz="2800"/>
              <a:t> rather than with 0 (stop the research).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28800" y="3352800"/>
          <a:ext cx="56769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2019240" imgH="507960" progId="Equation.3">
                  <p:embed/>
                </p:oleObj>
              </mc:Choice>
              <mc:Fallback>
                <p:oleObj name="Equation" r:id="rId3" imgW="201924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56769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838200" y="4648200"/>
          <a:ext cx="3651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3651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the Data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</a:t>
            </a:r>
            <a:r>
              <a:rPr lang="en-US" dirty="0">
                <a:solidFill>
                  <a:schemeClr val="accent2"/>
                </a:solidFill>
              </a:rPr>
              <a:t>Logistic2x2x2.sav</a:t>
            </a:r>
            <a:r>
              <a:rPr lang="en-US" dirty="0"/>
              <a:t> into </a:t>
            </a:r>
            <a:r>
              <a:rPr lang="en-US" dirty="0" smtClean="0"/>
              <a:t>SPSS.</a:t>
            </a:r>
            <a:endParaRPr lang="en-US" dirty="0"/>
          </a:p>
          <a:p>
            <a:r>
              <a:rPr lang="en-US" dirty="0"/>
              <a:t>Each row is one cell in 2x2x2 contingency table.</a:t>
            </a:r>
          </a:p>
          <a:p>
            <a:r>
              <a:rPr lang="en-US" dirty="0"/>
              <a:t>Could do a </a:t>
            </a:r>
            <a:r>
              <a:rPr lang="en-US" dirty="0" err="1"/>
              <a:t>logit</a:t>
            </a:r>
            <a:r>
              <a:rPr lang="en-US" dirty="0"/>
              <a:t> analysis, but will do logistic regression instead.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769225" cy="69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rgbClr val="800080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</a:t>
            </a:r>
            <a:r>
              <a:rPr lang="en-US" dirty="0" smtClean="0"/>
              <a:t>SPSS </a:t>
            </a:r>
            <a:r>
              <a:rPr lang="en-US" dirty="0"/>
              <a:t>to weight cases by Freq.  Data, Weight Cases: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735012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4800"/>
            <a:ext cx="8229600" cy="5821363"/>
          </a:xfrm>
        </p:spPr>
        <p:txBody>
          <a:bodyPr/>
          <a:lstStyle/>
          <a:p>
            <a:r>
              <a:rPr lang="en-US"/>
              <a:t>Dependent = Guilty.</a:t>
            </a:r>
          </a:p>
          <a:p>
            <a:r>
              <a:rPr lang="en-US"/>
              <a:t>Covariates = Delib, Plain.</a:t>
            </a:r>
          </a:p>
          <a:p>
            <a:r>
              <a:rPr lang="en-US"/>
              <a:t>In left pane highlight Delib and Plain.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2949" name="Picture 5" descr="Sh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535738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152400"/>
            <a:ext cx="8229600" cy="122238"/>
          </a:xfrm>
        </p:spPr>
        <p:txBody>
          <a:bodyPr/>
          <a:lstStyle/>
          <a:p>
            <a:endParaRPr lang="en-US" sz="4000">
              <a:solidFill>
                <a:srgbClr val="800080"/>
              </a:solidFill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/>
              <a:t>Then click &gt;a*b&gt;  to create the interaction term.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221538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4800"/>
            <a:ext cx="8229600" cy="5821363"/>
          </a:xfrm>
        </p:spPr>
        <p:txBody>
          <a:bodyPr/>
          <a:lstStyle/>
          <a:p>
            <a:r>
              <a:rPr lang="en-US"/>
              <a:t>Under Options, ask for the Hosmer-Lemeshow test and confidence intervals on the odds ratios.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399213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Significant Interaction</a:t>
            </a:r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interaction is large and significant (odds ratio of .030), so we shall ignore the main effects.</a:t>
            </a:r>
          </a:p>
          <a:p>
            <a:endParaRPr lang="en-US"/>
          </a:p>
        </p:txBody>
      </p:sp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827246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>
              <a:solidFill>
                <a:srgbClr val="80008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/>
              <a:t>Use Crosstabs to test the conditional effects of Plain at each level of Delib.</a:t>
            </a:r>
          </a:p>
          <a:p>
            <a:r>
              <a:rPr lang="en-US"/>
              <a:t>Split file by Delib.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380163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>
              <a:solidFill>
                <a:srgbClr val="80008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/>
              <a:t>Analyze, Crosstabs.</a:t>
            </a:r>
          </a:p>
          <a:p>
            <a:r>
              <a:rPr lang="en-US"/>
              <a:t>Rows = Plain, Columns = Guilty.</a:t>
            </a:r>
          </a:p>
          <a:p>
            <a:r>
              <a:rPr lang="en-US"/>
              <a:t>Statistics, Chi-square, Continue.</a:t>
            </a:r>
          </a:p>
          <a:p>
            <a:r>
              <a:rPr lang="en-US"/>
              <a:t>Cells, Observed Counts and Column Percentages.</a:t>
            </a:r>
          </a:p>
          <a:p>
            <a:r>
              <a:rPr lang="en-US"/>
              <a:t>Continue, OK.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Rows = Plain, Columns = Guilty</a:t>
            </a:r>
          </a:p>
        </p:txBody>
      </p:sp>
      <p:pic>
        <p:nvPicPr>
          <p:cNvPr id="11571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800080"/>
                </a:solidFill>
              </a:rPr>
              <a:t>Iterative Maximum Likelihood Procedure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SPSS </a:t>
            </a:r>
            <a:r>
              <a:rPr lang="en-US" dirty="0"/>
              <a:t>starts with arbitrary regression </a:t>
            </a:r>
            <a:r>
              <a:rPr lang="en-US" dirty="0" err="1"/>
              <a:t>coefficents</a:t>
            </a:r>
            <a:r>
              <a:rPr lang="en-US" dirty="0"/>
              <a:t>.</a:t>
            </a:r>
          </a:p>
          <a:p>
            <a:r>
              <a:rPr lang="en-US" dirty="0"/>
              <a:t>Tinkers with the regression coefficients to find those which best reduce error.</a:t>
            </a:r>
          </a:p>
          <a:p>
            <a:r>
              <a:rPr lang="en-US" dirty="0"/>
              <a:t>Converges on final model.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4800"/>
            <a:ext cx="8229600" cy="5821363"/>
          </a:xfrm>
        </p:spPr>
        <p:txBody>
          <a:bodyPr/>
          <a:lstStyle/>
          <a:p>
            <a:r>
              <a:rPr lang="en-US"/>
              <a:t>For those who did deliberate, the odds of a guilty verdict are 1/29 when the defendant was plain and 8/22 when she was attractive, yielding a conditional odds ratio of 0.09483 .</a:t>
            </a:r>
          </a:p>
          <a:p>
            <a:endParaRPr lang="en-US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1089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57200"/>
            <a:ext cx="8229600" cy="5668963"/>
          </a:xfrm>
        </p:spPr>
        <p:txBody>
          <a:bodyPr/>
          <a:lstStyle/>
          <a:p>
            <a:r>
              <a:rPr lang="en-US"/>
              <a:t>For those who did not deliberate, the odds of a guilty verdict are 27/8 when the defendant was plain and 14/13 when she was attractive, yielding a conditional odds ratio of 3.1339.</a:t>
            </a:r>
          </a:p>
          <a:p>
            <a:endParaRPr lang="en-US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82913"/>
            <a:ext cx="8226425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8000"/>
                </a:solidFill>
              </a:rPr>
              <a:t>Interaction Odds Ratio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interaction odds ratio is simply the ratio of these conditional odds ratios – that is, .09483/3.1339 = 0.030.</a:t>
            </a:r>
          </a:p>
          <a:p>
            <a:pPr>
              <a:lnSpc>
                <a:spcPct val="90000"/>
              </a:lnSpc>
            </a:pPr>
            <a:r>
              <a:rPr lang="en-US" sz="2800"/>
              <a:t>Among those who did not deliberate, the plain defendant was found guilty significantly more often than the attractive defendant, </a:t>
            </a:r>
            <a:r>
              <a:rPr lang="en-US" sz="2800">
                <a:sym typeface="Symbol" pitchFamily="18" charset="2"/>
              </a:rPr>
              <a:t></a:t>
            </a:r>
            <a:r>
              <a:rPr lang="en-US" sz="2800" baseline="30000"/>
              <a:t>2</a:t>
            </a:r>
            <a:r>
              <a:rPr lang="en-US" sz="2800"/>
              <a:t>(1, </a:t>
            </a:r>
            <a:r>
              <a:rPr lang="en-US" sz="2800" i="1"/>
              <a:t>N</a:t>
            </a:r>
            <a:r>
              <a:rPr lang="en-US" sz="2800"/>
              <a:t> = 62) = 4.353, </a:t>
            </a:r>
            <a:r>
              <a:rPr lang="en-US" sz="2800" i="1"/>
              <a:t>p</a:t>
            </a:r>
            <a:r>
              <a:rPr lang="en-US" sz="2800"/>
              <a:t> = .037.</a:t>
            </a:r>
          </a:p>
          <a:p>
            <a:pPr>
              <a:lnSpc>
                <a:spcPct val="90000"/>
              </a:lnSpc>
            </a:pPr>
            <a:r>
              <a:rPr lang="en-US" sz="2800"/>
              <a:t>Among those who did deliberate, the attractive defendant was found guilty significantly more often than the plain defendant, </a:t>
            </a:r>
            <a:r>
              <a:rPr lang="en-US" sz="2800">
                <a:sym typeface="Symbol" pitchFamily="18" charset="2"/>
              </a:rPr>
              <a:t></a:t>
            </a:r>
            <a:r>
              <a:rPr lang="en-US" sz="2800" baseline="30000"/>
              <a:t>2</a:t>
            </a:r>
            <a:r>
              <a:rPr lang="en-US" sz="2800"/>
              <a:t>(1, </a:t>
            </a:r>
            <a:r>
              <a:rPr lang="en-US" sz="2800" i="1"/>
              <a:t>N</a:t>
            </a:r>
            <a:r>
              <a:rPr lang="en-US" sz="2800"/>
              <a:t> = 60) = 6.405, </a:t>
            </a:r>
            <a:r>
              <a:rPr lang="en-US" sz="2800" i="1"/>
              <a:t>p</a:t>
            </a:r>
            <a:r>
              <a:rPr lang="en-US" sz="2800"/>
              <a:t> = .011.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800080"/>
                </a:solidFill>
              </a:rPr>
              <a:t>Interaction Between Continuous and Dichotomous Predictor</a:t>
            </a:r>
          </a:p>
        </p:txBody>
      </p:sp>
      <p:pic>
        <p:nvPicPr>
          <p:cNvPr id="1187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0"/>
            <a:ext cx="7477125" cy="502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008000"/>
                </a:solidFill>
              </a:rPr>
              <a:t>Interaction Falls Short of Significance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9812" name="Picture 4" descr="sh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224088"/>
            <a:ext cx="8648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Standardizing Predictors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helpful with continuous predictors.</a:t>
            </a:r>
          </a:p>
          <a:p>
            <a:r>
              <a:rPr lang="en-US"/>
              <a:t>Especially when want to compare the relative contributions of predictors in the model.</a:t>
            </a:r>
          </a:p>
          <a:p>
            <a:r>
              <a:rPr lang="en-US"/>
              <a:t>Also useful when the predictor is measured in units that are not intrinsically meaningful.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008000"/>
                </a:solidFill>
              </a:rPr>
              <a:t>Predicting Retention in ECU’s</a:t>
            </a:r>
            <a:br>
              <a:rPr lang="en-US" sz="4000">
                <a:solidFill>
                  <a:srgbClr val="008000"/>
                </a:solidFill>
              </a:rPr>
            </a:br>
            <a:r>
              <a:rPr lang="en-US" sz="4000">
                <a:solidFill>
                  <a:srgbClr val="008000"/>
                </a:solidFill>
              </a:rPr>
              <a:t>Engineering Program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7764" name="Picture 4" descr="sh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5438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00080"/>
                </a:solidFill>
              </a:rPr>
              <a:t>Practice Your New Skills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 the exercises in the handout.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80"/>
                </a:solidFill>
              </a:rPr>
              <a:t>SPSS</a:t>
            </a:r>
            <a:endParaRPr lang="en-US" dirty="0">
              <a:solidFill>
                <a:srgbClr val="80008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Bring the data into </a:t>
            </a:r>
            <a:r>
              <a:rPr lang="en-US" dirty="0" smtClean="0"/>
              <a:t>SPSS</a:t>
            </a:r>
            <a:endParaRPr lang="en-US" dirty="0"/>
          </a:p>
          <a:p>
            <a:r>
              <a:rPr lang="en-US" dirty="0">
                <a:hlinkClick r:id="rId2"/>
              </a:rPr>
              <a:t>http://core.ecu.edu/psyc/wuenschk/SPSS/Logistic.sav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CC3300"/>
              </a:solidFill>
            </a:endParaRPr>
          </a:p>
          <a:p>
            <a:r>
              <a:rPr lang="en-US" dirty="0">
                <a:solidFill>
                  <a:srgbClr val="CC3300"/>
                </a:solidFill>
              </a:rPr>
              <a:t>Analyze, Regression, Binary Logistic</a:t>
            </a:r>
          </a:p>
          <a:p>
            <a:endParaRPr lang="en-US" dirty="0">
              <a:solidFill>
                <a:srgbClr val="CC3300"/>
              </a:solidFill>
            </a:endParaRP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3627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Default Design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2409</Words>
  <Application>Microsoft Office PowerPoint</Application>
  <PresentationFormat>On-screen Show (4:3)</PresentationFormat>
  <Paragraphs>399</Paragraphs>
  <Slides>87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0" baseType="lpstr">
      <vt:lpstr>Default Design</vt:lpstr>
      <vt:lpstr>Equation</vt:lpstr>
      <vt:lpstr>Document</vt:lpstr>
      <vt:lpstr>Binary Logistic Regression with SPSS</vt:lpstr>
      <vt:lpstr>Download the Instructional Document</vt:lpstr>
      <vt:lpstr>When to Use Binary Logistic Regression</vt:lpstr>
      <vt:lpstr>Wuensch &amp; Poteat, 1998</vt:lpstr>
      <vt:lpstr>Purpose of the Research</vt:lpstr>
      <vt:lpstr>Predictor Variables</vt:lpstr>
      <vt:lpstr>Model 1:  Decision = Gender</vt:lpstr>
      <vt:lpstr>Iterative Maximum Likelihood Procedure</vt:lpstr>
      <vt:lpstr>SPSS</vt:lpstr>
      <vt:lpstr>PowerPoint Presentation</vt:lpstr>
      <vt:lpstr>PowerPoint Presentation</vt:lpstr>
      <vt:lpstr>Look at the Output</vt:lpstr>
      <vt:lpstr>Block 0 Model, Odds</vt:lpstr>
      <vt:lpstr>Exponentiate Both Sides</vt:lpstr>
      <vt:lpstr>Probabilities</vt:lpstr>
      <vt:lpstr>Humans vs. Goldfish</vt:lpstr>
      <vt:lpstr>SPSS Model 0 vs. Goldfish</vt:lpstr>
      <vt:lpstr>Block 1 Model</vt:lpstr>
      <vt:lpstr>Block 1 Model</vt:lpstr>
      <vt:lpstr>Variables in the Equation</vt:lpstr>
      <vt:lpstr>Odds, Women</vt:lpstr>
      <vt:lpstr>Odds, Men</vt:lpstr>
      <vt:lpstr>Odds Ratio</vt:lpstr>
      <vt:lpstr>Convert Odds to Probabilities</vt:lpstr>
      <vt:lpstr>Classification</vt:lpstr>
      <vt:lpstr>Overall Success Rate</vt:lpstr>
      <vt:lpstr>Sensitivity</vt:lpstr>
      <vt:lpstr>Specificity</vt:lpstr>
      <vt:lpstr>False Positive Rate</vt:lpstr>
      <vt:lpstr>False Negative Rate</vt:lpstr>
      <vt:lpstr>Pearson 2</vt:lpstr>
      <vt:lpstr>Crosstabs Statistics</vt:lpstr>
      <vt:lpstr>Crosstabs Cells</vt:lpstr>
      <vt:lpstr>Crosstabs Output</vt:lpstr>
      <vt:lpstr>Crosstabs Output</vt:lpstr>
      <vt:lpstr>Model 2:  Decision = Idealism, Relativism, Gender </vt:lpstr>
      <vt:lpstr>PowerPoint Presentation</vt:lpstr>
      <vt:lpstr>PowerPoint Presentation</vt:lpstr>
      <vt:lpstr>Comparing Nested Models</vt:lpstr>
      <vt:lpstr>Obtain p</vt:lpstr>
      <vt:lpstr>p = ?</vt:lpstr>
      <vt:lpstr>p &lt; .0001</vt:lpstr>
      <vt:lpstr>Hosmer-Lemeshow</vt:lpstr>
      <vt:lpstr>PowerPoint Presentation</vt:lpstr>
      <vt:lpstr>PowerPoint Presentation</vt:lpstr>
      <vt:lpstr>Hosmer-Lemeshow</vt:lpstr>
      <vt:lpstr>Linearity of the Logit</vt:lpstr>
      <vt:lpstr>Box-Tidwell</vt:lpstr>
      <vt:lpstr>PowerPoint Presentation</vt:lpstr>
      <vt:lpstr>PowerPoint Presentation</vt:lpstr>
      <vt:lpstr>PowerPoint Presentation</vt:lpstr>
      <vt:lpstr>Model 3:  Decision = Idealism, Relativism, Gender, Purpose</vt:lpstr>
      <vt:lpstr>Add the Dummy Variables</vt:lpstr>
      <vt:lpstr>Block 0 </vt:lpstr>
      <vt:lpstr>Effect of Adding Purpose</vt:lpstr>
      <vt:lpstr>Classification Table</vt:lpstr>
      <vt:lpstr>Answer Key</vt:lpstr>
      <vt:lpstr>Wald Chi-Square</vt:lpstr>
      <vt:lpstr>PowerPoint Presentation</vt:lpstr>
      <vt:lpstr>Odds Ratios – Exp(B)</vt:lpstr>
      <vt:lpstr>Inverted Odds Ratios</vt:lpstr>
      <vt:lpstr>Classification Decision Rule</vt:lpstr>
      <vt:lpstr>Classification Decision Rule</vt:lpstr>
      <vt:lpstr>Effect of Lowering Cutoff</vt:lpstr>
      <vt:lpstr>Answer Key</vt:lpstr>
      <vt:lpstr>SAS Rules</vt:lpstr>
      <vt:lpstr>Presenting the Results</vt:lpstr>
      <vt:lpstr>Interaction Terms</vt:lpstr>
      <vt:lpstr>Deliberation  and Physical Attractiveness in a Mock Trial</vt:lpstr>
      <vt:lpstr>Get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Significant Interaction</vt:lpstr>
      <vt:lpstr>PowerPoint Presentation</vt:lpstr>
      <vt:lpstr>PowerPoint Presentation</vt:lpstr>
      <vt:lpstr>Rows = Plain, Columns = Guilty</vt:lpstr>
      <vt:lpstr>PowerPoint Presentation</vt:lpstr>
      <vt:lpstr>PowerPoint Presentation</vt:lpstr>
      <vt:lpstr>Interaction Odds Ratio</vt:lpstr>
      <vt:lpstr>Interaction Between Continuous and Dichotomous Predictor</vt:lpstr>
      <vt:lpstr>Interaction Falls Short of Significance</vt:lpstr>
      <vt:lpstr>Standardizing Predictors</vt:lpstr>
      <vt:lpstr>Predicting Retention in ECU’s Engineering Program</vt:lpstr>
      <vt:lpstr>Practice Your New Skills</vt:lpstr>
    </vt:vector>
  </TitlesOfParts>
  <Company>ECU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Logistic Regression with SPSS</dc:title>
  <dc:creator>Karl L. Wuensch</dc:creator>
  <cp:lastModifiedBy>Karl L. Wuensch</cp:lastModifiedBy>
  <cp:revision>95</cp:revision>
  <dcterms:created xsi:type="dcterms:W3CDTF">2004-06-01T19:12:34Z</dcterms:created>
  <dcterms:modified xsi:type="dcterms:W3CDTF">2017-10-18T01:57:11Z</dcterms:modified>
</cp:coreProperties>
</file>