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E17A-22FF-4799-835E-FBEC66D155E1}" v="1" dt="2019-03-14T01:00:15.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0" d="100"/>
          <a:sy n="160" d="100"/>
        </p:scale>
        <p:origin x="144" y="14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Eddy" userId="ca7790c4-3bb8-493e-8df7-619dd299a643" providerId="ADAL" clId="{4F53E17A-22FF-4799-835E-FBEC66D155E1}"/>
    <pc:docChg chg="modSld sldOrd">
      <pc:chgData name="William Eddy" userId="ca7790c4-3bb8-493e-8df7-619dd299a643" providerId="ADAL" clId="{4F53E17A-22FF-4799-835E-FBEC66D155E1}" dt="2019-03-14T01:00:15.130" v="0"/>
      <pc:docMkLst>
        <pc:docMk/>
      </pc:docMkLst>
      <pc:sldChg chg="ord">
        <pc:chgData name="William Eddy" userId="ca7790c4-3bb8-493e-8df7-619dd299a643" providerId="ADAL" clId="{4F53E17A-22FF-4799-835E-FBEC66D155E1}" dt="2019-03-14T01:00:15.130" v="0"/>
        <pc:sldMkLst>
          <pc:docMk/>
          <pc:sldMk cId="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presentation today is on a technique in employee selection called “banding.”</a:t>
            </a:r>
            <a:endParaRPr/>
          </a:p>
          <a:p>
            <a:pPr marL="0" lvl="0" indent="0" algn="l" rtl="0">
              <a:spcBef>
                <a:spcPts val="0"/>
              </a:spcBef>
              <a:spcAft>
                <a:spcPts val="0"/>
              </a:spcAft>
              <a:buNone/>
            </a:pPr>
            <a:endParaRPr/>
          </a:p>
          <a:p>
            <a:pPr marL="0" lvl="0" indent="0" algn="l" rtl="0">
              <a:spcBef>
                <a:spcPts val="0"/>
              </a:spcBef>
              <a:spcAft>
                <a:spcPts val="0"/>
              </a:spcAft>
              <a:buNone/>
            </a:pPr>
            <a:r>
              <a:rPr lang="en"/>
              <a:t>So in this presentation we’re going to go over:</a:t>
            </a:r>
            <a:endParaRPr/>
          </a:p>
          <a:p>
            <a:pPr marL="0" lvl="0" indent="0" algn="l" rtl="0">
              <a:spcBef>
                <a:spcPts val="0"/>
              </a:spcBef>
              <a:spcAft>
                <a:spcPts val="0"/>
              </a:spcAft>
              <a:buNone/>
            </a:pPr>
            <a:endParaRPr/>
          </a:p>
          <a:p>
            <a:pPr marL="0" lvl="0" indent="0" algn="l" rtl="0">
              <a:spcBef>
                <a:spcPts val="0"/>
              </a:spcBef>
              <a:spcAft>
                <a:spcPts val="0"/>
              </a:spcAft>
              <a:buNone/>
            </a:pPr>
            <a:r>
              <a:rPr lang="en"/>
              <a:t>What is it</a:t>
            </a:r>
            <a:endParaRPr/>
          </a:p>
          <a:p>
            <a:pPr marL="0" lvl="0" indent="0" algn="l" rtl="0">
              <a:spcBef>
                <a:spcPts val="0"/>
              </a:spcBef>
              <a:spcAft>
                <a:spcPts val="0"/>
              </a:spcAft>
              <a:buNone/>
            </a:pPr>
            <a:r>
              <a:rPr lang="en"/>
              <a:t>When do you use it (and when don’t you use it)</a:t>
            </a:r>
            <a:endParaRPr/>
          </a:p>
          <a:p>
            <a:pPr marL="0" lvl="0" indent="0" algn="l" rtl="0">
              <a:spcBef>
                <a:spcPts val="0"/>
              </a:spcBef>
              <a:spcAft>
                <a:spcPts val="0"/>
              </a:spcAft>
              <a:buNone/>
            </a:pPr>
            <a:r>
              <a:rPr lang="en"/>
              <a:t>Why do you use it</a:t>
            </a:r>
            <a:endParaRPr/>
          </a:p>
          <a:p>
            <a:pPr marL="0" lvl="0" indent="0" algn="l" rtl="0">
              <a:spcBef>
                <a:spcPts val="0"/>
              </a:spcBef>
              <a:spcAft>
                <a:spcPts val="0"/>
              </a:spcAft>
              <a:buNone/>
            </a:pPr>
            <a:r>
              <a:rPr lang="en"/>
              <a:t>And</a:t>
            </a:r>
            <a:endParaRPr/>
          </a:p>
          <a:p>
            <a:pPr marL="0" lvl="0" indent="0" algn="l" rtl="0">
              <a:spcBef>
                <a:spcPts val="0"/>
              </a:spcBef>
              <a:spcAft>
                <a:spcPts val="0"/>
              </a:spcAft>
              <a:buNone/>
            </a:pPr>
            <a:r>
              <a:rPr lang="en"/>
              <a:t>How is it done</a:t>
            </a:r>
            <a:endParaRPr/>
          </a:p>
          <a:p>
            <a:pPr marL="0" lvl="0" indent="0" algn="l" rtl="0">
              <a:spcBef>
                <a:spcPts val="0"/>
              </a:spcBef>
              <a:spcAft>
                <a:spcPts val="0"/>
              </a:spcAft>
              <a:buNone/>
            </a:pPr>
            <a:endParaRPr/>
          </a:p>
          <a:p>
            <a:pPr marL="0" lvl="0" indent="0" algn="l" rtl="0">
              <a:spcBef>
                <a:spcPts val="0"/>
              </a:spcBef>
              <a:spcAft>
                <a:spcPts val="0"/>
              </a:spcAft>
              <a:buNone/>
            </a:pPr>
            <a:r>
              <a:rPr lang="en"/>
              <a:t>We’ve got an exercise so you can get your hands dirty</a:t>
            </a:r>
            <a:endParaRPr/>
          </a:p>
          <a:p>
            <a:pPr marL="0" lvl="0" indent="0" algn="l" rtl="0">
              <a:spcBef>
                <a:spcPts val="0"/>
              </a:spcBef>
              <a:spcAft>
                <a:spcPts val="0"/>
              </a:spcAft>
              <a:buNone/>
            </a:pPr>
            <a:endParaRPr/>
          </a:p>
          <a:p>
            <a:pPr marL="0" lvl="0" indent="0" algn="l" rtl="0">
              <a:spcBef>
                <a:spcPts val="0"/>
              </a:spcBef>
              <a:spcAft>
                <a:spcPts val="0"/>
              </a:spcAft>
              <a:buNone/>
            </a:pPr>
            <a:r>
              <a:rPr lang="en"/>
              <a:t>And I want to start by apologizing - there are no fun Youtube videos on Banding in employee selection - not that we’ve found anyway, and boy did we look!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28ee594e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28ee594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294a719a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294a719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28ee594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28ee594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71600" lvl="2" indent="-298450" algn="l" rtl="0">
              <a:lnSpc>
                <a:spcPct val="115000"/>
              </a:lnSpc>
              <a:spcBef>
                <a:spcPts val="0"/>
              </a:spcBef>
              <a:spcAft>
                <a:spcPts val="0"/>
              </a:spcAft>
              <a:buSzPts val="1100"/>
              <a:buAutoNum type="arabicPeriod"/>
            </a:pPr>
            <a:r>
              <a:rPr lang="en"/>
              <a:t>SEM Calculated for the test / predictor</a:t>
            </a:r>
            <a:endParaRPr/>
          </a:p>
          <a:p>
            <a:pPr marL="1371600" lvl="2" indent="-298450" algn="l" rtl="0">
              <a:lnSpc>
                <a:spcPct val="115000"/>
              </a:lnSpc>
              <a:spcBef>
                <a:spcPts val="0"/>
              </a:spcBef>
              <a:spcAft>
                <a:spcPts val="0"/>
              </a:spcAft>
              <a:buSzPts val="1100"/>
              <a:buAutoNum type="arabicPeriod"/>
            </a:pPr>
            <a:r>
              <a:rPr lang="en"/>
              <a:t>SEM * 1.96 (95%CI).  = band width</a:t>
            </a:r>
            <a:endParaRPr/>
          </a:p>
          <a:p>
            <a:pPr marL="1828800" lvl="3" indent="-298450" algn="l" rtl="0">
              <a:lnSpc>
                <a:spcPct val="115000"/>
              </a:lnSpc>
              <a:spcBef>
                <a:spcPts val="0"/>
              </a:spcBef>
              <a:spcAft>
                <a:spcPts val="0"/>
              </a:spcAft>
              <a:buSzPts val="1100"/>
              <a:buAutoNum type="alphaLcParenR"/>
            </a:pPr>
            <a:r>
              <a:rPr lang="en"/>
              <a:t>If we wanted confidence interval, we would use +/- the band width, but because we are combining this with a top-down approach, we only need to subtract</a:t>
            </a:r>
            <a:endParaRPr/>
          </a:p>
          <a:p>
            <a:pPr marL="1371600" lvl="2" indent="-298450" algn="l" rtl="0">
              <a:lnSpc>
                <a:spcPct val="115000"/>
              </a:lnSpc>
              <a:spcBef>
                <a:spcPts val="0"/>
              </a:spcBef>
              <a:spcAft>
                <a:spcPts val="0"/>
              </a:spcAft>
              <a:buSzPts val="1100"/>
              <a:buAutoNum type="arabicPeriod"/>
            </a:pPr>
            <a:r>
              <a:rPr lang="en"/>
              <a:t>“then the product is subtracted from an applicant’s selection procedure score. This results in a range of scores that are basically equivalent 95 percent of the time. For example, assume that the standard error of measurement (SEM) is equal to 2.98. Multiplying 2.98 by 1.96 gives a product of 5.84. If the top applicant score on the predictor is 95, subtracting 5.84 results in a score of 89.16. Thus applicants’ predictor scores between 89.16 and 95 are not significantly different and are considered equivalent.” (GFB pg 231)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28ee594e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28ee594e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According to the textbook, the standard error of differences method is discussed more often in the literature.</a:t>
            </a:r>
            <a:endParaRPr/>
          </a:p>
          <a:p>
            <a:pPr marL="0" lvl="0" indent="0" algn="l" rtl="0">
              <a:spcBef>
                <a:spcPts val="0"/>
              </a:spcBef>
              <a:spcAft>
                <a:spcPts val="0"/>
              </a:spcAft>
              <a:buNone/>
            </a:pPr>
            <a:endParaRPr/>
          </a:p>
          <a:p>
            <a:pPr marL="0" lvl="0" indent="0" algn="l" rtl="0">
              <a:spcBef>
                <a:spcPts val="0"/>
              </a:spcBef>
              <a:spcAft>
                <a:spcPts val="0"/>
              </a:spcAft>
              <a:buNone/>
            </a:pPr>
            <a:r>
              <a:rPr lang="en"/>
              <a:t>This method results in a larger band, which might be a problem for face validity.</a:t>
            </a:r>
            <a:endParaRPr/>
          </a:p>
          <a:p>
            <a:pPr marL="0" lvl="0" indent="0" algn="l" rtl="0">
              <a:spcBef>
                <a:spcPts val="0"/>
              </a:spcBef>
              <a:spcAft>
                <a:spcPts val="0"/>
              </a:spcAft>
              <a:buNone/>
            </a:pPr>
            <a:r>
              <a:rPr lang="en"/>
              <a:t>	Low face validity can open the organization to legal challenges</a:t>
            </a:r>
            <a:endParaRPr/>
          </a:p>
          <a:p>
            <a:pPr marL="0" lvl="0" indent="0" algn="l" rtl="0">
              <a:spcBef>
                <a:spcPts val="0"/>
              </a:spcBef>
              <a:spcAft>
                <a:spcPts val="0"/>
              </a:spcAft>
              <a:buNone/>
            </a:pPr>
            <a:r>
              <a:rPr lang="en"/>
              <a:t>	We will touch on this later.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294a719a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294a719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28ee594e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28ee594e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SzPts val="1100"/>
              <a:buAutoNum type="alphaUcPeriod"/>
            </a:pPr>
            <a:r>
              <a:rPr lang="en"/>
              <a:t>Fixed - Uses top applicant score as first starting point. Subtract band width. This is top band.</a:t>
            </a:r>
            <a:endParaRPr/>
          </a:p>
          <a:p>
            <a:pPr marL="1371600" lvl="2" indent="-298450" algn="l" rtl="0">
              <a:lnSpc>
                <a:spcPct val="115000"/>
              </a:lnSpc>
              <a:spcBef>
                <a:spcPts val="0"/>
              </a:spcBef>
              <a:spcAft>
                <a:spcPts val="0"/>
              </a:spcAft>
              <a:buSzPts val="1100"/>
              <a:buAutoNum type="arabicPeriod"/>
            </a:pPr>
            <a:r>
              <a:rPr lang="en"/>
              <a:t>Highest remaining score outside first band used as next starting point.</a:t>
            </a:r>
            <a:endParaRPr/>
          </a:p>
          <a:p>
            <a:pPr marL="1371600" lvl="2" indent="-298450" algn="l" rtl="0">
              <a:lnSpc>
                <a:spcPct val="115000"/>
              </a:lnSpc>
              <a:spcBef>
                <a:spcPts val="0"/>
              </a:spcBef>
              <a:spcAft>
                <a:spcPts val="0"/>
              </a:spcAft>
              <a:buSzPts val="1100"/>
              <a:buAutoNum type="arabicPeriod"/>
            </a:pPr>
            <a:r>
              <a:rPr lang="en"/>
              <a:t>For each band, select using other criteria outside banded assessment in question.</a:t>
            </a:r>
            <a:endParaRPr/>
          </a:p>
          <a:p>
            <a:pPr marL="914400" lvl="1" indent="-298450" algn="l" rtl="0">
              <a:lnSpc>
                <a:spcPct val="115000"/>
              </a:lnSpc>
              <a:spcBef>
                <a:spcPts val="0"/>
              </a:spcBef>
              <a:spcAft>
                <a:spcPts val="0"/>
              </a:spcAft>
              <a:buSzPts val="1100"/>
              <a:buAutoNum type="alphaUcPeriod"/>
            </a:pPr>
            <a:r>
              <a:rPr lang="en"/>
              <a:t>Sliding</a:t>
            </a:r>
            <a:endParaRPr/>
          </a:p>
          <a:p>
            <a:pPr marL="1371600" lvl="2" indent="-298450" algn="l" rtl="0">
              <a:lnSpc>
                <a:spcPct val="115000"/>
              </a:lnSpc>
              <a:spcBef>
                <a:spcPts val="0"/>
              </a:spcBef>
              <a:spcAft>
                <a:spcPts val="0"/>
              </a:spcAft>
              <a:buSzPts val="1100"/>
              <a:buAutoNum type="arabicPeriod"/>
            </a:pPr>
            <a:r>
              <a:rPr lang="en"/>
              <a:t>Calculate band for top applicant as in Fixed. Conduct first selection.</a:t>
            </a:r>
            <a:endParaRPr/>
          </a:p>
          <a:p>
            <a:pPr marL="1371600" lvl="2" indent="-298450" algn="l" rtl="0">
              <a:lnSpc>
                <a:spcPct val="115000"/>
              </a:lnSpc>
              <a:spcBef>
                <a:spcPts val="0"/>
              </a:spcBef>
              <a:spcAft>
                <a:spcPts val="0"/>
              </a:spcAft>
              <a:buSzPts val="1100"/>
              <a:buAutoNum type="arabicPeriod"/>
            </a:pPr>
            <a:r>
              <a:rPr lang="en"/>
              <a:t>Calculate second band based on second highest score, including scores within first band.</a:t>
            </a:r>
            <a:endParaRPr/>
          </a:p>
          <a:p>
            <a:pPr marL="1371600" lvl="2" indent="-298450" algn="l" rtl="0">
              <a:lnSpc>
                <a:spcPct val="115000"/>
              </a:lnSpc>
              <a:spcBef>
                <a:spcPts val="0"/>
              </a:spcBef>
              <a:spcAft>
                <a:spcPts val="0"/>
              </a:spcAft>
              <a:buSzPts val="1100"/>
              <a:buAutoNum type="arabicPeriod"/>
            </a:pPr>
            <a:r>
              <a:rPr lang="en"/>
              <a:t>Advantage - with Fixed we lose applicants, but sliding allows us to choose from all applicants. </a:t>
            </a:r>
            <a:endParaRPr/>
          </a:p>
          <a:p>
            <a:pPr marL="914400" lvl="1" indent="-298450" algn="l" rtl="0">
              <a:lnSpc>
                <a:spcPct val="115000"/>
              </a:lnSpc>
              <a:spcBef>
                <a:spcPts val="0"/>
              </a:spcBef>
              <a:spcAft>
                <a:spcPts val="0"/>
              </a:spcAft>
              <a:buSzPts val="1100"/>
              <a:buAutoNum type="alphaUcPeriod"/>
            </a:pPr>
            <a:r>
              <a:rPr lang="en"/>
              <a:t>DO EXERCISE NOW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28ee594e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28ee594e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28ee594e8_2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28ee594e8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28ee594e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28ee594e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 predictor used here can not be used earlier in the selection procedure.</a:t>
            </a:r>
            <a:endParaRPr/>
          </a:p>
          <a:p>
            <a:pPr marL="0" lvl="0" indent="0" algn="l" rtl="0">
              <a:spcBef>
                <a:spcPts val="0"/>
              </a:spcBef>
              <a:spcAft>
                <a:spcPts val="0"/>
              </a:spcAft>
              <a:buNone/>
            </a:pPr>
            <a:endParaRPr/>
          </a:p>
          <a:p>
            <a:pPr marL="0" lvl="0" indent="0" algn="l" rtl="0">
              <a:spcBef>
                <a:spcPts val="0"/>
              </a:spcBef>
              <a:spcAft>
                <a:spcPts val="0"/>
              </a:spcAft>
              <a:buNone/>
            </a:pPr>
            <a:r>
              <a:rPr lang="en"/>
              <a:t>Therefore, by necessity, these are less powerful predictors.</a:t>
            </a:r>
            <a:endParaRPr/>
          </a:p>
          <a:p>
            <a:pPr marL="0" lvl="0" indent="0" algn="l" rtl="0">
              <a:spcBef>
                <a:spcPts val="0"/>
              </a:spcBef>
              <a:spcAft>
                <a:spcPts val="0"/>
              </a:spcAft>
              <a:buNone/>
            </a:pPr>
            <a:endParaRPr/>
          </a:p>
          <a:p>
            <a:pPr marL="0" lvl="0" indent="0" algn="l" rtl="0">
              <a:spcBef>
                <a:spcPts val="0"/>
              </a:spcBef>
              <a:spcAft>
                <a:spcPts val="0"/>
              </a:spcAft>
              <a:buNone/>
            </a:pPr>
            <a:r>
              <a:rPr lang="en"/>
              <a:t>because the more powerful selection procedures have already been used.</a:t>
            </a:r>
            <a:endParaRPr/>
          </a:p>
          <a:p>
            <a:pPr marL="0" lvl="0" indent="0" algn="l" rtl="0">
              <a:spcBef>
                <a:spcPts val="0"/>
              </a:spcBef>
              <a:spcAft>
                <a:spcPts val="0"/>
              </a:spcAft>
              <a:buNone/>
            </a:pPr>
            <a:endParaRPr/>
          </a:p>
          <a:p>
            <a:pPr marL="0" lvl="0" indent="0" algn="l" rtl="0">
              <a:spcBef>
                <a:spcPts val="0"/>
              </a:spcBef>
              <a:spcAft>
                <a:spcPts val="0"/>
              </a:spcAft>
              <a:buNone/>
            </a:pPr>
            <a:r>
              <a:rPr lang="en"/>
              <a:t>Book recommends to employ multiple regression to measure predictive effect of within-band selection factors to choose which to use and how to weight them.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28ee594e8_2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28ee594e8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28ee594e8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28ee594e8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start with a quick summary of the 3 main ways to utilize a test score</a:t>
            </a:r>
            <a:endParaRPr/>
          </a:p>
          <a:p>
            <a:pPr marL="0" lvl="0" indent="0" algn="l" rtl="0">
              <a:spcBef>
                <a:spcPts val="0"/>
              </a:spcBef>
              <a:spcAft>
                <a:spcPts val="0"/>
              </a:spcAft>
              <a:buNone/>
            </a:pPr>
            <a:endParaRPr/>
          </a:p>
          <a:p>
            <a:pPr marL="0" lvl="0" indent="0" algn="l" rtl="0">
              <a:spcBef>
                <a:spcPts val="0"/>
              </a:spcBef>
              <a:spcAft>
                <a:spcPts val="0"/>
              </a:spcAft>
              <a:buNone/>
            </a:pPr>
            <a:r>
              <a:rPr lang="en"/>
              <a:t>Top-down selection usually leads to the best work performance, so it is our default selection procedure for utilizing assessments. For top-down, we simply go down the list, starting by hiring the candidate with the highest score on our predictive and validated measure. (READ SLIDE)</a:t>
            </a:r>
            <a:endParaRPr/>
          </a:p>
          <a:p>
            <a:pPr marL="0" lvl="0" indent="0" algn="l" rtl="0">
              <a:spcBef>
                <a:spcPts val="0"/>
              </a:spcBef>
              <a:spcAft>
                <a:spcPts val="0"/>
              </a:spcAft>
              <a:buNone/>
            </a:pPr>
            <a:endParaRPr/>
          </a:p>
          <a:p>
            <a:pPr marL="0" lvl="0" indent="0" algn="l" rtl="0">
              <a:spcBef>
                <a:spcPts val="0"/>
              </a:spcBef>
              <a:spcAft>
                <a:spcPts val="0"/>
              </a:spcAft>
              <a:buNone/>
            </a:pPr>
            <a:r>
              <a:rPr lang="en"/>
              <a:t>With strict application of cutoff scores, we treat all candidates who score above a given score as the same.</a:t>
            </a:r>
            <a:endParaRPr/>
          </a:p>
          <a:p>
            <a:pPr marL="0" lvl="0" indent="0" algn="l" rtl="0">
              <a:spcBef>
                <a:spcPts val="0"/>
              </a:spcBef>
              <a:spcAft>
                <a:spcPts val="0"/>
              </a:spcAft>
              <a:buNone/>
            </a:pPr>
            <a:endParaRPr/>
          </a:p>
          <a:p>
            <a:pPr marL="0" lvl="0" indent="0" algn="l" rtl="0">
              <a:spcBef>
                <a:spcPts val="0"/>
              </a:spcBef>
              <a:spcAft>
                <a:spcPts val="0"/>
              </a:spcAft>
              <a:buNone/>
            </a:pPr>
            <a:r>
              <a:rPr lang="en"/>
              <a:t>Selection procedures may use a combination of these two - top-down and cutoff.</a:t>
            </a:r>
            <a:endParaRPr/>
          </a:p>
          <a:p>
            <a:pPr marL="0" lvl="0" indent="0" algn="l" rtl="0">
              <a:spcBef>
                <a:spcPts val="0"/>
              </a:spcBef>
              <a:spcAft>
                <a:spcPts val="0"/>
              </a:spcAft>
              <a:buNone/>
            </a:pPr>
            <a:endParaRPr/>
          </a:p>
          <a:p>
            <a:pPr marL="0" lvl="0" indent="0" algn="l" rtl="0">
              <a:spcBef>
                <a:spcPts val="0"/>
              </a:spcBef>
              <a:spcAft>
                <a:spcPts val="0"/>
              </a:spcAft>
              <a:buNone/>
            </a:pPr>
            <a:r>
              <a:rPr lang="en"/>
              <a:t>But, depending on the assessment being used, top-down and cutoff scores can and often do produce adverse impact.</a:t>
            </a:r>
            <a:endParaRPr/>
          </a:p>
          <a:p>
            <a:pPr marL="0" lvl="0" indent="0" algn="l" rtl="0">
              <a:spcBef>
                <a:spcPts val="0"/>
              </a:spcBef>
              <a:spcAft>
                <a:spcPts val="0"/>
              </a:spcAft>
              <a:buNone/>
            </a:pPr>
            <a:endParaRPr/>
          </a:p>
          <a:p>
            <a:pPr marL="0" lvl="0" indent="0" algn="l" rtl="0">
              <a:spcBef>
                <a:spcPts val="0"/>
              </a:spcBef>
              <a:spcAft>
                <a:spcPts val="0"/>
              </a:spcAft>
              <a:buNone/>
            </a:pPr>
            <a:r>
              <a:rPr lang="en"/>
              <a:t>Once you find that a selection procedure is causing adverse impact, banding allows us to utilize a great assessment, while</a:t>
            </a:r>
            <a:endParaRPr/>
          </a:p>
          <a:p>
            <a:pPr marL="457200" lvl="0" indent="-298450" algn="l" rtl="0">
              <a:spcBef>
                <a:spcPts val="0"/>
              </a:spcBef>
              <a:spcAft>
                <a:spcPts val="0"/>
              </a:spcAft>
              <a:buSzPts val="1100"/>
              <a:buAutoNum type="arabicPeriod"/>
            </a:pPr>
            <a:r>
              <a:rPr lang="en"/>
              <a:t>Recognizing that error is inherent in assessment results</a:t>
            </a:r>
            <a:endParaRPr/>
          </a:p>
          <a:p>
            <a:pPr marL="457200" lvl="0" indent="-298450" algn="l" rtl="0">
              <a:spcBef>
                <a:spcPts val="0"/>
              </a:spcBef>
              <a:spcAft>
                <a:spcPts val="0"/>
              </a:spcAft>
              <a:buSzPts val="1100"/>
              <a:buAutoNum type="arabicPeriod"/>
            </a:pPr>
            <a:r>
              <a:rPr lang="en"/>
              <a:t>Addressing adverse impact effects a tool created, while continuing to use that tool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28ee594e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28ee594e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28ee594e8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28ee594e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28ee594e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28ee594e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28ee594e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28ee594e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28ee594e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28ee594e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romanUcPeriod"/>
            </a:pPr>
            <a:r>
              <a:rPr lang="en"/>
              <a:t>Mental ability tests - an excellent predictor of work performance.</a:t>
            </a:r>
            <a:endParaRPr/>
          </a:p>
          <a:p>
            <a:pPr marL="457200" lvl="0" indent="-298450" algn="l" rtl="0">
              <a:lnSpc>
                <a:spcPct val="115000"/>
              </a:lnSpc>
              <a:spcBef>
                <a:spcPts val="0"/>
              </a:spcBef>
              <a:spcAft>
                <a:spcPts val="0"/>
              </a:spcAft>
              <a:buSzPts val="1100"/>
              <a:buAutoNum type="romanUcPeriod"/>
            </a:pPr>
            <a:r>
              <a:rPr lang="en"/>
              <a:t>We default to top-down utilization - the highest scorer is selected first, and on down the line.</a:t>
            </a:r>
            <a:endParaRPr/>
          </a:p>
          <a:p>
            <a:pPr marL="45720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r>
              <a:rPr lang="en"/>
              <a:t>BUT</a:t>
            </a:r>
            <a:endParaRPr/>
          </a:p>
          <a:p>
            <a:pPr marL="914400" lvl="1" indent="-298450" algn="l" rtl="0">
              <a:lnSpc>
                <a:spcPct val="115000"/>
              </a:lnSpc>
              <a:spcBef>
                <a:spcPts val="0"/>
              </a:spcBef>
              <a:spcAft>
                <a:spcPts val="0"/>
              </a:spcAft>
              <a:buSzPts val="1100"/>
              <a:buAutoNum type="alphaUcPeriod"/>
            </a:pPr>
            <a:r>
              <a:rPr lang="en"/>
              <a:t>Systematic economic effects imposed on racial minorities have resulted in reduced G scores compared with non-minorities</a:t>
            </a:r>
            <a:endParaRPr/>
          </a:p>
          <a:p>
            <a:pPr marL="914400" lvl="1" indent="-298450" algn="l" rtl="0">
              <a:lnSpc>
                <a:spcPct val="115000"/>
              </a:lnSpc>
              <a:spcBef>
                <a:spcPts val="0"/>
              </a:spcBef>
              <a:spcAft>
                <a:spcPts val="0"/>
              </a:spcAft>
              <a:buSzPts val="1100"/>
              <a:buAutoNum type="alphaUcPeriod"/>
            </a:pPr>
            <a:r>
              <a:rPr lang="en"/>
              <a:t>One past solution - Adjusting scores via “race norming.” This was made illegal by the Civil Rights Act of 1991.</a:t>
            </a:r>
            <a:endParaRPr/>
          </a:p>
          <a:p>
            <a:pPr marL="1371600" lvl="2" indent="-298450" algn="l" rtl="0">
              <a:lnSpc>
                <a:spcPct val="115000"/>
              </a:lnSpc>
              <a:spcBef>
                <a:spcPts val="0"/>
              </a:spcBef>
              <a:spcAft>
                <a:spcPts val="0"/>
              </a:spcAft>
              <a:buSzPts val="1100"/>
              <a:buAutoNum type="arabicPeriod"/>
            </a:pPr>
            <a:r>
              <a:rPr lang="en"/>
              <a:t>What exactly is race norming?</a:t>
            </a:r>
            <a:endParaRPr/>
          </a:p>
          <a:p>
            <a:pPr marL="1828800" lvl="3" indent="-298450" algn="l" rtl="0">
              <a:lnSpc>
                <a:spcPct val="115000"/>
              </a:lnSpc>
              <a:spcBef>
                <a:spcPts val="0"/>
              </a:spcBef>
              <a:spcAft>
                <a:spcPts val="0"/>
              </a:spcAft>
              <a:buSzPts val="1100"/>
              <a:buAutoNum type="alphaLcParenR"/>
            </a:pPr>
            <a:r>
              <a:rPr lang="en"/>
              <a:t>Members of a protected group have their scores adjusted systematically to combat an assessment adverse impact. Different protected groups receive different adjustments.</a:t>
            </a:r>
            <a:endParaRPr/>
          </a:p>
          <a:p>
            <a:pPr marL="1371600" lvl="2" indent="-298450" algn="l" rtl="0">
              <a:lnSpc>
                <a:spcPct val="115000"/>
              </a:lnSpc>
              <a:spcBef>
                <a:spcPts val="0"/>
              </a:spcBef>
              <a:spcAft>
                <a:spcPts val="0"/>
              </a:spcAft>
              <a:buSzPts val="1100"/>
              <a:buAutoNum type="arabicPeriod"/>
            </a:pPr>
            <a:r>
              <a:rPr lang="en"/>
              <a:t>CRA 1991 prohibits Race Norming</a:t>
            </a:r>
            <a:endParaRPr/>
          </a:p>
          <a:p>
            <a:pPr marL="914400" lvl="1" indent="-298450" algn="l" rtl="0">
              <a:lnSpc>
                <a:spcPct val="115000"/>
              </a:lnSpc>
              <a:spcBef>
                <a:spcPts val="0"/>
              </a:spcBef>
              <a:spcAft>
                <a:spcPts val="0"/>
              </a:spcAft>
              <a:buSzPts val="1100"/>
              <a:buAutoNum type="alphaUcPeriod"/>
            </a:pPr>
            <a:r>
              <a:rPr lang="en"/>
              <a:t>Banding is allowed legally. We will go into detail about what it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28ee594e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28ee594e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some creative researchers have proposed other applications, for our purposes we are considering banding as an affirmative action solution.</a:t>
            </a:r>
            <a:endParaRPr/>
          </a:p>
          <a:p>
            <a:pPr marL="0" lvl="0" indent="0" algn="l" rtl="0">
              <a:spcBef>
                <a:spcPts val="0"/>
              </a:spcBef>
              <a:spcAft>
                <a:spcPts val="0"/>
              </a:spcAft>
              <a:buNone/>
            </a:pPr>
            <a:endParaRPr/>
          </a:p>
          <a:p>
            <a:pPr marL="0" lvl="0" indent="0" algn="l" rtl="0">
              <a:spcBef>
                <a:spcPts val="0"/>
              </a:spcBef>
              <a:spcAft>
                <a:spcPts val="0"/>
              </a:spcAft>
              <a:buNone/>
            </a:pPr>
            <a:r>
              <a:rPr lang="en"/>
              <a:t>Banding is not used as part of a normal selection procedure. It is not wise to use it voluntarily Because it is by definition discrimination, and using it voluntarily opens you to liability</a:t>
            </a:r>
            <a:endParaRPr/>
          </a:p>
          <a:p>
            <a:pPr marL="0" lvl="0" indent="0" algn="l" rtl="0">
              <a:spcBef>
                <a:spcPts val="0"/>
              </a:spcBef>
              <a:spcAft>
                <a:spcPts val="0"/>
              </a:spcAft>
              <a:buNone/>
            </a:pPr>
            <a:endParaRPr/>
          </a:p>
          <a:p>
            <a:pPr marL="0" lvl="0" indent="0" algn="l" rtl="0">
              <a:spcBef>
                <a:spcPts val="0"/>
              </a:spcBef>
              <a:spcAft>
                <a:spcPts val="0"/>
              </a:spcAft>
              <a:buNone/>
            </a:pPr>
            <a:r>
              <a:rPr lang="en"/>
              <a:t>Banding is a solution to a problem in a company when a lawsuit has been lost saying the selection systems have discriminated</a:t>
            </a:r>
            <a:endParaRPr/>
          </a:p>
          <a:p>
            <a:pPr marL="0" lvl="0" indent="0" algn="l" rtl="0">
              <a:spcBef>
                <a:spcPts val="0"/>
              </a:spcBef>
              <a:spcAft>
                <a:spcPts val="0"/>
              </a:spcAft>
              <a:buNone/>
            </a:pPr>
            <a:endParaRPr/>
          </a:p>
          <a:p>
            <a:pPr marL="0" lvl="0" indent="0" algn="l" rtl="0">
              <a:spcBef>
                <a:spcPts val="0"/>
              </a:spcBef>
              <a:spcAft>
                <a:spcPts val="0"/>
              </a:spcAft>
              <a:buNone/>
            </a:pPr>
            <a:r>
              <a:rPr lang="en"/>
              <a:t>It is to be used to implement affirmative action only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28ee594e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28ee594e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292ffc00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292ffc00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Cascio et al (1991) is one of the foundational papers on applying banding as an affirmative action tool.</a:t>
            </a:r>
            <a:endParaRPr/>
          </a:p>
          <a:p>
            <a:pPr marL="0" lvl="0" indent="0" algn="l" rtl="0">
              <a:spcBef>
                <a:spcPts val="0"/>
              </a:spcBef>
              <a:spcAft>
                <a:spcPts val="0"/>
              </a:spcAft>
              <a:buNone/>
            </a:pPr>
            <a:endParaRPr/>
          </a:p>
          <a:p>
            <a:pPr marL="0" lvl="0" indent="0" algn="l" rtl="0">
              <a:spcBef>
                <a:spcPts val="0"/>
              </a:spcBef>
              <a:spcAft>
                <a:spcPts val="0"/>
              </a:spcAft>
              <a:buNone/>
            </a:pPr>
            <a:r>
              <a:rPr lang="en"/>
              <a:t>The paper compares the gold standard - top down banding - with several variations of banding procedures.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28ee594e8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28ee594e8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28ee594e8_2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28ee594e8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Definition from the textbook on page 230: (READ THIS OUT LOUD)</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“Banding involves establishing ranges of selection procedure scores where applicants’ scores within a range or band are treated the same. Within a band, any selection procedure score differences are seen as due to measurement error and thus equivalent. The rationale behind banding is that scores on selection procedures do not have perfect reliability and, therefore, these scores do not perfectly reflect individuals’ true scores on the characteristic measured by the selection procedure. Because small differences among applicants’ scores on a selection procedure are due to measurement errors (that is, selection procedure score unreliability), these differences are not meaningful.”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28ee594e8_2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28ee594e8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Draw a diagram on the board</a:t>
            </a:r>
            <a:endParaRPr/>
          </a:p>
          <a:p>
            <a:pPr marL="0" lvl="0" indent="0" algn="l" rtl="0">
              <a:spcBef>
                <a:spcPts val="0"/>
              </a:spcBef>
              <a:spcAft>
                <a:spcPts val="0"/>
              </a:spcAft>
              <a:buNone/>
            </a:pPr>
            <a:endParaRPr/>
          </a:p>
          <a:p>
            <a:pPr marL="0" lvl="0" indent="0" algn="l" rtl="0">
              <a:spcBef>
                <a:spcPts val="0"/>
              </a:spcBef>
              <a:spcAft>
                <a:spcPts val="0"/>
              </a:spcAft>
              <a:buNone/>
            </a:pPr>
            <a:r>
              <a:rPr lang="en"/>
              <a:t>Or make one for a visual here to reference.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Banding</a:t>
            </a:r>
            <a:r>
              <a:rPr lang="en"/>
              <a:t> in Employee Selection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Lonnisa Skinner and William 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Mathematics of Banding:</a:t>
            </a:r>
            <a:endParaRPr/>
          </a:p>
          <a:p>
            <a:pPr marL="0" lvl="0" indent="0" algn="l" rtl="0">
              <a:spcBef>
                <a:spcPts val="0"/>
              </a:spcBef>
              <a:spcAft>
                <a:spcPts val="0"/>
              </a:spcAft>
              <a:buNone/>
            </a:pPr>
            <a:r>
              <a:rPr lang="en"/>
              <a:t>Two Techniques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Calculate SEM	</a:t>
            </a:r>
            <a:endParaRPr/>
          </a:p>
        </p:txBody>
      </p:sp>
      <p:sp>
        <p:nvSpPr>
          <p:cNvPr id="157" name="Google Shape;157;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Standard Error of Measurement is calculated using the following equation: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Where       is the standard deviation of the measure</a:t>
            </a:r>
            <a:endParaRPr/>
          </a:p>
          <a:p>
            <a:pPr marL="0" lvl="0" indent="0" algn="l" rtl="0">
              <a:spcBef>
                <a:spcPts val="1600"/>
              </a:spcBef>
              <a:spcAft>
                <a:spcPts val="0"/>
              </a:spcAft>
              <a:buNone/>
            </a:pPr>
            <a:r>
              <a:rPr lang="en"/>
              <a:t>And</a:t>
            </a:r>
            <a:endParaRPr/>
          </a:p>
          <a:p>
            <a:pPr marL="0" lvl="0" indent="0" algn="l" rtl="0">
              <a:spcBef>
                <a:spcPts val="1600"/>
              </a:spcBef>
              <a:spcAft>
                <a:spcPts val="1600"/>
              </a:spcAft>
              <a:buNone/>
            </a:pPr>
            <a:r>
              <a:rPr lang="en"/>
              <a:t>        is the reliability of the measure</a:t>
            </a:r>
            <a:endParaRPr/>
          </a:p>
        </p:txBody>
      </p:sp>
      <p:pic>
        <p:nvPicPr>
          <p:cNvPr id="158" name="Google Shape;158;p25"/>
          <p:cNvPicPr preferRelativeResize="0"/>
          <p:nvPr/>
        </p:nvPicPr>
        <p:blipFill>
          <a:blip r:embed="rId3">
            <a:alphaModFix/>
          </a:blip>
          <a:stretch>
            <a:fillRect/>
          </a:stretch>
        </p:blipFill>
        <p:spPr>
          <a:xfrm>
            <a:off x="3032688" y="1958200"/>
            <a:ext cx="3419475" cy="647700"/>
          </a:xfrm>
          <a:prstGeom prst="rect">
            <a:avLst/>
          </a:prstGeom>
          <a:noFill/>
          <a:ln>
            <a:noFill/>
          </a:ln>
        </p:spPr>
      </p:pic>
      <p:pic>
        <p:nvPicPr>
          <p:cNvPr id="159" name="Google Shape;159;p25"/>
          <p:cNvPicPr preferRelativeResize="0"/>
          <p:nvPr/>
        </p:nvPicPr>
        <p:blipFill>
          <a:blip r:embed="rId4">
            <a:alphaModFix/>
          </a:blip>
          <a:stretch>
            <a:fillRect/>
          </a:stretch>
        </p:blipFill>
        <p:spPr>
          <a:xfrm>
            <a:off x="1089800" y="2906100"/>
            <a:ext cx="242842" cy="269825"/>
          </a:xfrm>
          <a:prstGeom prst="rect">
            <a:avLst/>
          </a:prstGeom>
          <a:noFill/>
          <a:ln>
            <a:noFill/>
          </a:ln>
        </p:spPr>
      </p:pic>
      <p:pic>
        <p:nvPicPr>
          <p:cNvPr id="160" name="Google Shape;160;p25"/>
          <p:cNvPicPr preferRelativeResize="0"/>
          <p:nvPr/>
        </p:nvPicPr>
        <p:blipFill>
          <a:blip r:embed="rId5">
            <a:alphaModFix/>
          </a:blip>
          <a:stretch>
            <a:fillRect/>
          </a:stretch>
        </p:blipFill>
        <p:spPr>
          <a:xfrm>
            <a:off x="459200" y="3903200"/>
            <a:ext cx="316751" cy="26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Standard error of measurement method</a:t>
            </a:r>
            <a:endParaRPr/>
          </a:p>
        </p:txBody>
      </p:sp>
      <p:sp>
        <p:nvSpPr>
          <p:cNvPr id="145" name="Google Shape;145;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SEM calculated for the test / predictor</a:t>
            </a:r>
            <a:endParaRPr/>
          </a:p>
          <a:p>
            <a:pPr marL="0" lvl="0" indent="457200" algn="l" rtl="0">
              <a:spcBef>
                <a:spcPts val="1600"/>
              </a:spcBef>
              <a:spcAft>
                <a:spcPts val="0"/>
              </a:spcAft>
              <a:buNone/>
            </a:pPr>
            <a:r>
              <a:rPr lang="en"/>
              <a:t>Band width = SEM * 1.96</a:t>
            </a:r>
            <a:endParaRPr/>
          </a:p>
          <a:p>
            <a:pPr marL="0" lvl="0" indent="457200" algn="l" rtl="0">
              <a:spcBef>
                <a:spcPts val="1600"/>
              </a:spcBef>
              <a:spcAft>
                <a:spcPts val="0"/>
              </a:spcAft>
              <a:buNone/>
            </a:pPr>
            <a:r>
              <a:rPr lang="en"/>
              <a:t>	1.96 represents: 95% confidence interval (use the CI you want)</a:t>
            </a:r>
            <a:endParaRPr/>
          </a:p>
          <a:p>
            <a:pPr marL="0" lvl="0" indent="457200" algn="l" rtl="0">
              <a:spcBef>
                <a:spcPts val="1600"/>
              </a:spcBef>
              <a:spcAft>
                <a:spcPts val="1600"/>
              </a:spcAft>
              <a:buNone/>
            </a:pPr>
            <a:r>
              <a:rPr lang="en"/>
              <a:t>Subtract the band width from the top score -&gt; First band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Standard error of differences method</a:t>
            </a:r>
            <a:endParaRPr/>
          </a:p>
        </p:txBody>
      </p:sp>
      <p:sp>
        <p:nvSpPr>
          <p:cNvPr id="151" name="Google Shape;151;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More often mentioned in literature</a:t>
            </a:r>
            <a:endParaRPr/>
          </a:p>
          <a:p>
            <a:pPr marL="0" lvl="0" indent="457200" algn="l" rtl="0">
              <a:spcBef>
                <a:spcPts val="1600"/>
              </a:spcBef>
              <a:spcAft>
                <a:spcPts val="0"/>
              </a:spcAft>
              <a:buNone/>
            </a:pPr>
            <a:r>
              <a:rPr lang="en"/>
              <a:t>Band width = SEM * 1.414 * 1.96</a:t>
            </a:r>
            <a:endParaRPr/>
          </a:p>
          <a:p>
            <a:pPr marL="0" lvl="0" indent="457200" algn="l" rtl="0">
              <a:spcBef>
                <a:spcPts val="1600"/>
              </a:spcBef>
              <a:spcAft>
                <a:spcPts val="0"/>
              </a:spcAft>
              <a:buNone/>
            </a:pPr>
            <a:r>
              <a:rPr lang="en"/>
              <a:t>	1.414 = √2 represents:</a:t>
            </a:r>
            <a:endParaRPr/>
          </a:p>
          <a:p>
            <a:pPr marL="914400" lvl="0" indent="457200" algn="l" rtl="0">
              <a:spcBef>
                <a:spcPts val="1600"/>
              </a:spcBef>
              <a:spcAft>
                <a:spcPts val="0"/>
              </a:spcAft>
              <a:buClr>
                <a:srgbClr val="000000"/>
              </a:buClr>
              <a:buSzPts val="1100"/>
              <a:buFont typeface="Arial"/>
              <a:buNone/>
            </a:pPr>
            <a:r>
              <a:rPr lang="en"/>
              <a:t>Standard deviation of difference between 2 independent scores</a:t>
            </a:r>
            <a:endParaRPr/>
          </a:p>
          <a:p>
            <a:pPr marL="0" lvl="0" indent="457200" algn="l" rtl="0">
              <a:spcBef>
                <a:spcPts val="1600"/>
              </a:spcBef>
              <a:spcAft>
                <a:spcPts val="0"/>
              </a:spcAft>
              <a:buClr>
                <a:srgbClr val="000000"/>
              </a:buClr>
              <a:buSzPts val="1100"/>
              <a:buFont typeface="Arial"/>
              <a:buNone/>
            </a:pPr>
            <a:r>
              <a:rPr lang="en"/>
              <a:t>	1.96 represents: 95% confidence interval</a:t>
            </a:r>
            <a:endParaRPr/>
          </a:p>
          <a:p>
            <a:pPr marL="0" lvl="0" indent="457200" algn="l" rtl="0">
              <a:spcBef>
                <a:spcPts val="1600"/>
              </a:spcBef>
              <a:spcAft>
                <a:spcPts val="0"/>
              </a:spcAft>
              <a:buClr>
                <a:srgbClr val="000000"/>
              </a:buClr>
              <a:buSzPts val="1100"/>
              <a:buFont typeface="Arial"/>
              <a:buNone/>
            </a:pPr>
            <a:r>
              <a:rPr lang="en"/>
              <a:t>Subtract the band width from the top score -&gt; First band</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vs. Sliding Bands</a:t>
            </a:r>
            <a:endParaRPr/>
          </a:p>
        </p:txBody>
      </p:sp>
      <p:sp>
        <p:nvSpPr>
          <p:cNvPr id="166" name="Google Shape;166;p26"/>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Fixed Banding</a:t>
            </a:r>
            <a:endParaRPr/>
          </a:p>
          <a:p>
            <a:pPr marL="457200" lvl="0" indent="-317500" algn="l" rtl="0">
              <a:lnSpc>
                <a:spcPct val="100000"/>
              </a:lnSpc>
              <a:spcBef>
                <a:spcPts val="0"/>
              </a:spcBef>
              <a:spcAft>
                <a:spcPts val="0"/>
              </a:spcAft>
              <a:buSzPts val="1400"/>
              <a:buChar char="●"/>
            </a:pPr>
            <a:r>
              <a:rPr lang="en"/>
              <a:t>Create a band by subtracting band width from the top applicant score</a:t>
            </a:r>
            <a:endParaRPr/>
          </a:p>
          <a:p>
            <a:pPr marL="457200" lvl="0" indent="-317500" algn="l" rtl="0">
              <a:lnSpc>
                <a:spcPct val="100000"/>
              </a:lnSpc>
              <a:spcBef>
                <a:spcPts val="0"/>
              </a:spcBef>
              <a:spcAft>
                <a:spcPts val="0"/>
              </a:spcAft>
              <a:buSzPts val="1400"/>
              <a:buChar char="●"/>
            </a:pPr>
            <a:r>
              <a:rPr lang="en"/>
              <a:t>Using the resulting band, applicants are selected from within the band until all of the positions are filled OR the band has been exhausted</a:t>
            </a:r>
            <a:endParaRPr/>
          </a:p>
          <a:p>
            <a:pPr marL="457200" lvl="0" indent="-317500" algn="l" rtl="0">
              <a:lnSpc>
                <a:spcPct val="100000"/>
              </a:lnSpc>
              <a:spcBef>
                <a:spcPts val="0"/>
              </a:spcBef>
              <a:spcAft>
                <a:spcPts val="0"/>
              </a:spcAft>
              <a:buSzPts val="1400"/>
              <a:buChar char="●"/>
            </a:pPr>
            <a:r>
              <a:rPr lang="en"/>
              <a:t>If the band is exhausted, a second band is created starting with the highest score outside of the first band</a:t>
            </a:r>
            <a:endParaRPr/>
          </a:p>
          <a:p>
            <a:pPr marL="457200" lvl="0" indent="-317500" algn="l" rtl="0">
              <a:lnSpc>
                <a:spcPct val="100000"/>
              </a:lnSpc>
              <a:spcBef>
                <a:spcPts val="0"/>
              </a:spcBef>
              <a:spcAft>
                <a:spcPts val="0"/>
              </a:spcAft>
              <a:buSzPts val="1400"/>
              <a:buChar char="●"/>
            </a:pPr>
            <a:r>
              <a:rPr lang="en"/>
              <a:t>Continue until all positions are filled or there are no remaining applicants</a:t>
            </a:r>
            <a:endParaRPr/>
          </a:p>
        </p:txBody>
      </p:sp>
      <p:sp>
        <p:nvSpPr>
          <p:cNvPr id="167" name="Google Shape;167;p26"/>
          <p:cNvSpPr txBox="1">
            <a:spLocks noGrp="1"/>
          </p:cNvSpPr>
          <p:nvPr>
            <p:ph type="body" idx="2"/>
          </p:nvPr>
        </p:nvSpPr>
        <p:spPr>
          <a:xfrm>
            <a:off x="4832400" y="1229975"/>
            <a:ext cx="3999900" cy="365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Sliding Bands</a:t>
            </a:r>
            <a:endParaRPr/>
          </a:p>
          <a:p>
            <a:pPr marL="457200" lvl="0" indent="-317500" algn="l" rtl="0">
              <a:lnSpc>
                <a:spcPct val="100000"/>
              </a:lnSpc>
              <a:spcBef>
                <a:spcPts val="0"/>
              </a:spcBef>
              <a:spcAft>
                <a:spcPts val="0"/>
              </a:spcAft>
              <a:buSzPts val="1400"/>
              <a:buChar char="●"/>
            </a:pPr>
            <a:r>
              <a:rPr lang="en"/>
              <a:t>Create a band by subtracting band width from the top applicant score</a:t>
            </a:r>
            <a:endParaRPr/>
          </a:p>
          <a:p>
            <a:pPr marL="457200" lvl="0" indent="-317500" algn="l" rtl="0">
              <a:lnSpc>
                <a:spcPct val="100000"/>
              </a:lnSpc>
              <a:spcBef>
                <a:spcPts val="0"/>
              </a:spcBef>
              <a:spcAft>
                <a:spcPts val="0"/>
              </a:spcAft>
              <a:buSzPts val="1400"/>
              <a:buChar char="●"/>
            </a:pPr>
            <a:r>
              <a:rPr lang="en"/>
              <a:t>Select all applicants within band who fit the desired status first, followed by top-down selection</a:t>
            </a:r>
            <a:endParaRPr/>
          </a:p>
          <a:p>
            <a:pPr marL="457200" lvl="0" indent="-317500" algn="l" rtl="0">
              <a:lnSpc>
                <a:spcPct val="100000"/>
              </a:lnSpc>
              <a:spcBef>
                <a:spcPts val="0"/>
              </a:spcBef>
              <a:spcAft>
                <a:spcPts val="0"/>
              </a:spcAft>
              <a:buSzPts val="1400"/>
              <a:buChar char="●"/>
            </a:pPr>
            <a:r>
              <a:rPr lang="en"/>
              <a:t>As soon as the top score has been selected, the band slides down to include the next highest score as a new starting point</a:t>
            </a:r>
            <a:endParaRPr/>
          </a:p>
          <a:p>
            <a:pPr marL="914400" lvl="1" indent="-304800" algn="l" rtl="0">
              <a:lnSpc>
                <a:spcPct val="100000"/>
              </a:lnSpc>
              <a:spcBef>
                <a:spcPts val="0"/>
              </a:spcBef>
              <a:spcAft>
                <a:spcPts val="0"/>
              </a:spcAft>
              <a:buSzPts val="1200"/>
              <a:buChar char="○"/>
            </a:pPr>
            <a:r>
              <a:rPr lang="en"/>
              <a:t>This now includes the scores that were just outside of the band</a:t>
            </a:r>
            <a:endParaRPr/>
          </a:p>
          <a:p>
            <a:pPr marL="914400" lvl="1" indent="-304800" algn="l" rtl="0">
              <a:lnSpc>
                <a:spcPct val="100000"/>
              </a:lnSpc>
              <a:spcBef>
                <a:spcPts val="0"/>
              </a:spcBef>
              <a:spcAft>
                <a:spcPts val="0"/>
              </a:spcAft>
              <a:buSzPts val="1200"/>
              <a:buChar char="○"/>
            </a:pPr>
            <a:r>
              <a:rPr lang="en"/>
              <a:t>The band can also shift depending on a secondary criteria (i.e., minority group status)</a:t>
            </a:r>
            <a:endParaRPr/>
          </a:p>
          <a:p>
            <a:pPr marL="457200" lvl="0" indent="-317500" algn="l" rtl="0">
              <a:lnSpc>
                <a:spcPct val="100000"/>
              </a:lnSpc>
              <a:spcBef>
                <a:spcPts val="0"/>
              </a:spcBef>
              <a:spcAft>
                <a:spcPts val="0"/>
              </a:spcAft>
              <a:buSzPts val="1400"/>
              <a:buChar char="●"/>
            </a:pPr>
            <a:r>
              <a:rPr lang="en"/>
              <a:t>Continue until all positions are filled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27"/>
          <p:cNvPicPr preferRelativeResize="0"/>
          <p:nvPr/>
        </p:nvPicPr>
        <p:blipFill>
          <a:blip r:embed="rId3">
            <a:alphaModFix/>
          </a:blip>
          <a:stretch>
            <a:fillRect/>
          </a:stretch>
        </p:blipFill>
        <p:spPr>
          <a:xfrm>
            <a:off x="730975" y="115975"/>
            <a:ext cx="7682061" cy="502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vs Sliding - which to use?</a:t>
            </a:r>
            <a:endParaRPr/>
          </a:p>
        </p:txBody>
      </p:sp>
      <p:sp>
        <p:nvSpPr>
          <p:cNvPr id="180" name="Google Shape;180;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1800"/>
              <a:buChar char="●"/>
            </a:pPr>
            <a:r>
              <a:rPr lang="en"/>
              <a:t>Fixed bands</a:t>
            </a:r>
            <a:endParaRPr/>
          </a:p>
          <a:p>
            <a:pPr marL="914400" lvl="1" indent="-317500" algn="just" rtl="0">
              <a:lnSpc>
                <a:spcPct val="100000"/>
              </a:lnSpc>
              <a:spcBef>
                <a:spcPts val="0"/>
              </a:spcBef>
              <a:spcAft>
                <a:spcPts val="0"/>
              </a:spcAft>
              <a:buSzPts val="1400"/>
              <a:buChar char="○"/>
            </a:pPr>
            <a:r>
              <a:rPr lang="en"/>
              <a:t>Assures that candidates are selected from one list with consistent standards</a:t>
            </a:r>
            <a:endParaRPr/>
          </a:p>
          <a:p>
            <a:pPr marL="914400" lvl="1" indent="-317500" algn="just" rtl="0">
              <a:lnSpc>
                <a:spcPct val="100000"/>
              </a:lnSpc>
              <a:spcBef>
                <a:spcPts val="0"/>
              </a:spcBef>
              <a:spcAft>
                <a:spcPts val="0"/>
              </a:spcAft>
              <a:buSzPts val="1400"/>
              <a:buChar char="○"/>
            </a:pPr>
            <a:r>
              <a:rPr lang="en"/>
              <a:t>Allows for selection of minority group applicants at a faster rate than strict top-down selection method</a:t>
            </a:r>
            <a:endParaRPr/>
          </a:p>
          <a:p>
            <a:pPr marL="914400" lvl="1" indent="-317500" algn="just" rtl="0">
              <a:lnSpc>
                <a:spcPct val="100000"/>
              </a:lnSpc>
              <a:spcBef>
                <a:spcPts val="0"/>
              </a:spcBef>
              <a:spcAft>
                <a:spcPts val="0"/>
              </a:spcAft>
              <a:buSzPts val="1400"/>
              <a:buChar char="○"/>
            </a:pPr>
            <a:r>
              <a:rPr lang="en"/>
              <a:t>Tends to eliminate many qualified applicants by constricting movement of the band until the band is exhausted</a:t>
            </a:r>
            <a:endParaRPr/>
          </a:p>
          <a:p>
            <a:pPr marL="457200" lvl="0" indent="-342900" algn="just" rtl="0">
              <a:lnSpc>
                <a:spcPct val="100000"/>
              </a:lnSpc>
              <a:spcBef>
                <a:spcPts val="0"/>
              </a:spcBef>
              <a:spcAft>
                <a:spcPts val="0"/>
              </a:spcAft>
              <a:buSzPts val="1800"/>
              <a:buChar char="●"/>
            </a:pPr>
            <a:r>
              <a:rPr lang="en"/>
              <a:t>Sliding bands</a:t>
            </a:r>
            <a:endParaRPr/>
          </a:p>
          <a:p>
            <a:pPr marL="914400" lvl="1" indent="-317500" algn="just" rtl="0">
              <a:lnSpc>
                <a:spcPct val="100000"/>
              </a:lnSpc>
              <a:spcBef>
                <a:spcPts val="0"/>
              </a:spcBef>
              <a:spcAft>
                <a:spcPts val="0"/>
              </a:spcAft>
              <a:buSzPts val="1400"/>
              <a:buChar char="○"/>
            </a:pPr>
            <a:r>
              <a:rPr lang="en"/>
              <a:t>Allow selection from pools of candidates with higher scores</a:t>
            </a:r>
            <a:endParaRPr/>
          </a:p>
          <a:p>
            <a:pPr marL="914400" lvl="1" indent="-317500" algn="just" rtl="0">
              <a:lnSpc>
                <a:spcPct val="100000"/>
              </a:lnSpc>
              <a:spcBef>
                <a:spcPts val="0"/>
              </a:spcBef>
              <a:spcAft>
                <a:spcPts val="0"/>
              </a:spcAft>
              <a:buSzPts val="1400"/>
              <a:buChar char="○"/>
            </a:pPr>
            <a:r>
              <a:rPr lang="en"/>
              <a:t>According to Cascio et al (1991), sliding bands are better</a:t>
            </a:r>
            <a:endParaRPr/>
          </a:p>
          <a:p>
            <a:pPr marL="1371600" lvl="2" indent="-317500" algn="just" rtl="0">
              <a:lnSpc>
                <a:spcPct val="100000"/>
              </a:lnSpc>
              <a:spcBef>
                <a:spcPts val="0"/>
              </a:spcBef>
              <a:spcAft>
                <a:spcPts val="0"/>
              </a:spcAft>
              <a:buSzPts val="1400"/>
              <a:buChar char="■"/>
            </a:pPr>
            <a:r>
              <a:rPr lang="en"/>
              <a:t>Does not assume identical qualification between individuals within a band</a:t>
            </a:r>
            <a:endParaRPr/>
          </a:p>
          <a:p>
            <a:pPr marL="1371600" lvl="2" indent="-317500" algn="just" rtl="0">
              <a:lnSpc>
                <a:spcPct val="100000"/>
              </a:lnSpc>
              <a:spcBef>
                <a:spcPts val="0"/>
              </a:spcBef>
              <a:spcAft>
                <a:spcPts val="0"/>
              </a:spcAft>
              <a:buSzPts val="1400"/>
              <a:buChar char="■"/>
            </a:pPr>
            <a:r>
              <a:rPr lang="en"/>
              <a:t>Allows for inclusion of greater numbers of minority group applicants in the workforce at a faster rate than fixed banding or strict top-down selection methods</a:t>
            </a:r>
            <a:endParaRPr/>
          </a:p>
          <a:p>
            <a:pPr marL="1371600" lvl="2" indent="-317500" algn="just" rtl="0">
              <a:lnSpc>
                <a:spcPct val="100000"/>
              </a:lnSpc>
              <a:spcBef>
                <a:spcPts val="0"/>
              </a:spcBef>
              <a:spcAft>
                <a:spcPts val="0"/>
              </a:spcAft>
              <a:buSzPts val="1400"/>
              <a:buChar char="■"/>
            </a:pPr>
            <a:r>
              <a:rPr lang="en"/>
              <a:t>Can eliminate adverse impact in terms of the actual selection of candidates</a:t>
            </a:r>
            <a:endParaRPr/>
          </a:p>
          <a:p>
            <a:pPr marL="914400" lvl="1" indent="-317500" algn="just" rtl="0">
              <a:lnSpc>
                <a:spcPct val="100000"/>
              </a:lnSpc>
              <a:spcBef>
                <a:spcPts val="0"/>
              </a:spcBef>
              <a:spcAft>
                <a:spcPts val="0"/>
              </a:spcAft>
              <a:buSzPts val="1400"/>
              <a:buChar char="○"/>
            </a:pPr>
            <a:r>
              <a:rPr lang="en"/>
              <a:t>Overall, it allows for more flexibility in selection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Selection Within a Band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Selecting within a band </a:t>
            </a:r>
            <a:endParaRPr/>
          </a:p>
        </p:txBody>
      </p:sp>
      <p:sp>
        <p:nvSpPr>
          <p:cNvPr id="191" name="Google Shape;191;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 sz="2000"/>
              <a:t>Must choose a procedure for selecting and stick to it</a:t>
            </a:r>
            <a:endParaRPr sz="2000"/>
          </a:p>
          <a:p>
            <a:pPr marL="457200" lvl="0" indent="-355600" algn="l" rtl="0">
              <a:lnSpc>
                <a:spcPct val="100000"/>
              </a:lnSpc>
              <a:spcBef>
                <a:spcPts val="0"/>
              </a:spcBef>
              <a:spcAft>
                <a:spcPts val="0"/>
              </a:spcAft>
              <a:buSzPts val="2000"/>
              <a:buChar char="●"/>
            </a:pPr>
            <a:r>
              <a:rPr lang="en" sz="2000"/>
              <a:t>Once bands have been created, use other selection specifications in choosing between individuals within the same band </a:t>
            </a:r>
            <a:endParaRPr sz="2000"/>
          </a:p>
          <a:p>
            <a:pPr marL="914400" lvl="1" indent="-342900" algn="l" rtl="0">
              <a:lnSpc>
                <a:spcPct val="100000"/>
              </a:lnSpc>
              <a:spcBef>
                <a:spcPts val="0"/>
              </a:spcBef>
              <a:spcAft>
                <a:spcPts val="0"/>
              </a:spcAft>
              <a:buSzPts val="1800"/>
              <a:buChar char="○"/>
            </a:pPr>
            <a:r>
              <a:rPr lang="en" sz="1800"/>
              <a:t>E.g. job experience, training, work habits, etc.</a:t>
            </a:r>
            <a:endParaRPr sz="1800"/>
          </a:p>
          <a:p>
            <a:pPr marL="457200" lvl="0" indent="0" algn="l" rtl="0">
              <a:lnSpc>
                <a:spcPct val="100000"/>
              </a:lnSpc>
              <a:spcBef>
                <a:spcPts val="0"/>
              </a:spcBef>
              <a:spcAft>
                <a:spcPts val="0"/>
              </a:spcAft>
              <a:buNone/>
            </a:pPr>
            <a:r>
              <a:rPr lang="en" sz="2000"/>
              <a:t> </a:t>
            </a:r>
            <a:endParaRPr sz="2000"/>
          </a:p>
          <a:p>
            <a:pPr marL="457200" lvl="0" indent="-355600" algn="l" rtl="0">
              <a:lnSpc>
                <a:spcPct val="100000"/>
              </a:lnSpc>
              <a:spcBef>
                <a:spcPts val="0"/>
              </a:spcBef>
              <a:spcAft>
                <a:spcPts val="0"/>
              </a:spcAft>
              <a:buSzPts val="2000"/>
              <a:buChar char="●"/>
            </a:pPr>
            <a:r>
              <a:rPr lang="en" sz="2000"/>
              <a:t>Typically, protected group status is not utilized in selection unless legally mandated</a:t>
            </a:r>
            <a:endParaRPr sz="2000"/>
          </a:p>
          <a:p>
            <a:pPr marL="914400" lvl="1" indent="-342900" algn="l" rtl="0">
              <a:lnSpc>
                <a:spcPct val="100000"/>
              </a:lnSpc>
              <a:spcBef>
                <a:spcPts val="0"/>
              </a:spcBef>
              <a:spcAft>
                <a:spcPts val="0"/>
              </a:spcAft>
              <a:buSzPts val="1800"/>
              <a:buChar char="○"/>
            </a:pPr>
            <a:r>
              <a:rPr lang="en" sz="1800"/>
              <a:t>As to avoid disparate treatment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 of Banding Procedures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Ways to utilize results of an assessment:</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Top-down selection</a:t>
            </a:r>
            <a:endParaRPr>
              <a:solidFill>
                <a:srgbClr val="000000"/>
              </a:solidFill>
            </a:endParaRPr>
          </a:p>
          <a:p>
            <a:pPr marL="0" lvl="0" indent="0" algn="l" rtl="0">
              <a:spcBef>
                <a:spcPts val="0"/>
              </a:spcBef>
              <a:spcAft>
                <a:spcPts val="0"/>
              </a:spcAft>
              <a:buNone/>
            </a:pPr>
            <a:r>
              <a:rPr lang="en">
                <a:solidFill>
                  <a:srgbClr val="000000"/>
                </a:solidFill>
              </a:rPr>
              <a:t>	Highest probability of having the best results</a:t>
            </a:r>
            <a:endParaRPr>
              <a:solidFill>
                <a:srgbClr val="000000"/>
              </a:solidFill>
            </a:endParaRPr>
          </a:p>
          <a:p>
            <a:pPr marL="0" lvl="0" indent="0" algn="l" rtl="0">
              <a:spcBef>
                <a:spcPts val="0"/>
              </a:spcBef>
              <a:spcAft>
                <a:spcPts val="0"/>
              </a:spcAft>
              <a:buNone/>
            </a:pPr>
            <a:r>
              <a:rPr lang="en">
                <a:solidFill>
                  <a:srgbClr val="000000"/>
                </a:solidFill>
              </a:rPr>
              <a:t>	Linear relationship between scores:</a:t>
            </a:r>
            <a:endParaRPr>
              <a:solidFill>
                <a:srgbClr val="000000"/>
              </a:solidFill>
            </a:endParaRPr>
          </a:p>
          <a:p>
            <a:pPr marL="0" lvl="0" indent="457200" algn="l" rtl="0">
              <a:spcBef>
                <a:spcPts val="0"/>
              </a:spcBef>
              <a:spcAft>
                <a:spcPts val="0"/>
              </a:spcAft>
              <a:buNone/>
            </a:pPr>
            <a:r>
              <a:rPr lang="en">
                <a:solidFill>
                  <a:srgbClr val="000000"/>
                </a:solidFill>
              </a:rPr>
              <a:t>“Classical theory of selection”</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Cutoff scores</a:t>
            </a:r>
            <a:endParaRPr>
              <a:solidFill>
                <a:srgbClr val="000000"/>
              </a:solidFill>
            </a:endParaRPr>
          </a:p>
          <a:p>
            <a:pPr marL="0" lvl="0" indent="0" algn="l" rtl="0">
              <a:spcBef>
                <a:spcPts val="0"/>
              </a:spcBef>
              <a:spcAft>
                <a:spcPts val="0"/>
              </a:spcAft>
              <a:buNone/>
            </a:pPr>
            <a:r>
              <a:rPr lang="en">
                <a:solidFill>
                  <a:srgbClr val="000000"/>
                </a:solidFill>
              </a:rPr>
              <a:t>	All scores above the cutoff are considered equal</a:t>
            </a:r>
            <a:endParaRPr>
              <a:solidFill>
                <a:srgbClr val="000000"/>
              </a:solidFill>
            </a:endParaRPr>
          </a:p>
          <a:p>
            <a:pPr marL="0" lvl="0" indent="0" algn="l" rtl="0">
              <a:spcBef>
                <a:spcPts val="0"/>
              </a:spcBef>
              <a:spcAft>
                <a:spcPts val="0"/>
              </a:spcAft>
              <a:buNone/>
            </a:pPr>
            <a:r>
              <a:rPr lang="en">
                <a:solidFill>
                  <a:srgbClr val="000000"/>
                </a:solidFill>
              </a:rPr>
              <a:t>	</a:t>
            </a:r>
            <a:endParaRPr>
              <a:solidFill>
                <a:srgbClr val="000000"/>
              </a:solidFill>
            </a:endParaRPr>
          </a:p>
          <a:p>
            <a:pPr marL="0" lvl="0" indent="0" algn="l" rtl="0">
              <a:spcBef>
                <a:spcPts val="0"/>
              </a:spcBef>
              <a:spcAft>
                <a:spcPts val="0"/>
              </a:spcAft>
              <a:buNone/>
            </a:pPr>
            <a:r>
              <a:rPr lang="en" b="1">
                <a:solidFill>
                  <a:srgbClr val="000000"/>
                </a:solidFill>
              </a:rPr>
              <a:t>Banding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Banding and Effect on Adverse Impact</a:t>
            </a:r>
            <a:endParaRPr/>
          </a:p>
        </p:txBody>
      </p:sp>
      <p:sp>
        <p:nvSpPr>
          <p:cNvPr id="202" name="Google Shape;202;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“Wayne Cascio and his colleagues concluded that using banding has generally yielded modest reductions in adverse impact with little negative effects on selection procedure validity or utility. However, banding is not the final answer to the problem of adverse impact of selection procedures.” GFB pg 234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Banding: Face value of hiring procedures</a:t>
            </a:r>
            <a:endParaRPr/>
          </a:p>
        </p:txBody>
      </p:sp>
      <p:sp>
        <p:nvSpPr>
          <p:cNvPr id="208" name="Google Shape;208;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Banding is difficult to explain</a:t>
            </a:r>
            <a:endParaRPr/>
          </a:p>
          <a:p>
            <a:pPr marL="914400" lvl="1" indent="-317500" algn="l" rtl="0">
              <a:spcBef>
                <a:spcPts val="0"/>
              </a:spcBef>
              <a:spcAft>
                <a:spcPts val="0"/>
              </a:spcAft>
              <a:buSzPts val="1400"/>
              <a:buChar char="○"/>
            </a:pPr>
            <a:r>
              <a:rPr lang="en"/>
              <a:t>When there are higher scores,, but a lower scoring applicant is chosen</a:t>
            </a:r>
            <a:endParaRPr/>
          </a:p>
          <a:p>
            <a:pPr marL="457200" lvl="0" indent="-342900" algn="l" rtl="0">
              <a:spcBef>
                <a:spcPts val="0"/>
              </a:spcBef>
              <a:spcAft>
                <a:spcPts val="0"/>
              </a:spcAft>
              <a:buSzPts val="1800"/>
              <a:buChar char="●"/>
            </a:pPr>
            <a:r>
              <a:rPr lang="en"/>
              <a:t>Negative reactions possible</a:t>
            </a:r>
            <a:endParaRPr/>
          </a:p>
          <a:p>
            <a:pPr marL="914400" lvl="1" indent="-317500" algn="l" rtl="0">
              <a:spcBef>
                <a:spcPts val="0"/>
              </a:spcBef>
              <a:spcAft>
                <a:spcPts val="0"/>
              </a:spcAft>
              <a:buSzPts val="1400"/>
              <a:buChar char="○"/>
            </a:pPr>
            <a:r>
              <a:rPr lang="en"/>
              <a:t>Dependent on opinions towards affirmative action</a:t>
            </a:r>
            <a:endParaRPr/>
          </a:p>
          <a:p>
            <a:pPr marL="457200" lvl="0" indent="-342900" algn="l" rtl="0">
              <a:spcBef>
                <a:spcPts val="0"/>
              </a:spcBef>
              <a:spcAft>
                <a:spcPts val="0"/>
              </a:spcAft>
              <a:buSzPts val="1800"/>
              <a:buChar char="●"/>
            </a:pPr>
            <a:r>
              <a:rPr lang="en"/>
              <a:t>Schmidt argues that the basic principle of developing bands is not consistent in banding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Banding: Concluding remarks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Concluding statements</a:t>
            </a:r>
            <a:endParaRPr/>
          </a:p>
        </p:txBody>
      </p:sp>
      <p:sp>
        <p:nvSpPr>
          <p:cNvPr id="219" name="Google Shape;219;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Avoid banding without legal mandate</a:t>
            </a:r>
            <a:endParaRPr/>
          </a:p>
          <a:p>
            <a:pPr marL="914400" lvl="1" indent="-317500" algn="l" rtl="0">
              <a:spcBef>
                <a:spcPts val="0"/>
              </a:spcBef>
              <a:spcAft>
                <a:spcPts val="0"/>
              </a:spcAft>
              <a:buSzPts val="1400"/>
              <a:buAutoNum type="alphaLcPeriod"/>
            </a:pPr>
            <a:r>
              <a:rPr lang="en"/>
              <a:t>Court order and consent decree</a:t>
            </a:r>
            <a:br>
              <a:rPr lang="en"/>
            </a:br>
            <a:endParaRPr/>
          </a:p>
          <a:p>
            <a:pPr marL="457200" lvl="0" indent="-342900" algn="l" rtl="0">
              <a:spcBef>
                <a:spcPts val="0"/>
              </a:spcBef>
              <a:spcAft>
                <a:spcPts val="0"/>
              </a:spcAft>
              <a:buSzPts val="1800"/>
              <a:buAutoNum type="arabicPeriod"/>
            </a:pPr>
            <a:r>
              <a:rPr lang="en"/>
              <a:t>Don’t get too many fancy ideas here. Banding has a specific application.</a:t>
            </a:r>
            <a:br>
              <a:rPr lang="en"/>
            </a:br>
            <a:endParaRPr/>
          </a:p>
          <a:p>
            <a:pPr marL="457200" lvl="0" indent="-342900" algn="l" rtl="0">
              <a:spcBef>
                <a:spcPts val="0"/>
              </a:spcBef>
              <a:spcAft>
                <a:spcPts val="0"/>
              </a:spcAft>
              <a:buSzPts val="1800"/>
              <a:buAutoNum type="arabicPeriod"/>
            </a:pPr>
            <a:r>
              <a:rPr lang="en"/>
              <a:t>Consider face validity </a:t>
            </a:r>
            <a:br>
              <a:rPr lang="en"/>
            </a:br>
            <a:endParaRPr/>
          </a:p>
          <a:p>
            <a:pPr marL="457200" lvl="0" indent="-342900" algn="l" rtl="0">
              <a:spcBef>
                <a:spcPts val="0"/>
              </a:spcBef>
              <a:spcAft>
                <a:spcPts val="0"/>
              </a:spcAft>
              <a:buSzPts val="1800"/>
              <a:buAutoNum type="arabicPeriod"/>
            </a:pPr>
            <a:r>
              <a:rPr lang="en"/>
              <a:t>Banding is really cool - but potentially problematic if not utilized properly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Assessments and adverse impact</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Measuring General Mental Ability (G)</a:t>
            </a:r>
            <a:endParaRPr/>
          </a:p>
          <a:p>
            <a:pPr marL="0" lvl="0" indent="0" algn="l" rtl="0">
              <a:spcBef>
                <a:spcPts val="1600"/>
              </a:spcBef>
              <a:spcAft>
                <a:spcPts val="0"/>
              </a:spcAft>
              <a:buNone/>
            </a:pPr>
            <a:r>
              <a:rPr lang="en"/>
              <a:t>	Top-down selection first</a:t>
            </a:r>
            <a:endParaRPr/>
          </a:p>
          <a:p>
            <a:pPr marL="0" lvl="0" indent="0" algn="l" rtl="0">
              <a:spcBef>
                <a:spcPts val="1600"/>
              </a:spcBef>
              <a:spcAft>
                <a:spcPts val="0"/>
              </a:spcAft>
              <a:buNone/>
            </a:pPr>
            <a:r>
              <a:rPr lang="en"/>
              <a:t>	Economic effects and adverse impact on minorities</a:t>
            </a:r>
            <a:endParaRPr/>
          </a:p>
          <a:p>
            <a:pPr marL="0" lvl="0" indent="0" algn="l" rtl="0">
              <a:spcBef>
                <a:spcPts val="1600"/>
              </a:spcBef>
              <a:spcAft>
                <a:spcPts val="0"/>
              </a:spcAft>
              <a:buNone/>
            </a:pPr>
            <a:r>
              <a:rPr lang="en"/>
              <a:t>Race norming - an illegal solution</a:t>
            </a:r>
            <a:endParaRPr/>
          </a:p>
          <a:p>
            <a:pPr marL="0" lvl="0" indent="0" algn="l" rtl="0">
              <a:spcBef>
                <a:spcPts val="1600"/>
              </a:spcBef>
              <a:spcAft>
                <a:spcPts val="1600"/>
              </a:spcAft>
              <a:buNone/>
            </a:pPr>
            <a:r>
              <a:rPr lang="en"/>
              <a:t>Banding - a legal 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implement banding</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last resort</a:t>
            </a:r>
            <a:endParaRPr/>
          </a:p>
          <a:p>
            <a:pPr marL="0" lvl="0" indent="0" algn="l" rtl="0">
              <a:spcBef>
                <a:spcPts val="1600"/>
              </a:spcBef>
              <a:spcAft>
                <a:spcPts val="0"/>
              </a:spcAft>
              <a:buNone/>
            </a:pPr>
            <a:r>
              <a:rPr lang="en"/>
              <a:t>Lose a lawsuit: Consent decree and Court order</a:t>
            </a:r>
            <a:endParaRPr/>
          </a:p>
          <a:p>
            <a:pPr marL="0" lvl="0" indent="0" algn="l" rtl="0">
              <a:spcBef>
                <a:spcPts val="1600"/>
              </a:spcBef>
              <a:spcAft>
                <a:spcPts val="0"/>
              </a:spcAft>
              <a:buNone/>
            </a:pPr>
            <a:r>
              <a:rPr lang="en"/>
              <a:t>	Organization required to fix systematic problem</a:t>
            </a:r>
            <a:endParaRPr/>
          </a:p>
          <a:p>
            <a:pPr marL="0" lvl="0" indent="0" algn="l" rtl="0">
              <a:spcBef>
                <a:spcPts val="1600"/>
              </a:spcBef>
              <a:spcAft>
                <a:spcPts val="0"/>
              </a:spcAft>
              <a:buNone/>
            </a:pPr>
            <a:r>
              <a:rPr lang="en"/>
              <a:t>Federal contractors likely to plan for the worst</a:t>
            </a:r>
            <a:endParaRPr/>
          </a:p>
          <a:p>
            <a:pPr marL="0" lvl="0" indent="0" algn="l" rtl="0">
              <a:spcBef>
                <a:spcPts val="1600"/>
              </a:spcBef>
              <a:spcAft>
                <a:spcPts val="1600"/>
              </a:spcAft>
              <a:buNone/>
            </a:pPr>
            <a:r>
              <a:rPr lang="en"/>
              <a:t>	Still not likely to plan for banding</a:t>
            </a:r>
            <a:endParaRPr/>
          </a:p>
        </p:txBody>
      </p:sp>
      <p:pic>
        <p:nvPicPr>
          <p:cNvPr id="105" name="Google Shape;105;p16"/>
          <p:cNvPicPr preferRelativeResize="0"/>
          <p:nvPr/>
        </p:nvPicPr>
        <p:blipFill>
          <a:blip r:embed="rId3">
            <a:alphaModFix/>
          </a:blip>
          <a:stretch>
            <a:fillRect/>
          </a:stretch>
        </p:blipFill>
        <p:spPr>
          <a:xfrm>
            <a:off x="5842600" y="135975"/>
            <a:ext cx="3237826" cy="2202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 of banding</a:t>
            </a:r>
            <a:endParaRPr/>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Chicago firefighters found adverse impact in hiring procedures</a:t>
            </a:r>
            <a:endParaRPr/>
          </a:p>
          <a:p>
            <a:pPr marL="0" lvl="0" indent="0" algn="l" rtl="0">
              <a:spcBef>
                <a:spcPts val="1600"/>
              </a:spcBef>
              <a:spcAft>
                <a:spcPts val="0"/>
              </a:spcAft>
              <a:buNone/>
            </a:pPr>
            <a:r>
              <a:rPr lang="en"/>
              <a:t>	All white</a:t>
            </a:r>
            <a:endParaRPr/>
          </a:p>
          <a:p>
            <a:pPr marL="0" lvl="0" indent="0" algn="l" rtl="0">
              <a:spcBef>
                <a:spcPts val="1600"/>
              </a:spcBef>
              <a:spcAft>
                <a:spcPts val="0"/>
              </a:spcAft>
              <a:buNone/>
            </a:pPr>
            <a:r>
              <a:rPr lang="en"/>
              <a:t>	Chicago is diverse</a:t>
            </a:r>
            <a:endParaRPr/>
          </a:p>
          <a:p>
            <a:pPr marL="0" lvl="0" indent="0" algn="l" rtl="0">
              <a:spcBef>
                <a:spcPts val="1600"/>
              </a:spcBef>
              <a:spcAft>
                <a:spcPts val="0"/>
              </a:spcAft>
              <a:buNone/>
            </a:pPr>
            <a:r>
              <a:rPr lang="en"/>
              <a:t>Banding examined by Casico et al as solution</a:t>
            </a:r>
            <a:endParaRPr/>
          </a:p>
          <a:p>
            <a:pPr marL="0" lvl="0" indent="0" algn="l" rtl="0">
              <a:spcBef>
                <a:spcPts val="1600"/>
              </a:spcBef>
              <a:spcAft>
                <a:spcPts val="1600"/>
              </a:spcAft>
              <a:buNone/>
            </a:pPr>
            <a:r>
              <a:rPr lang="en"/>
              <a:t>	Casico et al (1991)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Cascio et al (1991)</a:t>
            </a:r>
            <a:endParaRPr/>
          </a:p>
        </p:txBody>
      </p:sp>
      <p:sp>
        <p:nvSpPr>
          <p:cNvPr id="117" name="Google Shape;11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down referral method and 5 variations on banding. Found differences in:</a:t>
            </a:r>
            <a:endParaRPr/>
          </a:p>
          <a:p>
            <a:pPr marL="457200" lvl="0" indent="-342900" algn="l" rtl="0">
              <a:spcBef>
                <a:spcPts val="1600"/>
              </a:spcBef>
              <a:spcAft>
                <a:spcPts val="0"/>
              </a:spcAft>
              <a:buSzPts val="1800"/>
              <a:buAutoNum type="alphaLcPeriod"/>
            </a:pPr>
            <a:r>
              <a:rPr lang="en"/>
              <a:t>Percentage of minority vs nonminority chosen</a:t>
            </a:r>
            <a:endParaRPr/>
          </a:p>
          <a:p>
            <a:pPr marL="457200" lvl="0" indent="-342900" algn="l" rtl="0">
              <a:spcBef>
                <a:spcPts val="0"/>
              </a:spcBef>
              <a:spcAft>
                <a:spcPts val="0"/>
              </a:spcAft>
              <a:buSzPts val="1800"/>
              <a:buAutoNum type="alphaLcPeriod"/>
            </a:pPr>
            <a:r>
              <a:rPr lang="en"/>
              <a:t>Levels of adverse impact relative to the hiring pool</a:t>
            </a:r>
            <a:endParaRPr/>
          </a:p>
          <a:p>
            <a:pPr marL="0" lvl="0" indent="0" algn="l" rtl="0">
              <a:spcBef>
                <a:spcPts val="1600"/>
              </a:spcBef>
              <a:spcAft>
                <a:spcPts val="0"/>
              </a:spcAft>
              <a:buNone/>
            </a:pPr>
            <a:r>
              <a:rPr lang="en"/>
              <a:t>Top down has best economic utility</a:t>
            </a:r>
            <a:endParaRPr/>
          </a:p>
          <a:p>
            <a:pPr marL="0" lvl="0" indent="0" algn="l" rtl="0">
              <a:spcBef>
                <a:spcPts val="1600"/>
              </a:spcBef>
              <a:spcAft>
                <a:spcPts val="0"/>
              </a:spcAft>
              <a:buNone/>
            </a:pPr>
            <a:r>
              <a:rPr lang="en"/>
              <a:t>To optimize social and economic simultaneously:</a:t>
            </a:r>
            <a:endParaRPr/>
          </a:p>
          <a:p>
            <a:pPr marL="0" lvl="0" indent="0" algn="l" rtl="0">
              <a:spcBef>
                <a:spcPts val="1600"/>
              </a:spcBef>
              <a:spcAft>
                <a:spcPts val="1600"/>
              </a:spcAft>
              <a:buNone/>
            </a:pPr>
            <a:r>
              <a:rPr lang="en"/>
              <a:t>Sliding band with diversity based selection within bands.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Banding: What and Why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a:solidFill>
            <a:srgbClr val="FFFFFF"/>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What is banding?</a:t>
            </a:r>
            <a:endParaRPr/>
          </a:p>
          <a:p>
            <a:pPr marL="0" lvl="0" indent="0" algn="l" rtl="0">
              <a:spcBef>
                <a:spcPts val="0"/>
              </a:spcBef>
              <a:spcAft>
                <a:spcPts val="0"/>
              </a:spcAft>
              <a:buNone/>
            </a:pPr>
            <a:endParaRPr sz="4200">
              <a:solidFill>
                <a:srgbClr val="000000"/>
              </a:solidFill>
              <a:highlight>
                <a:srgbClr val="FFFFFF"/>
              </a:highlight>
            </a:endParaRPr>
          </a:p>
        </p:txBody>
      </p:sp>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Grouping test scores into ranges</a:t>
            </a:r>
            <a:endParaRPr/>
          </a:p>
          <a:p>
            <a:pPr marL="0" lvl="0" indent="0" algn="l" rtl="0">
              <a:spcBef>
                <a:spcPts val="1600"/>
              </a:spcBef>
              <a:spcAft>
                <a:spcPts val="0"/>
              </a:spcAft>
              <a:buNone/>
            </a:pPr>
            <a:r>
              <a:rPr lang="en"/>
              <a:t>Treating scores within a range as equivalent</a:t>
            </a:r>
            <a:endParaRPr/>
          </a:p>
          <a:p>
            <a:pPr marL="0" lvl="0" indent="0" algn="l" rtl="0">
              <a:spcBef>
                <a:spcPts val="1600"/>
              </a:spcBef>
              <a:spcAft>
                <a:spcPts val="1600"/>
              </a:spcAft>
              <a:buNone/>
            </a:pPr>
            <a:r>
              <a:rPr lang="en"/>
              <a:t>Utilizes inaccuracy of a useful measure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does banding work?</a:t>
            </a:r>
            <a:endParaRPr/>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A test has inaccuracy we can measure: error</a:t>
            </a:r>
            <a:endParaRPr/>
          </a:p>
          <a:p>
            <a:pPr marL="0" lvl="0" indent="0" algn="l" rtl="0">
              <a:spcBef>
                <a:spcPts val="1600"/>
              </a:spcBef>
              <a:spcAft>
                <a:spcPts val="0"/>
              </a:spcAft>
              <a:buNone/>
            </a:pPr>
            <a:r>
              <a:rPr lang="en"/>
              <a:t>Scores can be too close to distinguish</a:t>
            </a:r>
            <a:endParaRPr/>
          </a:p>
          <a:p>
            <a:pPr marL="0" lvl="0" indent="0" algn="l" rtl="0">
              <a:spcBef>
                <a:spcPts val="1600"/>
              </a:spcBef>
              <a:spcAft>
                <a:spcPts val="1600"/>
              </a:spcAft>
              <a:buNone/>
            </a:pPr>
            <a:r>
              <a:rPr lang="en"/>
              <a:t>Within this range, scores should be treated as equivalent</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1732</Words>
  <Application>Microsoft Office PowerPoint</Application>
  <PresentationFormat>On-screen Show (16:9)</PresentationFormat>
  <Paragraphs>193</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Roboto</vt:lpstr>
      <vt:lpstr>Arial</vt:lpstr>
      <vt:lpstr>Geometric</vt:lpstr>
      <vt:lpstr>Banding in Employee Selection</vt:lpstr>
      <vt:lpstr>Ways to utilize results of an assessment:</vt:lpstr>
      <vt:lpstr>Assessments and adverse impact</vt:lpstr>
      <vt:lpstr>When to implement banding</vt:lpstr>
      <vt:lpstr>Origin of banding</vt:lpstr>
      <vt:lpstr>Cascio et al (1991)</vt:lpstr>
      <vt:lpstr>Banding: What and Why</vt:lpstr>
      <vt:lpstr>What is banding? </vt:lpstr>
      <vt:lpstr>Why does banding work?</vt:lpstr>
      <vt:lpstr>The Mathematics of Banding: Two Techniques</vt:lpstr>
      <vt:lpstr>Calculate SEM </vt:lpstr>
      <vt:lpstr>Standard error of measurement method</vt:lpstr>
      <vt:lpstr>Standard error of differences method</vt:lpstr>
      <vt:lpstr>Fixed vs. Sliding Bands</vt:lpstr>
      <vt:lpstr>PowerPoint Presentation</vt:lpstr>
      <vt:lpstr>Fixed vs Sliding - which to use?</vt:lpstr>
      <vt:lpstr>Selection Within a Band</vt:lpstr>
      <vt:lpstr>Selecting within a band </vt:lpstr>
      <vt:lpstr>Results of Banding Procedures</vt:lpstr>
      <vt:lpstr>Banding and Effect on Adverse Impact</vt:lpstr>
      <vt:lpstr>Banding: Face value of hiring procedures</vt:lpstr>
      <vt:lpstr>Banding: Concluding remarks</vt:lpstr>
      <vt:lpstr>Concluding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Banding in Employee Selection</dc:title>
  <cp:lastModifiedBy>Eddy, William Sebastian</cp:lastModifiedBy>
  <cp:revision>1</cp:revision>
  <dcterms:modified xsi:type="dcterms:W3CDTF">2019-03-14T01:00:17Z</dcterms:modified>
</cp:coreProperties>
</file>