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2.png"/><Relationship Id="rId13" Type="http://schemas.openxmlformats.org/officeDocument/2006/relationships/image" Target="../media/image6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9" Type="http://schemas.openxmlformats.org/officeDocument/2006/relationships/image" Target="../media/image9.png"/><Relationship Id="rId15" Type="http://schemas.openxmlformats.org/officeDocument/2006/relationships/image" Target="../media/image7.png"/><Relationship Id="rId1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1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950975" y="176125"/>
            <a:ext cx="3904200" cy="346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AWS Cloud</a:t>
            </a:r>
            <a:endParaRPr sz="800"/>
          </a:p>
        </p:txBody>
      </p:sp>
      <p:sp>
        <p:nvSpPr>
          <p:cNvPr id="55" name="Google Shape;55;p13"/>
          <p:cNvSpPr/>
          <p:nvPr/>
        </p:nvSpPr>
        <p:spPr>
          <a:xfrm>
            <a:off x="208950" y="176125"/>
            <a:ext cx="1887300" cy="34635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502900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/>
              <a:t>Azure Cloud</a:t>
            </a:r>
            <a:endParaRPr sz="800"/>
          </a:p>
        </p:txBody>
      </p:sp>
      <p:sp>
        <p:nvSpPr>
          <p:cNvPr id="56" name="Google Shape;56;p13"/>
          <p:cNvSpPr/>
          <p:nvPr/>
        </p:nvSpPr>
        <p:spPr>
          <a:xfrm>
            <a:off x="5133171" y="573622"/>
            <a:ext cx="1262400" cy="2803500"/>
          </a:xfrm>
          <a:prstGeom prst="rect">
            <a:avLst/>
          </a:prstGeom>
          <a:noFill/>
          <a:ln cap="flat" cmpd="sng" w="12700">
            <a:solidFill>
              <a:srgbClr val="D8661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D866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0975" y="176115"/>
            <a:ext cx="272480" cy="27248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" name="Google Shape;58;p13"/>
          <p:cNvGrpSpPr/>
          <p:nvPr/>
        </p:nvGrpSpPr>
        <p:grpSpPr>
          <a:xfrm>
            <a:off x="7376200" y="2791479"/>
            <a:ext cx="1630441" cy="661015"/>
            <a:chOff x="7193232" y="2126363"/>
            <a:chExt cx="2279700" cy="924238"/>
          </a:xfrm>
        </p:grpSpPr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098121" y="2126363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" name="Google Shape;60;p13"/>
            <p:cNvSpPr txBox="1"/>
            <p:nvPr/>
          </p:nvSpPr>
          <p:spPr>
            <a:xfrm>
              <a:off x="7193232" y="2577200"/>
              <a:ext cx="22797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</a:t>
              </a:r>
              <a:endParaRPr sz="800"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OpenSearch Service</a:t>
              </a:r>
              <a:endParaRPr sz="800"/>
            </a:p>
          </p:txBody>
        </p:sp>
      </p:grpSp>
      <p:grpSp>
        <p:nvGrpSpPr>
          <p:cNvPr id="61" name="Google Shape;61;p13"/>
          <p:cNvGrpSpPr/>
          <p:nvPr/>
        </p:nvGrpSpPr>
        <p:grpSpPr>
          <a:xfrm>
            <a:off x="7743578" y="1272132"/>
            <a:ext cx="895788" cy="634794"/>
            <a:chOff x="9680974" y="2126363"/>
            <a:chExt cx="1252500" cy="887575"/>
          </a:xfrm>
        </p:grpSpPr>
        <p:pic>
          <p:nvPicPr>
            <p:cNvPr id="62" name="Google Shape;62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72271" y="2126363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3"/>
            <p:cNvSpPr txBox="1"/>
            <p:nvPr/>
          </p:nvSpPr>
          <p:spPr>
            <a:xfrm>
              <a:off x="9680974" y="2540538"/>
              <a:ext cx="12525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RDS</a:t>
              </a:r>
              <a:endPara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(Postgres)</a:t>
              </a:r>
              <a:endParaRPr sz="800"/>
            </a:p>
          </p:txBody>
        </p:sp>
      </p:grpSp>
      <p:grpSp>
        <p:nvGrpSpPr>
          <p:cNvPr id="64" name="Google Shape;64;p13"/>
          <p:cNvGrpSpPr/>
          <p:nvPr/>
        </p:nvGrpSpPr>
        <p:grpSpPr>
          <a:xfrm>
            <a:off x="7403964" y="470705"/>
            <a:ext cx="1574870" cy="681222"/>
            <a:chOff x="6683525" y="2391783"/>
            <a:chExt cx="2202000" cy="952492"/>
          </a:xfrm>
        </p:grpSpPr>
        <p:pic>
          <p:nvPicPr>
            <p:cNvPr id="65" name="Google Shape;65;p1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549570" y="2391783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 txBox="1"/>
            <p:nvPr/>
          </p:nvSpPr>
          <p:spPr>
            <a:xfrm>
              <a:off x="6683525" y="2870875"/>
              <a:ext cx="22020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ElastiCache</a:t>
              </a:r>
              <a:endParaRPr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(Redis)</a:t>
              </a:r>
              <a:endParaRPr sz="800"/>
            </a:p>
          </p:txBody>
        </p:sp>
      </p:grpSp>
      <p:grpSp>
        <p:nvGrpSpPr>
          <p:cNvPr id="67" name="Google Shape;67;p13"/>
          <p:cNvGrpSpPr/>
          <p:nvPr/>
        </p:nvGrpSpPr>
        <p:grpSpPr>
          <a:xfrm>
            <a:off x="7832045" y="2030677"/>
            <a:ext cx="718561" cy="674648"/>
            <a:chOff x="5033113" y="1406350"/>
            <a:chExt cx="1004700" cy="943300"/>
          </a:xfrm>
        </p:grpSpPr>
        <p:pic>
          <p:nvPicPr>
            <p:cNvPr id="68" name="Google Shape;68;p1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300525" y="1406350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3"/>
            <p:cNvSpPr txBox="1"/>
            <p:nvPr/>
          </p:nvSpPr>
          <p:spPr>
            <a:xfrm>
              <a:off x="5033113" y="1876250"/>
              <a:ext cx="10047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Amazon EFS</a:t>
              </a:r>
              <a:endParaRPr sz="800"/>
            </a:p>
          </p:txBody>
        </p:sp>
      </p:grpSp>
      <p:grpSp>
        <p:nvGrpSpPr>
          <p:cNvPr id="70" name="Google Shape;70;p13"/>
          <p:cNvGrpSpPr/>
          <p:nvPr/>
        </p:nvGrpSpPr>
        <p:grpSpPr>
          <a:xfrm>
            <a:off x="373973" y="638824"/>
            <a:ext cx="718500" cy="604097"/>
            <a:chOff x="2231123" y="292274"/>
            <a:chExt cx="718500" cy="604097"/>
          </a:xfrm>
        </p:grpSpPr>
        <p:pic>
          <p:nvPicPr>
            <p:cNvPr descr="The Big Graph API Sneak in Azure AD B2C" id="71" name="Google Shape;71;p13"/>
            <p:cNvPicPr preferRelativeResize="0"/>
            <p:nvPr/>
          </p:nvPicPr>
          <p:blipFill rotWithShape="1">
            <a:blip r:embed="rId8">
              <a:alphaModFix/>
            </a:blip>
            <a:srcRect b="0" l="21000" r="20355" t="0"/>
            <a:stretch/>
          </p:blipFill>
          <p:spPr>
            <a:xfrm>
              <a:off x="2384074" y="292274"/>
              <a:ext cx="412569" cy="369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3"/>
            <p:cNvSpPr txBox="1"/>
            <p:nvPr/>
          </p:nvSpPr>
          <p:spPr>
            <a:xfrm>
              <a:off x="2231123" y="680970"/>
              <a:ext cx="718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Azure B2C</a:t>
              </a:r>
              <a:endParaRPr sz="800"/>
            </a:p>
          </p:txBody>
        </p:sp>
      </p:grpSp>
      <p:grpSp>
        <p:nvGrpSpPr>
          <p:cNvPr id="73" name="Google Shape;73;p13"/>
          <p:cNvGrpSpPr/>
          <p:nvPr/>
        </p:nvGrpSpPr>
        <p:grpSpPr>
          <a:xfrm>
            <a:off x="373965" y="2375237"/>
            <a:ext cx="718500" cy="604098"/>
            <a:chOff x="1472853" y="292275"/>
            <a:chExt cx="718500" cy="604098"/>
          </a:xfrm>
        </p:grpSpPr>
        <p:pic>
          <p:nvPicPr>
            <p:cNvPr descr="Pricing - Azure Active Directory | Microsoft Azure" id="74" name="Google Shape;74;p13"/>
            <p:cNvPicPr preferRelativeResize="0"/>
            <p:nvPr/>
          </p:nvPicPr>
          <p:blipFill rotWithShape="1">
            <a:blip r:embed="rId9">
              <a:alphaModFix/>
            </a:blip>
            <a:srcRect b="0" l="21675" r="22374" t="0"/>
            <a:stretch/>
          </p:blipFill>
          <p:spPr>
            <a:xfrm>
              <a:off x="1625825" y="292275"/>
              <a:ext cx="412575" cy="3871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3"/>
            <p:cNvSpPr txBox="1"/>
            <p:nvPr/>
          </p:nvSpPr>
          <p:spPr>
            <a:xfrm>
              <a:off x="1472853" y="680972"/>
              <a:ext cx="718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Azure AD</a:t>
              </a:r>
              <a:endParaRPr sz="800"/>
            </a:p>
          </p:txBody>
        </p:sp>
      </p:grpSp>
      <p:grpSp>
        <p:nvGrpSpPr>
          <p:cNvPr id="76" name="Google Shape;76;p13"/>
          <p:cNvGrpSpPr/>
          <p:nvPr/>
        </p:nvGrpSpPr>
        <p:grpSpPr>
          <a:xfrm>
            <a:off x="2260033" y="715533"/>
            <a:ext cx="1077520" cy="826181"/>
            <a:chOff x="2025000" y="-3584525"/>
            <a:chExt cx="1506600" cy="1155175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2543344" y="-35845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3"/>
            <p:cNvSpPr txBox="1"/>
            <p:nvPr/>
          </p:nvSpPr>
          <p:spPr>
            <a:xfrm>
              <a:off x="2025000" y="-3032050"/>
              <a:ext cx="15066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Beacon owners</a:t>
              </a:r>
              <a:endParaRPr/>
            </a:p>
          </p:txBody>
        </p:sp>
      </p:grpSp>
      <p:grpSp>
        <p:nvGrpSpPr>
          <p:cNvPr id="79" name="Google Shape;79;p13"/>
          <p:cNvGrpSpPr/>
          <p:nvPr/>
        </p:nvGrpSpPr>
        <p:grpSpPr>
          <a:xfrm>
            <a:off x="2260133" y="1707862"/>
            <a:ext cx="1077520" cy="802437"/>
            <a:chOff x="5514575" y="-3551325"/>
            <a:chExt cx="1506600" cy="1121975"/>
          </a:xfrm>
        </p:grpSpPr>
        <p:sp>
          <p:nvSpPr>
            <p:cNvPr id="80" name="Google Shape;80;p13"/>
            <p:cNvSpPr txBox="1"/>
            <p:nvPr/>
          </p:nvSpPr>
          <p:spPr>
            <a:xfrm>
              <a:off x="5514575" y="-3032050"/>
              <a:ext cx="15066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Search &amp; Rescue</a:t>
              </a:r>
              <a:endParaRPr/>
            </a:p>
          </p:txBody>
        </p:sp>
        <p:pic>
          <p:nvPicPr>
            <p:cNvPr id="81" name="Google Shape;81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6032919" y="-3551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3"/>
          <p:cNvGrpSpPr/>
          <p:nvPr/>
        </p:nvGrpSpPr>
        <p:grpSpPr>
          <a:xfrm>
            <a:off x="2289865" y="2737218"/>
            <a:ext cx="1077520" cy="802437"/>
            <a:chOff x="7304975" y="-3551325"/>
            <a:chExt cx="1506600" cy="1121975"/>
          </a:xfrm>
        </p:grpSpPr>
        <p:sp>
          <p:nvSpPr>
            <p:cNvPr id="83" name="Google Shape;83;p13"/>
            <p:cNvSpPr txBox="1"/>
            <p:nvPr/>
          </p:nvSpPr>
          <p:spPr>
            <a:xfrm>
              <a:off x="7304975" y="-3032050"/>
              <a:ext cx="15066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/>
                <a:t>Beacon Registry Team</a:t>
              </a:r>
              <a:endParaRPr/>
            </a:p>
          </p:txBody>
        </p:sp>
        <p:pic>
          <p:nvPicPr>
            <p:cNvPr id="84" name="Google Shape;84;p13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 flipH="1">
              <a:off x="7823319" y="-3551325"/>
              <a:ext cx="469900" cy="469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5" name="Google Shape;85;p1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133162" y="573613"/>
            <a:ext cx="187089" cy="18708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5320268" y="542200"/>
            <a:ext cx="1077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600">
                <a:solidFill>
                  <a:srgbClr val="D86613"/>
                </a:solidFill>
              </a:rPr>
              <a:t>Elastic Container Service</a:t>
            </a:r>
            <a:endParaRPr sz="600">
              <a:solidFill>
                <a:srgbClr val="D86613"/>
              </a:solidFill>
            </a:endParaRPr>
          </a:p>
        </p:txBody>
      </p:sp>
      <p:grpSp>
        <p:nvGrpSpPr>
          <p:cNvPr id="87" name="Google Shape;87;p13"/>
          <p:cNvGrpSpPr/>
          <p:nvPr/>
        </p:nvGrpSpPr>
        <p:grpSpPr>
          <a:xfrm>
            <a:off x="5350307" y="2581869"/>
            <a:ext cx="828416" cy="700600"/>
            <a:chOff x="4074350" y="3800439"/>
            <a:chExt cx="1158300" cy="979586"/>
          </a:xfrm>
        </p:grpSpPr>
        <p:pic>
          <p:nvPicPr>
            <p:cNvPr id="88" name="Google Shape;88;p13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4418551" y="3800439"/>
              <a:ext cx="469898" cy="408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13"/>
            <p:cNvSpPr txBox="1"/>
            <p:nvPr/>
          </p:nvSpPr>
          <p:spPr>
            <a:xfrm>
              <a:off x="4074350" y="4177325"/>
              <a:ext cx="11583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Backoffice</a:t>
              </a:r>
              <a:br>
                <a:rPr lang="en-GB" sz="800">
                  <a:solidFill>
                    <a:schemeClr val="dk1"/>
                  </a:solidFill>
                </a:rPr>
              </a:br>
              <a:r>
                <a:rPr lang="en-GB" sz="800">
                  <a:solidFill>
                    <a:schemeClr val="dk1"/>
                  </a:solidFill>
                </a:rPr>
                <a:t>(React)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grpSp>
        <p:nvGrpSpPr>
          <p:cNvPr id="90" name="Google Shape;90;p13"/>
          <p:cNvGrpSpPr/>
          <p:nvPr/>
        </p:nvGrpSpPr>
        <p:grpSpPr>
          <a:xfrm>
            <a:off x="5225583" y="1675585"/>
            <a:ext cx="1077520" cy="773491"/>
            <a:chOff x="-2301141" y="-608103"/>
            <a:chExt cx="1506600" cy="1081503"/>
          </a:xfrm>
        </p:grpSpPr>
        <p:pic>
          <p:nvPicPr>
            <p:cNvPr id="91" name="Google Shape;91;p13"/>
            <p:cNvPicPr preferRelativeResize="0"/>
            <p:nvPr/>
          </p:nvPicPr>
          <p:blipFill>
            <a:blip r:embed="rId13">
              <a:alphaModFix/>
            </a:blip>
            <a:stretch>
              <a:fillRect/>
            </a:stretch>
          </p:blipFill>
          <p:spPr>
            <a:xfrm>
              <a:off x="-2127000" y="-608103"/>
              <a:ext cx="1158300" cy="6081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3"/>
            <p:cNvSpPr txBox="1"/>
            <p:nvPr/>
          </p:nvSpPr>
          <p:spPr>
            <a:xfrm>
              <a:off x="-2301141" y="0"/>
              <a:ext cx="1506600" cy="47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/>
                <a:t>Service API</a:t>
              </a:r>
              <a:br>
                <a:rPr lang="en-GB" sz="800"/>
              </a:br>
              <a:r>
                <a:rPr lang="en-GB" sz="800"/>
                <a:t>(Spring Boot)</a:t>
              </a:r>
              <a:endParaRPr sz="800"/>
            </a:p>
          </p:txBody>
        </p:sp>
      </p:grpSp>
      <p:grpSp>
        <p:nvGrpSpPr>
          <p:cNvPr id="93" name="Google Shape;93;p13"/>
          <p:cNvGrpSpPr/>
          <p:nvPr/>
        </p:nvGrpSpPr>
        <p:grpSpPr>
          <a:xfrm>
            <a:off x="5409425" y="806336"/>
            <a:ext cx="710194" cy="762993"/>
            <a:chOff x="4398425" y="522750"/>
            <a:chExt cx="993000" cy="1066825"/>
          </a:xfrm>
        </p:grpSpPr>
        <p:pic>
          <p:nvPicPr>
            <p:cNvPr id="94" name="Google Shape;94;p13"/>
            <p:cNvPicPr preferRelativeResize="0"/>
            <p:nvPr/>
          </p:nvPicPr>
          <p:blipFill>
            <a:blip r:embed="rId14">
              <a:alphaModFix/>
            </a:blip>
            <a:stretch>
              <a:fillRect/>
            </a:stretch>
          </p:blipFill>
          <p:spPr>
            <a:xfrm>
              <a:off x="4626825" y="522750"/>
              <a:ext cx="536188" cy="5361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" name="Google Shape;95;p13"/>
            <p:cNvSpPr txBox="1"/>
            <p:nvPr/>
          </p:nvSpPr>
          <p:spPr>
            <a:xfrm>
              <a:off x="4398425" y="986875"/>
              <a:ext cx="993000" cy="60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800">
                  <a:solidFill>
                    <a:schemeClr val="dk1"/>
                  </a:solidFill>
                </a:rPr>
                <a:t>Webapp</a:t>
              </a:r>
              <a:br>
                <a:rPr lang="en-GB" sz="800">
                  <a:solidFill>
                    <a:schemeClr val="dk1"/>
                  </a:solidFill>
                </a:rPr>
              </a:br>
              <a:r>
                <a:rPr lang="en-GB" sz="800">
                  <a:solidFill>
                    <a:schemeClr val="dk1"/>
                  </a:solidFill>
                </a:rPr>
                <a:t>(NextJS)</a:t>
              </a:r>
              <a:endParaRPr sz="800">
                <a:solidFill>
                  <a:schemeClr val="dk1"/>
                </a:solidFill>
              </a:endParaRPr>
            </a:p>
          </p:txBody>
        </p:sp>
      </p:grpSp>
      <p:cxnSp>
        <p:nvCxnSpPr>
          <p:cNvPr id="96" name="Google Shape;96;p13"/>
          <p:cNvCxnSpPr>
            <a:stCxn id="77" idx="3"/>
            <a:endCxn id="71" idx="3"/>
          </p:cNvCxnSpPr>
          <p:nvPr/>
        </p:nvCxnSpPr>
        <p:spPr>
          <a:xfrm rot="10800000">
            <a:off x="939353" y="823569"/>
            <a:ext cx="1691400" cy="60000"/>
          </a:xfrm>
          <a:prstGeom prst="bentConnector3">
            <a:avLst>
              <a:gd fmla="val 827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3"/>
          <p:cNvCxnSpPr>
            <a:stCxn id="81" idx="3"/>
            <a:endCxn id="74" idx="3"/>
          </p:cNvCxnSpPr>
          <p:nvPr/>
        </p:nvCxnSpPr>
        <p:spPr>
          <a:xfrm flipH="1">
            <a:off x="939453" y="1875898"/>
            <a:ext cx="1691400" cy="693000"/>
          </a:xfrm>
          <a:prstGeom prst="bentConnector3">
            <a:avLst>
              <a:gd fmla="val 2056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3"/>
          <p:cNvCxnSpPr>
            <a:stCxn id="84" idx="3"/>
          </p:cNvCxnSpPr>
          <p:nvPr/>
        </p:nvCxnSpPr>
        <p:spPr>
          <a:xfrm rot="10800000">
            <a:off x="1450684" y="2568654"/>
            <a:ext cx="1209900" cy="336600"/>
          </a:xfrm>
          <a:prstGeom prst="bentConnector3">
            <a:avLst>
              <a:gd fmla="val 3121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77" idx="1"/>
            <a:endCxn id="94" idx="1"/>
          </p:cNvCxnSpPr>
          <p:nvPr/>
        </p:nvCxnSpPr>
        <p:spPr>
          <a:xfrm>
            <a:off x="2966825" y="883569"/>
            <a:ext cx="2606100" cy="114600"/>
          </a:xfrm>
          <a:prstGeom prst="bentConnector3">
            <a:avLst>
              <a:gd fmla="val 7956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81" idx="1"/>
            <a:endCxn id="88" idx="1"/>
          </p:cNvCxnSpPr>
          <p:nvPr/>
        </p:nvCxnSpPr>
        <p:spPr>
          <a:xfrm>
            <a:off x="2966926" y="1875898"/>
            <a:ext cx="2629500" cy="852000"/>
          </a:xfrm>
          <a:prstGeom prst="bentConnector3">
            <a:avLst>
              <a:gd fmla="val 7885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84" idx="1"/>
            <a:endCxn id="88" idx="1"/>
          </p:cNvCxnSpPr>
          <p:nvPr/>
        </p:nvCxnSpPr>
        <p:spPr>
          <a:xfrm flipH="1" rot="10800000">
            <a:off x="2996657" y="2727954"/>
            <a:ext cx="2599800" cy="177300"/>
          </a:xfrm>
          <a:prstGeom prst="bentConnector3">
            <a:avLst>
              <a:gd fmla="val 7861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endCxn id="92" idx="2"/>
          </p:cNvCxnSpPr>
          <p:nvPr/>
        </p:nvCxnSpPr>
        <p:spPr>
          <a:xfrm rot="-5400000">
            <a:off x="5697593" y="2515226"/>
            <a:ext cx="1329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95" idx="2"/>
            <a:endCxn id="91" idx="0"/>
          </p:cNvCxnSpPr>
          <p:nvPr/>
        </p:nvCxnSpPr>
        <p:spPr>
          <a:xfrm flipH="1" rot="-5400000">
            <a:off x="5711722" y="1622129"/>
            <a:ext cx="106200" cy="600"/>
          </a:xfrm>
          <a:prstGeom prst="bentConnector3">
            <a:avLst>
              <a:gd fmla="val 5002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94" idx="3"/>
            <a:endCxn id="65" idx="1"/>
          </p:cNvCxnSpPr>
          <p:nvPr/>
        </p:nvCxnSpPr>
        <p:spPr>
          <a:xfrm flipH="1" rot="10800000">
            <a:off x="5956259" y="638677"/>
            <a:ext cx="2067000" cy="3594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91" idx="3"/>
            <a:endCxn id="62" idx="1"/>
          </p:cNvCxnSpPr>
          <p:nvPr/>
        </p:nvCxnSpPr>
        <p:spPr>
          <a:xfrm flipH="1" rot="10800000">
            <a:off x="6178544" y="1440042"/>
            <a:ext cx="1845000" cy="453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3"/>
          <p:cNvCxnSpPr>
            <a:stCxn id="91" idx="3"/>
            <a:endCxn id="68" idx="1"/>
          </p:cNvCxnSpPr>
          <p:nvPr/>
        </p:nvCxnSpPr>
        <p:spPr>
          <a:xfrm>
            <a:off x="6178544" y="1893042"/>
            <a:ext cx="1844700" cy="305700"/>
          </a:xfrm>
          <a:prstGeom prst="bentConnector3">
            <a:avLst>
              <a:gd fmla="val 4975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3"/>
          <p:cNvCxnSpPr>
            <a:stCxn id="88" idx="3"/>
            <a:endCxn id="59" idx="1"/>
          </p:cNvCxnSpPr>
          <p:nvPr/>
        </p:nvCxnSpPr>
        <p:spPr>
          <a:xfrm>
            <a:off x="5932551" y="2727997"/>
            <a:ext cx="2090700" cy="2316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3"/>
          <p:cNvCxnSpPr>
            <a:stCxn id="88" idx="3"/>
            <a:endCxn id="68" idx="1"/>
          </p:cNvCxnSpPr>
          <p:nvPr/>
        </p:nvCxnSpPr>
        <p:spPr>
          <a:xfrm flipH="1" rot="10800000">
            <a:off x="5932551" y="2198797"/>
            <a:ext cx="2090700" cy="529200"/>
          </a:xfrm>
          <a:prstGeom prst="bentConnector3">
            <a:avLst>
              <a:gd fmla="val 5000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3"/>
          <p:cNvSpPr txBox="1"/>
          <p:nvPr/>
        </p:nvSpPr>
        <p:spPr>
          <a:xfrm>
            <a:off x="3667063" y="676950"/>
            <a:ext cx="1077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Register and update beacons</a:t>
            </a:r>
            <a:endParaRPr sz="700"/>
          </a:p>
        </p:txBody>
      </p:sp>
      <p:sp>
        <p:nvSpPr>
          <p:cNvPr id="110" name="Google Shape;110;p13"/>
          <p:cNvSpPr txBox="1"/>
          <p:nvPr/>
        </p:nvSpPr>
        <p:spPr>
          <a:xfrm>
            <a:off x="3667075" y="1679463"/>
            <a:ext cx="10776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Query beacons in an emergency</a:t>
            </a:r>
            <a:endParaRPr sz="700"/>
          </a:p>
        </p:txBody>
      </p:sp>
      <p:sp>
        <p:nvSpPr>
          <p:cNvPr id="111" name="Google Shape;111;p13"/>
          <p:cNvSpPr txBox="1"/>
          <p:nvPr/>
        </p:nvSpPr>
        <p:spPr>
          <a:xfrm>
            <a:off x="3935287" y="2682000"/>
            <a:ext cx="630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Administer beacons</a:t>
            </a:r>
            <a:endParaRPr sz="700"/>
          </a:p>
        </p:txBody>
      </p:sp>
      <p:sp>
        <p:nvSpPr>
          <p:cNvPr id="112" name="Google Shape;112;p13"/>
          <p:cNvSpPr txBox="1"/>
          <p:nvPr/>
        </p:nvSpPr>
        <p:spPr>
          <a:xfrm>
            <a:off x="1199147" y="2391750"/>
            <a:ext cx="578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Internal identities</a:t>
            </a:r>
            <a:endParaRPr sz="700"/>
          </a:p>
        </p:txBody>
      </p:sp>
      <p:sp>
        <p:nvSpPr>
          <p:cNvPr id="113" name="Google Shape;113;p13"/>
          <p:cNvSpPr txBox="1"/>
          <p:nvPr/>
        </p:nvSpPr>
        <p:spPr>
          <a:xfrm>
            <a:off x="1199150" y="653475"/>
            <a:ext cx="630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External identities</a:t>
            </a:r>
            <a:endParaRPr sz="700"/>
          </a:p>
        </p:txBody>
      </p:sp>
      <p:sp>
        <p:nvSpPr>
          <p:cNvPr id="114" name="Google Shape;114;p13"/>
          <p:cNvSpPr txBox="1"/>
          <p:nvPr/>
        </p:nvSpPr>
        <p:spPr>
          <a:xfrm>
            <a:off x="6696775" y="520913"/>
            <a:ext cx="9291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Save session state</a:t>
            </a:r>
            <a:endParaRPr sz="700"/>
          </a:p>
        </p:txBody>
      </p:sp>
      <p:sp>
        <p:nvSpPr>
          <p:cNvPr id="115" name="Google Shape;115;p13"/>
          <p:cNvSpPr txBox="1"/>
          <p:nvPr/>
        </p:nvSpPr>
        <p:spPr>
          <a:xfrm>
            <a:off x="6907375" y="1299313"/>
            <a:ext cx="718500" cy="29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Persist data</a:t>
            </a:r>
            <a:endParaRPr sz="700"/>
          </a:p>
        </p:txBody>
      </p:sp>
      <p:sp>
        <p:nvSpPr>
          <p:cNvPr id="116" name="Google Shape;116;p13"/>
          <p:cNvSpPr txBox="1"/>
          <p:nvPr/>
        </p:nvSpPr>
        <p:spPr>
          <a:xfrm>
            <a:off x="7156050" y="1991550"/>
            <a:ext cx="7101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Store batch exports</a:t>
            </a:r>
            <a:endParaRPr sz="700"/>
          </a:p>
        </p:txBody>
      </p:sp>
      <p:sp>
        <p:nvSpPr>
          <p:cNvPr id="117" name="Google Shape;117;p13"/>
          <p:cNvSpPr txBox="1"/>
          <p:nvPr/>
        </p:nvSpPr>
        <p:spPr>
          <a:xfrm>
            <a:off x="7113550" y="2762825"/>
            <a:ext cx="6300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/>
              <a:t>Advanced search</a:t>
            </a:r>
            <a:endParaRPr sz="700"/>
          </a:p>
        </p:txBody>
      </p:sp>
      <p:pic>
        <p:nvPicPr>
          <p:cNvPr id="118" name="Google Shape;118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08944" y="176125"/>
            <a:ext cx="272475" cy="27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137525" y="3761350"/>
            <a:ext cx="871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000"/>
              <a:t>Architectural aspects are </a:t>
            </a:r>
            <a:r>
              <a:rPr i="1" lang="en-GB" sz="1000"/>
              <a:t>omitted</a:t>
            </a:r>
            <a:r>
              <a:rPr i="1" lang="en-GB" sz="1000"/>
              <a:t> from this diagram for the sake of simplicity: security, network, autoscaling, CI/CD are all </a:t>
            </a:r>
            <a:r>
              <a:rPr i="1" lang="en-GB" sz="1000"/>
              <a:t>omitted</a:t>
            </a:r>
            <a:r>
              <a:rPr i="1" lang="en-GB" sz="1000"/>
              <a:t>.  Terraform code is the authoritative “source of truth”.</a:t>
            </a:r>
            <a:endParaRPr i="1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