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76" autoAdjust="0"/>
  </p:normalViewPr>
  <p:slideViewPr>
    <p:cSldViewPr snapToGrid="0">
      <p:cViewPr>
        <p:scale>
          <a:sx n="75" d="100"/>
          <a:sy n="75" d="100"/>
        </p:scale>
        <p:origin x="181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3FB5B-CE4E-4EF4-923A-2CC3A03A9741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3867D-3E7C-4512-8983-481D65F8D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Bit</a:t>
            </a:r>
            <a:r>
              <a:rPr lang="en-GB" baseline="0" dirty="0" smtClean="0"/>
              <a:t> about me…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867D-3E7C-4512-8983-481D65F8D2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22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867D-3E7C-4512-8983-481D65F8D2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2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867D-3E7C-4512-8983-481D65F8D2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11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Going to spend the first couple of weeks</a:t>
            </a:r>
            <a:r>
              <a:rPr lang="en-GB" baseline="0" dirty="0" smtClean="0"/>
              <a:t> looking at OOP in Python – opportunity to learn about the fundamental concepts in a language that you already know</a:t>
            </a:r>
          </a:p>
          <a:p>
            <a:endParaRPr lang="en-GB" baseline="0" dirty="0" smtClean="0"/>
          </a:p>
          <a:p>
            <a:r>
              <a:rPr lang="en-GB" baseline="0" dirty="0" smtClean="0"/>
              <a:t>Move onto Java in week 3 – re-iterate previously learnt concepts, but using a different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867D-3E7C-4512-8983-481D65F8D2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74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Essentially follow the same format as your TB1</a:t>
            </a:r>
            <a:r>
              <a:rPr lang="en-GB" baseline="0" dirty="0" smtClean="0"/>
              <a:t> tests – different problems though!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867D-3E7C-4512-8983-481D65F8D2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45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867D-3E7C-4512-8983-481D65F8D2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43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867D-3E7C-4512-8983-481D65F8D2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56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867D-3E7C-4512-8983-481D65F8D2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6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L0: INTRODUCTION TO TB2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L0: INTRODUCTION TO TB2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L0: INTRODUCTION TO TB2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4597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404614"/>
          </a:xfrm>
        </p:spPr>
        <p:txBody>
          <a:bodyPr/>
          <a:lstStyle/>
          <a:p>
            <a:r>
              <a:rPr lang="en-US" dirty="0" smtClean="0"/>
              <a:t>INTPROG L0: INTRODUCTION TO TB2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00064" cy="404614"/>
          </a:xfrm>
        </p:spPr>
        <p:txBody>
          <a:bodyPr/>
          <a:lstStyle>
            <a:lvl1pPr>
              <a:defRPr/>
            </a:lvl1pPr>
          </a:lstStyle>
          <a:p>
            <a:fld id="{AC5511F4-533F-4616-983F-CDC64BCC6D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L0: INTRODUCTION TO TB2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701801"/>
            <a:ext cx="4447786" cy="41656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1701801"/>
            <a:ext cx="4447786" cy="41655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L0: INTRODUCTION TO TB2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L0: INTRODUCTION TO TB2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L0: INTRODUCTION TO TB2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L0: INTRODUCTION TO TB2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L0: INTRODUCTION TO TB2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INTPROG L0: INTRODUCTION TO TB2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01800"/>
            <a:ext cx="9601200" cy="45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53386"/>
            <a:ext cx="78027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INTPROG L0: INTRODUCTION TO TB2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0006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CE7E230-3691-4CFF-97F7-4802E6270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tbeans.org/" TargetMode="External"/><Relationship Id="rId4" Type="http://schemas.openxmlformats.org/officeDocument/2006/relationships/hyperlink" Target="http://www.bluej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err="1"/>
              <a:t>INTProg</a:t>
            </a:r>
            <a:r>
              <a:rPr lang="en-GB" sz="5400" dirty="0"/>
              <a:t> Tb2 – 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0: Introduction to INTPROG TB2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INTPROG L0: INTRODUCTION TO TB2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 for TB2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Main learning objective:</a:t>
            </a:r>
          </a:p>
          <a:p>
            <a:pPr lvl="1"/>
            <a:r>
              <a:rPr lang="en-GB" sz="2400" dirty="0"/>
              <a:t>Design, implement and test object-oriented programs based on a supplied </a:t>
            </a:r>
            <a:r>
              <a:rPr lang="en-GB" sz="2400" dirty="0" smtClean="0"/>
              <a:t>specification</a:t>
            </a:r>
          </a:p>
          <a:p>
            <a:pPr marL="530352" lvl="1" indent="0">
              <a:buNone/>
            </a:pPr>
            <a:endParaRPr lang="en-GB" sz="2400" dirty="0" smtClean="0"/>
          </a:p>
          <a:p>
            <a:r>
              <a:rPr lang="en-GB" sz="2400" dirty="0" smtClean="0"/>
              <a:t>Other relevant learning objectives:</a:t>
            </a:r>
          </a:p>
          <a:p>
            <a:pPr lvl="1"/>
            <a:r>
              <a:rPr lang="en-GB" sz="2400" dirty="0"/>
              <a:t>Design, implement and test algorithms to solve problems using appropriate data types and control </a:t>
            </a:r>
            <a:r>
              <a:rPr lang="en-GB" sz="2400" dirty="0" smtClean="0"/>
              <a:t>structures</a:t>
            </a:r>
          </a:p>
          <a:p>
            <a:pPr lvl="1"/>
            <a:r>
              <a:rPr lang="en-GB" sz="2400" dirty="0"/>
              <a:t>Describe and analyse fundamental programming concepts and techniques</a:t>
            </a:r>
            <a:endParaRPr lang="en-GB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INTPROG L0: INTRODUCTION TO TB2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11F4-533F-4616-983F-CDC64BCC6D8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8572" y="371020"/>
            <a:ext cx="1174750" cy="94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Spec Image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81729" y="636218"/>
            <a:ext cx="31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 get given the specification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 rot="3249671">
            <a:off x="2122455" y="1357285"/>
            <a:ext cx="816429" cy="82459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263322" y="2145279"/>
            <a:ext cx="1174750" cy="94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52116" y="2434626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 design your proposed solution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438072" y="3985064"/>
            <a:ext cx="1174750" cy="94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12822" y="5742092"/>
            <a:ext cx="1174750" cy="94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3249671">
            <a:off x="3335759" y="3126887"/>
            <a:ext cx="816429" cy="82459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3249671">
            <a:off x="4482256" y="4925295"/>
            <a:ext cx="816429" cy="82459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890470" y="4257089"/>
            <a:ext cx="390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 implement your proposed solution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89680" y="6031439"/>
            <a:ext cx="32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 test your proposed solution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 rot="3249671">
            <a:off x="5612573" y="2944493"/>
            <a:ext cx="6914252" cy="82459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 rot="3254341">
            <a:off x="6535624" y="2656071"/>
            <a:ext cx="530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Theory and concepts of OOP and OO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7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to be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851400"/>
          </a:xfrm>
        </p:spPr>
        <p:txBody>
          <a:bodyPr>
            <a:noAutofit/>
          </a:bodyPr>
          <a:lstStyle/>
          <a:p>
            <a:r>
              <a:rPr lang="en-GB" sz="2400" dirty="0" smtClean="0"/>
              <a:t>Python</a:t>
            </a:r>
          </a:p>
          <a:p>
            <a:pPr lvl="1"/>
            <a:r>
              <a:rPr lang="en-GB" sz="2400" dirty="0" smtClean="0"/>
              <a:t>Objects and Classes</a:t>
            </a:r>
          </a:p>
          <a:p>
            <a:pPr lvl="1"/>
            <a:r>
              <a:rPr lang="en-GB" sz="2400" dirty="0" smtClean="0"/>
              <a:t>Inheritance</a:t>
            </a:r>
          </a:p>
          <a:p>
            <a:pPr marL="530352" lvl="1" indent="0">
              <a:buNone/>
            </a:pPr>
            <a:endParaRPr lang="en-GB" sz="2000" dirty="0" smtClean="0"/>
          </a:p>
          <a:p>
            <a:r>
              <a:rPr lang="en-GB" sz="2400" dirty="0" smtClean="0"/>
              <a:t>Java</a:t>
            </a:r>
          </a:p>
          <a:p>
            <a:pPr lvl="1"/>
            <a:r>
              <a:rPr lang="en-GB" sz="2400" dirty="0" smtClean="0"/>
              <a:t>Objects and Classes</a:t>
            </a:r>
          </a:p>
          <a:p>
            <a:pPr lvl="1"/>
            <a:r>
              <a:rPr lang="en-GB" sz="2400" dirty="0" smtClean="0"/>
              <a:t>Methods and Constructors</a:t>
            </a:r>
          </a:p>
          <a:p>
            <a:pPr lvl="1"/>
            <a:r>
              <a:rPr lang="en-GB" sz="2400" dirty="0" smtClean="0"/>
              <a:t>Collections and Arrays</a:t>
            </a:r>
          </a:p>
          <a:p>
            <a:pPr lvl="1"/>
            <a:r>
              <a:rPr lang="en-GB" sz="2400" dirty="0" smtClean="0"/>
              <a:t>Loops</a:t>
            </a:r>
          </a:p>
          <a:p>
            <a:pPr lvl="1"/>
            <a:r>
              <a:rPr lang="en-GB" sz="2400" dirty="0" smtClean="0"/>
              <a:t>Inheritance</a:t>
            </a:r>
          </a:p>
          <a:p>
            <a:pPr lvl="1"/>
            <a:r>
              <a:rPr lang="en-GB" sz="2400" dirty="0" smtClean="0"/>
              <a:t>Polymorphism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INTPROG L0: INTRODUCTION TO TB2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11F4-533F-4616-983F-CDC64BCC6D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Learning </a:t>
            </a:r>
            <a:r>
              <a:rPr lang="en-GB" dirty="0" err="1" smtClean="0"/>
              <a:t>Catalytics</a:t>
            </a:r>
            <a:endParaRPr lang="en-GB" dirty="0" smtClean="0"/>
          </a:p>
          <a:p>
            <a:pPr lvl="1"/>
            <a:r>
              <a:rPr lang="en-GB" dirty="0" smtClean="0"/>
              <a:t>During lectures</a:t>
            </a:r>
          </a:p>
          <a:p>
            <a:r>
              <a:rPr lang="en-GB" dirty="0" smtClean="0"/>
              <a:t>Three in-class tasks</a:t>
            </a:r>
          </a:p>
          <a:p>
            <a:pPr lvl="1"/>
            <a:r>
              <a:rPr lang="en-GB" dirty="0" smtClean="0"/>
              <a:t>Week 3 (WC 22</a:t>
            </a:r>
            <a:r>
              <a:rPr lang="en-GB" baseline="30000" dirty="0" smtClean="0"/>
              <a:t>nd</a:t>
            </a:r>
            <a:r>
              <a:rPr lang="en-GB" dirty="0" smtClean="0"/>
              <a:t> January 2018)</a:t>
            </a:r>
          </a:p>
          <a:p>
            <a:pPr lvl="1"/>
            <a:r>
              <a:rPr lang="en-GB" dirty="0" smtClean="0"/>
              <a:t>Week 5 (WC 5</a:t>
            </a:r>
            <a:r>
              <a:rPr lang="en-GB" baseline="30000" dirty="0" smtClean="0"/>
              <a:t>th</a:t>
            </a:r>
            <a:r>
              <a:rPr lang="en-GB" dirty="0" smtClean="0"/>
              <a:t> February 2018)</a:t>
            </a:r>
          </a:p>
          <a:p>
            <a:pPr lvl="1"/>
            <a:r>
              <a:rPr lang="en-GB" dirty="0" smtClean="0"/>
              <a:t>Week 7 (WC 19</a:t>
            </a:r>
            <a:r>
              <a:rPr lang="en-GB" baseline="30000" dirty="0" smtClean="0"/>
              <a:t>th</a:t>
            </a:r>
            <a:r>
              <a:rPr lang="en-GB" dirty="0" smtClean="0"/>
              <a:t> February 2018)</a:t>
            </a:r>
          </a:p>
          <a:p>
            <a:r>
              <a:rPr lang="en-GB" dirty="0" smtClean="0"/>
              <a:t>One coursework, with an in-class demo</a:t>
            </a:r>
          </a:p>
          <a:p>
            <a:pPr lvl="1"/>
            <a:r>
              <a:rPr lang="en-GB" dirty="0" smtClean="0"/>
              <a:t>To be released at the beginning of week 8</a:t>
            </a:r>
          </a:p>
          <a:p>
            <a:pPr lvl="1"/>
            <a:r>
              <a:rPr lang="en-GB" dirty="0" smtClean="0"/>
              <a:t>Moodle submission on Wednesday 21</a:t>
            </a:r>
            <a:r>
              <a:rPr lang="en-GB" baseline="30000" dirty="0" smtClean="0"/>
              <a:t>st</a:t>
            </a:r>
            <a:r>
              <a:rPr lang="en-GB" dirty="0" smtClean="0"/>
              <a:t> March</a:t>
            </a:r>
          </a:p>
          <a:p>
            <a:pPr lvl="1"/>
            <a:r>
              <a:rPr lang="en-GB" dirty="0" smtClean="0"/>
              <a:t>Demos from Friday 23</a:t>
            </a:r>
            <a:r>
              <a:rPr lang="en-GB" baseline="30000" dirty="0" smtClean="0"/>
              <a:t>rd</a:t>
            </a:r>
            <a:r>
              <a:rPr lang="en-GB" dirty="0" smtClean="0"/>
              <a:t> March to Tuesday 27</a:t>
            </a:r>
            <a:r>
              <a:rPr lang="en-GB" baseline="30000" dirty="0" smtClean="0"/>
              <a:t>th</a:t>
            </a:r>
            <a:r>
              <a:rPr lang="en-GB" dirty="0" smtClean="0"/>
              <a:t> March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INTPROG L0: INTRODUCTION TO TB2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11F4-533F-4616-983F-CDC64BCC6D8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Lectures</a:t>
            </a:r>
          </a:p>
          <a:p>
            <a:r>
              <a:rPr lang="en-GB" dirty="0" err="1" smtClean="0"/>
              <a:t>Practicals</a:t>
            </a:r>
            <a:endParaRPr lang="en-GB" dirty="0" smtClean="0"/>
          </a:p>
          <a:p>
            <a:r>
              <a:rPr lang="en-GB" dirty="0" smtClean="0"/>
              <a:t>Videos</a:t>
            </a:r>
          </a:p>
          <a:p>
            <a:r>
              <a:rPr lang="en-GB" dirty="0" smtClean="0"/>
              <a:t>Recap Quizzes (on Moodle)</a:t>
            </a:r>
          </a:p>
          <a:p>
            <a:r>
              <a:rPr lang="en-GB" dirty="0" smtClean="0"/>
              <a:t>Additional Support – Xia, </a:t>
            </a:r>
            <a:r>
              <a:rPr lang="en-GB" dirty="0" err="1" smtClean="0"/>
              <a:t>Nadim</a:t>
            </a:r>
            <a:r>
              <a:rPr lang="en-GB" dirty="0" smtClean="0"/>
              <a:t>, Tutor Centre, etc.</a:t>
            </a:r>
          </a:p>
          <a:p>
            <a:r>
              <a:rPr lang="en-GB" dirty="0" smtClean="0"/>
              <a:t>Study groups</a:t>
            </a:r>
          </a:p>
          <a:p>
            <a:r>
              <a:rPr lang="en-GB" dirty="0" smtClean="0"/>
              <a:t>Practice, practice, and a bit more practice!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INTPROG L0: INTRODUCTION TO TB2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11F4-533F-4616-983F-CDC64BCC6D8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Environments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Python weeks:</a:t>
            </a:r>
          </a:p>
          <a:p>
            <a:pPr lvl="1"/>
            <a:r>
              <a:rPr lang="en-GB" dirty="0" err="1" smtClean="0"/>
              <a:t>Pyzo</a:t>
            </a:r>
            <a:endParaRPr lang="en-GB" dirty="0" smtClean="0"/>
          </a:p>
          <a:p>
            <a:pPr lvl="2"/>
            <a:r>
              <a:rPr lang="en-GB" i="0" dirty="0">
                <a:hlinkClick r:id="rId3"/>
              </a:rPr>
              <a:t>http://www.pyzo.org/index.html</a:t>
            </a:r>
            <a:endParaRPr lang="en-GB" i="0" dirty="0">
              <a:hlinkClick r:id="rId3"/>
            </a:endParaRPr>
          </a:p>
          <a:p>
            <a:r>
              <a:rPr lang="en-GB" dirty="0" smtClean="0"/>
              <a:t>For Java weeks:</a:t>
            </a:r>
          </a:p>
          <a:p>
            <a:pPr lvl="1"/>
            <a:r>
              <a:rPr lang="en-GB" dirty="0" err="1" smtClean="0"/>
              <a:t>BlueJ</a:t>
            </a:r>
            <a:endParaRPr lang="en-GB" dirty="0" smtClean="0"/>
          </a:p>
          <a:p>
            <a:pPr lvl="2"/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www.bluej.org/ </a:t>
            </a:r>
            <a:endParaRPr lang="en-GB" dirty="0">
              <a:hlinkClick r:id="rId4"/>
            </a:endParaRPr>
          </a:p>
          <a:p>
            <a:pPr lvl="1"/>
            <a:r>
              <a:rPr lang="en-GB" dirty="0" err="1" smtClean="0"/>
              <a:t>Netbeans</a:t>
            </a:r>
            <a:endParaRPr lang="en-GB" dirty="0" smtClean="0"/>
          </a:p>
          <a:p>
            <a:pPr lvl="2"/>
            <a:r>
              <a:rPr lang="en-GB" dirty="0">
                <a:hlinkClick r:id="rId5"/>
              </a:rPr>
              <a:t>https://netbeans.org/</a:t>
            </a:r>
            <a:endParaRPr lang="en-GB" dirty="0"/>
          </a:p>
          <a:p>
            <a:pPr marL="987552" lvl="2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INTPROG L0: INTRODUCTION TO TB2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11F4-533F-4616-983F-CDC64BCC6D8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Texts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480238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For Python:</a:t>
            </a:r>
          </a:p>
          <a:p>
            <a:pPr lvl="1"/>
            <a:r>
              <a:rPr lang="en-GB" i="1" dirty="0" smtClean="0"/>
              <a:t>Python </a:t>
            </a:r>
            <a:r>
              <a:rPr lang="en-GB" i="1" dirty="0"/>
              <a:t>Programming: An Introduction to Computer </a:t>
            </a:r>
            <a:r>
              <a:rPr lang="en-GB" i="1" dirty="0" smtClean="0"/>
              <a:t>Science. </a:t>
            </a:r>
            <a:r>
              <a:rPr lang="en-GB" dirty="0"/>
              <a:t>John </a:t>
            </a:r>
            <a:r>
              <a:rPr lang="en-GB" dirty="0" err="1"/>
              <a:t>Zelle</a:t>
            </a:r>
            <a:r>
              <a:rPr lang="en-GB" dirty="0"/>
              <a:t>. </a:t>
            </a:r>
            <a:endParaRPr lang="en-GB" dirty="0" smtClean="0"/>
          </a:p>
          <a:p>
            <a:pPr marL="1444752" lvl="3" indent="0">
              <a:buNone/>
            </a:pPr>
            <a:r>
              <a:rPr lang="en-GB" dirty="0" smtClean="0"/>
              <a:t>ISBN</a:t>
            </a:r>
            <a:r>
              <a:rPr lang="en-GB" dirty="0"/>
              <a:t>: </a:t>
            </a:r>
            <a:r>
              <a:rPr lang="en-GB" dirty="0" smtClean="0"/>
              <a:t>978-1590282410</a:t>
            </a:r>
            <a:endParaRPr lang="en-GB" dirty="0"/>
          </a:p>
          <a:p>
            <a:r>
              <a:rPr lang="en-GB" dirty="0" smtClean="0"/>
              <a:t>For Java:</a:t>
            </a:r>
          </a:p>
          <a:p>
            <a:pPr lvl="1"/>
            <a:r>
              <a:rPr lang="en-GB" i="1" dirty="0" smtClean="0"/>
              <a:t>Objects </a:t>
            </a:r>
            <a:r>
              <a:rPr lang="en-GB" i="1" dirty="0"/>
              <a:t>First with Java: A Practical Introduction Using </a:t>
            </a:r>
            <a:r>
              <a:rPr lang="en-GB" i="1" dirty="0" err="1" smtClean="0"/>
              <a:t>BlueJ</a:t>
            </a:r>
            <a:r>
              <a:rPr lang="en-GB" i="1" dirty="0" smtClean="0"/>
              <a:t>. </a:t>
            </a:r>
            <a:r>
              <a:rPr lang="en-GB" dirty="0"/>
              <a:t>David Barnes and Michael </a:t>
            </a:r>
            <a:r>
              <a:rPr lang="en-GB" dirty="0" err="1"/>
              <a:t>Kolling</a:t>
            </a:r>
            <a:r>
              <a:rPr lang="en-GB" dirty="0"/>
              <a:t>. </a:t>
            </a:r>
            <a:endParaRPr lang="en-GB" dirty="0" smtClean="0"/>
          </a:p>
          <a:p>
            <a:pPr marL="1444752" lvl="3" indent="0">
              <a:buNone/>
            </a:pPr>
            <a:r>
              <a:rPr lang="en-GB" dirty="0" smtClean="0"/>
              <a:t>ISBN</a:t>
            </a:r>
            <a:r>
              <a:rPr lang="en-GB" dirty="0"/>
              <a:t>: </a:t>
            </a:r>
            <a:r>
              <a:rPr lang="en-GB" dirty="0" smtClean="0"/>
              <a:t>978-1292159041</a:t>
            </a:r>
          </a:p>
          <a:p>
            <a:pPr lvl="1"/>
            <a:r>
              <a:rPr lang="en-GB" dirty="0" smtClean="0"/>
              <a:t>Head First Java. Kathy Sierra and Bert Bates. </a:t>
            </a:r>
          </a:p>
          <a:p>
            <a:pPr marL="1444752" lvl="3" indent="0">
              <a:buNone/>
            </a:pPr>
            <a:r>
              <a:rPr lang="en-GB" dirty="0" smtClean="0"/>
              <a:t>ISBN: </a:t>
            </a:r>
            <a:r>
              <a:rPr lang="en-GB" dirty="0"/>
              <a:t>978-0596009205</a:t>
            </a:r>
          </a:p>
          <a:p>
            <a:pPr lvl="1"/>
            <a:r>
              <a:rPr lang="en-GB" dirty="0" smtClean="0"/>
              <a:t>Java Pocket Guide. Robert </a:t>
            </a:r>
            <a:r>
              <a:rPr lang="en-GB" dirty="0" err="1" smtClean="0"/>
              <a:t>Liguori</a:t>
            </a:r>
            <a:r>
              <a:rPr lang="en-GB" dirty="0" smtClean="0"/>
              <a:t> and Patricia </a:t>
            </a:r>
            <a:r>
              <a:rPr lang="en-GB" dirty="0" err="1" smtClean="0"/>
              <a:t>Liguori</a:t>
            </a:r>
            <a:r>
              <a:rPr lang="en-GB" dirty="0" smtClean="0"/>
              <a:t>. </a:t>
            </a:r>
          </a:p>
          <a:p>
            <a:pPr marL="1444752" lvl="3" indent="0">
              <a:buNone/>
            </a:pPr>
            <a:r>
              <a:rPr lang="en-GB" dirty="0" smtClean="0"/>
              <a:t>ISBN</a:t>
            </a:r>
            <a:r>
              <a:rPr lang="en-GB" dirty="0"/>
              <a:t>: 978-1491938690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INTPROG L0: INTRODUCTION TO TB2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11F4-533F-4616-983F-CDC64BCC6D8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70C0"/>
      </a:hlink>
      <a:folHlink>
        <a:srgbClr val="7030A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493</TotalTime>
  <Words>428</Words>
  <Application>Microsoft Office PowerPoint</Application>
  <PresentationFormat>Widescreen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INTProg Tb2 – Object Oriented programming</vt:lpstr>
      <vt:lpstr>Learning Objectives for TB2</vt:lpstr>
      <vt:lpstr>PowerPoint Presentation</vt:lpstr>
      <vt:lpstr>Topics to be covered</vt:lpstr>
      <vt:lpstr>Assessments</vt:lpstr>
      <vt:lpstr>Learning Support</vt:lpstr>
      <vt:lpstr>Programming Environments</vt:lpstr>
      <vt:lpstr>Recommended Texts</vt:lpstr>
    </vt:vector>
  </TitlesOfParts>
  <Company>University of Portsmouth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INTProg Tb2 – Object Oriented programming</dc:title>
  <dc:creator>Claire Ancient</dc:creator>
  <cp:lastModifiedBy>Claire Ancient</cp:lastModifiedBy>
  <cp:revision>16</cp:revision>
  <cp:lastPrinted>2017-11-24T11:52:47Z</cp:lastPrinted>
  <dcterms:created xsi:type="dcterms:W3CDTF">2017-11-23T13:40:25Z</dcterms:created>
  <dcterms:modified xsi:type="dcterms:W3CDTF">2017-11-24T15:14:43Z</dcterms:modified>
</cp:coreProperties>
</file>