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859" autoAdjust="0"/>
  </p:normalViewPr>
  <p:slideViewPr>
    <p:cSldViewPr snapToGrid="0">
      <p:cViewPr varScale="1">
        <p:scale>
          <a:sx n="84" d="100"/>
          <a:sy n="84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37513-2F23-4106-9DE4-C0064E1E36A4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46E91-DCB2-4A92-A98B-20D81453C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28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46E91-DCB2-4A92-A98B-20D81453CDD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34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46E91-DCB2-4A92-A98B-20D81453CDD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6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46E91-DCB2-4A92-A98B-20D81453CDD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46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46E91-DCB2-4A92-A98B-20D81453CDD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77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46E91-DCB2-4A92-A98B-20D81453CD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608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46E91-DCB2-4A92-A98B-20D81453CD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69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46E91-DCB2-4A92-A98B-20D81453CDD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4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50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1992"/>
            <a:ext cx="9601200" cy="4770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6508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03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590084"/>
            <a:ext cx="4447786" cy="46731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014" y="1590084"/>
            <a:ext cx="4447786" cy="46731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76508" y="6449328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err="1" smtClean="0"/>
              <a:t>INTProg</a:t>
            </a:r>
            <a:r>
              <a:rPr lang="en-GB" sz="5400" dirty="0" smtClean="0"/>
              <a:t> Tb2 – Object Oriented programming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1: Introduction to Object Oriented Programming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5810"/>
          </a:xfrm>
        </p:spPr>
        <p:txBody>
          <a:bodyPr/>
          <a:lstStyle/>
          <a:p>
            <a:r>
              <a:rPr lang="en-GB" dirty="0" smtClean="0"/>
              <a:t>Objects as an Instance of a Class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65045" y="1706503"/>
            <a:ext cx="4069080" cy="4491990"/>
            <a:chOff x="2228850" y="1706503"/>
            <a:chExt cx="4069080" cy="4491990"/>
          </a:xfrm>
        </p:grpSpPr>
        <p:sp>
          <p:nvSpPr>
            <p:cNvPr id="5" name="Rectangle 4"/>
            <p:cNvSpPr/>
            <p:nvPr/>
          </p:nvSpPr>
          <p:spPr>
            <a:xfrm>
              <a:off x="2228850" y="1706503"/>
              <a:ext cx="4069080" cy="449199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48890" y="3120390"/>
              <a:ext cx="3429000" cy="11087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Name</a:t>
              </a:r>
            </a:p>
            <a:p>
              <a:pPr algn="ctr"/>
              <a:r>
                <a:rPr lang="en-GB" dirty="0" smtClean="0"/>
                <a:t>Extension Number</a:t>
              </a:r>
            </a:p>
            <a:p>
              <a:pPr algn="ctr"/>
              <a:r>
                <a:rPr lang="en-GB" dirty="0" smtClean="0"/>
                <a:t>Office Room Number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88920" y="1789975"/>
              <a:ext cx="29489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Class</a:t>
              </a:r>
            </a:p>
            <a:p>
              <a:pPr algn="ctr"/>
              <a:r>
                <a:rPr lang="en-GB" dirty="0" smtClean="0"/>
                <a:t>Blueprint of the Object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96050" y="1706503"/>
            <a:ext cx="4069080" cy="4491990"/>
            <a:chOff x="6496050" y="1706503"/>
            <a:chExt cx="4069080" cy="4491990"/>
          </a:xfrm>
        </p:grpSpPr>
        <p:sp>
          <p:nvSpPr>
            <p:cNvPr id="6" name="Rectangle 5"/>
            <p:cNvSpPr/>
            <p:nvPr/>
          </p:nvSpPr>
          <p:spPr>
            <a:xfrm>
              <a:off x="6496050" y="1706503"/>
              <a:ext cx="4069080" cy="449199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19900" y="2559066"/>
              <a:ext cx="3429000" cy="110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Name = Alice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Extension Number = 1234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Office Room Number = BK1.04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16090" y="3750561"/>
              <a:ext cx="3429000" cy="110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Name = Bob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Extension Number = 5678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Office Room Number = BK1.05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16090" y="4947093"/>
              <a:ext cx="3429000" cy="110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Name = Charlie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Extension Number = 9012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Office Room Number = BK1.05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56120" y="1809619"/>
              <a:ext cx="29489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Objects</a:t>
              </a:r>
            </a:p>
            <a:p>
              <a:pPr algn="ctr"/>
              <a:r>
                <a:rPr lang="en-GB" dirty="0" smtClean="0"/>
                <a:t>Instances of the Class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7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By the end of today’s </a:t>
            </a:r>
            <a:r>
              <a:rPr lang="en-GB" dirty="0" smtClean="0"/>
              <a:t>lecture, </a:t>
            </a:r>
            <a:r>
              <a:rPr lang="en-GB" dirty="0"/>
              <a:t>you </a:t>
            </a:r>
            <a:r>
              <a:rPr lang="en-GB" dirty="0" smtClean="0"/>
              <a:t>should </a:t>
            </a:r>
            <a:r>
              <a:rPr lang="en-GB" dirty="0"/>
              <a:t>be able </a:t>
            </a:r>
            <a:r>
              <a:rPr lang="en-GB" dirty="0" smtClean="0"/>
              <a:t>to: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6967"/>
            <a:ext cx="9601200" cy="3963783"/>
          </a:xfrm>
        </p:spPr>
        <p:txBody>
          <a:bodyPr/>
          <a:lstStyle/>
          <a:p>
            <a:pPr marL="987552" lvl="1" indent="-457200">
              <a:buFont typeface="+mj-lt"/>
              <a:buAutoNum type="arabicPeriod"/>
            </a:pPr>
            <a:r>
              <a:rPr lang="en-GB" sz="3200" dirty="0" smtClean="0"/>
              <a:t>Define what an object is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sz="3200" dirty="0" smtClean="0"/>
              <a:t>Define what a class is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sz="3200" dirty="0" smtClean="0"/>
              <a:t>Explain how they relate to each other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sz="3200" dirty="0" smtClean="0"/>
              <a:t>Identify the information and operations of an object</a:t>
            </a:r>
            <a:endParaRPr lang="en-GB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Programming (OOP)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64973"/>
            <a:ext cx="9601200" cy="26471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 smtClean="0"/>
              <a:t>“a </a:t>
            </a:r>
            <a:r>
              <a:rPr lang="en-GB" sz="3600" dirty="0"/>
              <a:t>type of </a:t>
            </a:r>
            <a:r>
              <a:rPr lang="en-GB" sz="3600" dirty="0" smtClean="0"/>
              <a:t>programming </a:t>
            </a:r>
            <a:r>
              <a:rPr lang="en-GB" sz="3600" dirty="0"/>
              <a:t>in </a:t>
            </a:r>
            <a:r>
              <a:rPr lang="en-GB" sz="3600" dirty="0" smtClean="0"/>
              <a:t>which programmers define </a:t>
            </a:r>
            <a:r>
              <a:rPr lang="en-GB" sz="3600" dirty="0"/>
              <a:t>not only the data type of a </a:t>
            </a:r>
            <a:r>
              <a:rPr lang="en-GB" sz="3600" dirty="0" smtClean="0"/>
              <a:t>data structure</a:t>
            </a:r>
            <a:r>
              <a:rPr lang="en-GB" sz="3600" dirty="0"/>
              <a:t>, but also the types of operations that </a:t>
            </a:r>
            <a:r>
              <a:rPr lang="en-GB" sz="3600" dirty="0" smtClean="0"/>
              <a:t>can be </a:t>
            </a:r>
            <a:r>
              <a:rPr lang="en-GB" sz="3600" dirty="0"/>
              <a:t>applied to </a:t>
            </a:r>
            <a:r>
              <a:rPr lang="en-GB" sz="3600" dirty="0" smtClean="0"/>
              <a:t>it”</a:t>
            </a:r>
          </a:p>
          <a:p>
            <a:pPr marL="0" indent="0" algn="r">
              <a:buNone/>
            </a:pPr>
            <a:r>
              <a:rPr lang="en-GB" sz="1600" dirty="0" smtClean="0"/>
              <a:t>(webopedia.com)</a:t>
            </a: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OOP</a:t>
            </a:r>
            <a:endParaRPr lang="en-GB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Small manageable chunks</a:t>
            </a:r>
          </a:p>
          <a:p>
            <a:r>
              <a:rPr lang="en-GB" sz="2800" dirty="0" smtClean="0"/>
              <a:t>Hide sensitive information</a:t>
            </a:r>
          </a:p>
          <a:p>
            <a:r>
              <a:rPr lang="en-GB" sz="2800" dirty="0" smtClean="0"/>
              <a:t>“Black box” approach</a:t>
            </a:r>
          </a:p>
          <a:p>
            <a:r>
              <a:rPr lang="en-GB" sz="2800" dirty="0" smtClean="0"/>
              <a:t>Code re-use &amp; recycling</a:t>
            </a:r>
          </a:p>
          <a:p>
            <a:r>
              <a:rPr lang="en-GB" sz="2800" dirty="0" smtClean="0"/>
              <a:t>Easy modification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Disadvantages of 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63140"/>
            <a:ext cx="9601200" cy="3581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Large amount of overall code</a:t>
            </a:r>
          </a:p>
          <a:p>
            <a:r>
              <a:rPr lang="en-GB" sz="2800" dirty="0" smtClean="0"/>
              <a:t>Require a lot of work</a:t>
            </a:r>
          </a:p>
          <a:p>
            <a:r>
              <a:rPr lang="en-GB" sz="2800" dirty="0" smtClean="0"/>
              <a:t>Can be slow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2420"/>
            <a:ext cx="6256020" cy="6256020"/>
          </a:xfrm>
        </p:spPr>
      </p:pic>
    </p:spTree>
    <p:extLst>
      <p:ext uri="{BB962C8B-B14F-4D97-AF65-F5344CB8AC3E}">
        <p14:creationId xmlns:p14="http://schemas.microsoft.com/office/powerpoint/2010/main" val="27171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Disadvantages of 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63140"/>
            <a:ext cx="9601200" cy="3581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Large amount of overall code</a:t>
            </a:r>
          </a:p>
          <a:p>
            <a:r>
              <a:rPr lang="en-GB" sz="2800" dirty="0" smtClean="0"/>
              <a:t>Require a lot of work</a:t>
            </a:r>
          </a:p>
          <a:p>
            <a:r>
              <a:rPr lang="en-GB" sz="2800" dirty="0" smtClean="0"/>
              <a:t>Can be slow</a:t>
            </a:r>
            <a:endParaRPr lang="en-GB" sz="2800" dirty="0"/>
          </a:p>
        </p:txBody>
      </p:sp>
      <p:sp>
        <p:nvSpPr>
          <p:cNvPr id="4" name="Folded Corner 3"/>
          <p:cNvSpPr/>
          <p:nvPr/>
        </p:nvSpPr>
        <p:spPr>
          <a:xfrm rot="1073245">
            <a:off x="3984308" y="1428750"/>
            <a:ext cx="4223385" cy="4000500"/>
          </a:xfrm>
          <a:prstGeom prst="foldedCorner">
            <a:avLst>
              <a:gd name="adj" fmla="val 1436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>
                <a:solidFill>
                  <a:schemeClr val="tx1"/>
                </a:solidFill>
              </a:rPr>
              <a:t>Advantages outweigh the disadvantages (in the end!)</a:t>
            </a:r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836043"/>
            <a:ext cx="4834890" cy="432435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 type of data</a:t>
            </a:r>
          </a:p>
          <a:p>
            <a:pPr lvl="1"/>
            <a:r>
              <a:rPr lang="en-GB" sz="2400" dirty="0" smtClean="0"/>
              <a:t>Knows “stuff”</a:t>
            </a:r>
          </a:p>
          <a:p>
            <a:pPr lvl="1"/>
            <a:r>
              <a:rPr lang="en-GB" sz="2400" dirty="0" smtClean="0"/>
              <a:t>Can do “stuff”</a:t>
            </a:r>
          </a:p>
          <a:p>
            <a:r>
              <a:rPr lang="en-GB" sz="2400" dirty="0" smtClean="0"/>
              <a:t>Attributes of an object:</a:t>
            </a:r>
          </a:p>
          <a:p>
            <a:pPr lvl="1"/>
            <a:r>
              <a:rPr lang="en-GB" sz="2400" dirty="0" smtClean="0"/>
              <a:t>Information</a:t>
            </a:r>
          </a:p>
          <a:p>
            <a:pPr lvl="2"/>
            <a:r>
              <a:rPr lang="en-GB" sz="2400" dirty="0" smtClean="0"/>
              <a:t>What the object knows</a:t>
            </a:r>
          </a:p>
          <a:p>
            <a:pPr lvl="1"/>
            <a:r>
              <a:rPr lang="en-GB" sz="2400" dirty="0" smtClean="0"/>
              <a:t>Operations</a:t>
            </a:r>
          </a:p>
          <a:p>
            <a:pPr lvl="2"/>
            <a:r>
              <a:rPr lang="en-GB" sz="2400" dirty="0" smtClean="0"/>
              <a:t>What the object does</a:t>
            </a:r>
          </a:p>
          <a:p>
            <a:r>
              <a:rPr lang="en-GB" sz="2600" dirty="0" smtClean="0"/>
              <a:t>E.g. a person, a car, a cat</a:t>
            </a:r>
            <a:endParaRPr lang="en-GB" sz="2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525014" y="1833941"/>
            <a:ext cx="4893556" cy="4193495"/>
          </a:xfr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When designing ask yourself:</a:t>
            </a:r>
          </a:p>
          <a:p>
            <a:pPr lvl="1"/>
            <a:r>
              <a:rPr lang="en-GB" sz="2400" dirty="0" smtClean="0"/>
              <a:t>What does the object need to know?</a:t>
            </a:r>
          </a:p>
          <a:p>
            <a:pPr lvl="2"/>
            <a:r>
              <a:rPr lang="en-GB" sz="2400" dirty="0" smtClean="0"/>
              <a:t>Is that information related?</a:t>
            </a:r>
          </a:p>
          <a:p>
            <a:pPr lvl="2"/>
            <a:r>
              <a:rPr lang="en-GB" sz="2400" dirty="0" smtClean="0"/>
              <a:t>Is that information relevant?</a:t>
            </a:r>
          </a:p>
          <a:p>
            <a:pPr lvl="1"/>
            <a:r>
              <a:rPr lang="en-GB" sz="2400" dirty="0" smtClean="0"/>
              <a:t>What does the object do?</a:t>
            </a:r>
          </a:p>
          <a:p>
            <a:pPr lvl="2"/>
            <a:r>
              <a:rPr lang="en-GB" sz="2400" dirty="0" smtClean="0"/>
              <a:t>How is that information manipulated?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2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blueprint for the object</a:t>
            </a:r>
          </a:p>
          <a:p>
            <a:pPr lvl="1"/>
            <a:r>
              <a:rPr lang="en-GB" dirty="0" smtClean="0"/>
              <a:t>Each object is an “instance” of a class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Each object has its own values</a:t>
            </a:r>
          </a:p>
          <a:p>
            <a:endParaRPr lang="en-GB" dirty="0"/>
          </a:p>
          <a:p>
            <a:r>
              <a:rPr lang="en-GB" dirty="0" smtClean="0"/>
              <a:t>Key terms:</a:t>
            </a:r>
          </a:p>
          <a:p>
            <a:pPr lvl="1"/>
            <a:r>
              <a:rPr lang="en-GB" dirty="0" smtClean="0"/>
              <a:t>Instance variables – what an object knows</a:t>
            </a:r>
          </a:p>
          <a:p>
            <a:pPr lvl="1"/>
            <a:r>
              <a:rPr lang="en-GB" dirty="0" smtClean="0"/>
              <a:t>Methods – what an object does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Wk1 L1: INTRODUCTION TO 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529</TotalTime>
  <Words>396</Words>
  <Application>Microsoft Office PowerPoint</Application>
  <PresentationFormat>Widescreen</PresentationFormat>
  <Paragraphs>90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Franklin Gothic Book</vt:lpstr>
      <vt:lpstr>Crop</vt:lpstr>
      <vt:lpstr>INTProg Tb2 – Object Oriented programming</vt:lpstr>
      <vt:lpstr>By the end of today’s lecture, you should be able to:</vt:lpstr>
      <vt:lpstr>Object Oriented Programming (OOP)</vt:lpstr>
      <vt:lpstr>Advantages of OOP</vt:lpstr>
      <vt:lpstr>Disadvantages of OOP</vt:lpstr>
      <vt:lpstr>PowerPoint Presentation</vt:lpstr>
      <vt:lpstr>Disadvantages of OOP</vt:lpstr>
      <vt:lpstr>Objects</vt:lpstr>
      <vt:lpstr>Classes</vt:lpstr>
      <vt:lpstr>Objects as an Instance of a Class</vt:lpstr>
    </vt:vector>
  </TitlesOfParts>
  <Company>University of Portsmouth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INTProg Tb2 – Object Oriented programming</dc:title>
  <dc:creator>Claire Ancient</dc:creator>
  <cp:lastModifiedBy>Claire Ancient</cp:lastModifiedBy>
  <cp:revision>23</cp:revision>
  <dcterms:created xsi:type="dcterms:W3CDTF">2017-11-01T10:59:13Z</dcterms:created>
  <dcterms:modified xsi:type="dcterms:W3CDTF">2017-11-24T17:50:35Z</dcterms:modified>
</cp:coreProperties>
</file>