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5" r:id="rId4"/>
    <p:sldId id="278" r:id="rId5"/>
    <p:sldId id="282" r:id="rId6"/>
    <p:sldId id="283" r:id="rId7"/>
    <p:sldId id="286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72859" autoAdjust="0"/>
  </p:normalViewPr>
  <p:slideViewPr>
    <p:cSldViewPr snapToGrid="0">
      <p:cViewPr varScale="1">
        <p:scale>
          <a:sx n="84" d="100"/>
          <a:sy n="84" d="100"/>
        </p:scale>
        <p:origin x="15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37513-2F23-4106-9DE4-C0064E1E36A4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46E91-DCB2-4A92-A98B-20D81453C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28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50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1992"/>
            <a:ext cx="9601200" cy="4770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6508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03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590084"/>
            <a:ext cx="4447786" cy="46731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014" y="1590084"/>
            <a:ext cx="4447786" cy="46731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76508" y="6449328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05469" y="6453386"/>
            <a:ext cx="8068925" cy="404614"/>
          </a:xfrm>
        </p:spPr>
        <p:txBody>
          <a:bodyPr/>
          <a:lstStyle/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err="1" smtClean="0"/>
              <a:t>INTProg</a:t>
            </a:r>
            <a:r>
              <a:rPr lang="en-GB" sz="5400" dirty="0" smtClean="0"/>
              <a:t> Tb2 – Object Oriented programming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</a:t>
            </a:r>
            <a:r>
              <a:rPr lang="en-GB" dirty="0" smtClean="0"/>
              <a:t>2: </a:t>
            </a:r>
            <a:r>
              <a:rPr lang="en-GB" dirty="0" smtClean="0"/>
              <a:t>Introduction to Object Oriented Programming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By the end of today’s </a:t>
            </a:r>
            <a:r>
              <a:rPr lang="en-GB" dirty="0" smtClean="0"/>
              <a:t>lecture, </a:t>
            </a:r>
            <a:r>
              <a:rPr lang="en-GB" dirty="0"/>
              <a:t>you </a:t>
            </a:r>
            <a:r>
              <a:rPr lang="en-GB" dirty="0" smtClean="0"/>
              <a:t>should </a:t>
            </a:r>
            <a:r>
              <a:rPr lang="en-GB" dirty="0"/>
              <a:t>be able </a:t>
            </a:r>
            <a:r>
              <a:rPr lang="en-GB" dirty="0" smtClean="0"/>
              <a:t>to: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6967"/>
            <a:ext cx="9601200" cy="3963783"/>
          </a:xfrm>
        </p:spPr>
        <p:txBody>
          <a:bodyPr/>
          <a:lstStyle/>
          <a:p>
            <a:pPr marL="987552" lvl="1" indent="-457200">
              <a:buFont typeface="+mj-lt"/>
              <a:buAutoNum type="arabicPeriod"/>
            </a:pPr>
            <a:r>
              <a:rPr lang="en-GB" sz="3200" dirty="0" smtClean="0"/>
              <a:t>Design appropriate classes for a given problem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sz="3200" dirty="0" smtClean="0"/>
              <a:t>Describe the purpose of the self keyword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sz="3200" dirty="0" smtClean="0"/>
              <a:t>Explain the purpose of the special __</a:t>
            </a:r>
            <a:r>
              <a:rPr lang="en-GB" sz="3200" dirty="0" err="1" smtClean="0"/>
              <a:t>init</a:t>
            </a:r>
            <a:r>
              <a:rPr lang="en-GB" sz="3200" dirty="0" smtClean="0"/>
              <a:t>__ method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sz="3200" dirty="0" smtClean="0"/>
              <a:t>Implement and use classes using the Python programming language</a:t>
            </a:r>
            <a:endParaRPr lang="en-GB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__</a:t>
            </a:r>
            <a:r>
              <a:rPr lang="en-GB" dirty="0" err="1" smtClean="0"/>
              <a:t>init</a:t>
            </a:r>
            <a:r>
              <a:rPr lang="en-GB" dirty="0" smtClean="0"/>
              <a:t>__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Special </a:t>
            </a:r>
            <a:r>
              <a:rPr lang="en-GB" dirty="0" smtClean="0"/>
              <a:t>method</a:t>
            </a:r>
          </a:p>
          <a:p>
            <a:r>
              <a:rPr lang="en-GB" dirty="0" smtClean="0"/>
              <a:t>Used </a:t>
            </a:r>
            <a:r>
              <a:rPr lang="en-GB" dirty="0"/>
              <a:t>to initialise all </a:t>
            </a:r>
            <a:r>
              <a:rPr lang="en-GB" dirty="0" smtClean="0"/>
              <a:t>the instance variables </a:t>
            </a:r>
            <a:r>
              <a:rPr lang="en-GB" dirty="0"/>
              <a:t>upon creation of the </a:t>
            </a:r>
            <a:r>
              <a:rPr lang="en-GB" dirty="0" smtClean="0"/>
              <a:t>object</a:t>
            </a:r>
          </a:p>
          <a:p>
            <a:pPr lvl="1"/>
            <a:r>
              <a:rPr lang="en-GB" dirty="0" smtClean="0"/>
              <a:t>Values can be:</a:t>
            </a:r>
          </a:p>
          <a:p>
            <a:pPr lvl="2"/>
            <a:r>
              <a:rPr lang="en-GB" dirty="0" smtClean="0"/>
              <a:t>Provided as parameters</a:t>
            </a:r>
          </a:p>
          <a:p>
            <a:pPr lvl="2"/>
            <a:r>
              <a:rPr lang="en-GB" dirty="0" smtClean="0"/>
              <a:t>Set at a specific value </a:t>
            </a:r>
          </a:p>
          <a:p>
            <a:r>
              <a:rPr lang="en-GB" dirty="0"/>
              <a:t>Gives the object </a:t>
            </a:r>
            <a:r>
              <a:rPr lang="en-GB" dirty="0" smtClean="0"/>
              <a:t>its </a:t>
            </a:r>
            <a:r>
              <a:rPr lang="en-GB" dirty="0"/>
              <a:t>initial values</a:t>
            </a:r>
            <a:endParaRPr lang="en-GB" dirty="0" smtClean="0"/>
          </a:p>
          <a:p>
            <a:r>
              <a:rPr lang="en-GB" dirty="0" smtClean="0"/>
              <a:t>Also known as the constructor</a:t>
            </a:r>
          </a:p>
          <a:p>
            <a:endParaRPr lang="en-GB" dirty="0"/>
          </a:p>
          <a:p>
            <a:r>
              <a:rPr lang="en-GB" dirty="0"/>
              <a:t>So, we take the </a:t>
            </a:r>
            <a:r>
              <a:rPr lang="en-GB" dirty="0" smtClean="0"/>
              <a:t>“Information” </a:t>
            </a:r>
            <a:r>
              <a:rPr lang="en-GB" dirty="0"/>
              <a:t>part of the </a:t>
            </a:r>
            <a:r>
              <a:rPr lang="en-GB" dirty="0" err="1"/>
              <a:t>LecturerDirectory</a:t>
            </a:r>
            <a:r>
              <a:rPr lang="en-GB" dirty="0"/>
              <a:t> design, and convert them into </a:t>
            </a:r>
            <a:r>
              <a:rPr lang="en-GB" dirty="0" smtClean="0"/>
              <a:t>instance variables within the __</a:t>
            </a:r>
            <a:r>
              <a:rPr lang="en-GB" dirty="0" err="1" smtClean="0"/>
              <a:t>init</a:t>
            </a:r>
            <a:r>
              <a:rPr lang="en-GB" dirty="0" smtClean="0"/>
              <a:t>__ method…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INTPROG Wk1 L2: INTRODUCTION TO 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039193"/>
            <a:ext cx="9601200" cy="3599608"/>
          </a:xfrm>
        </p:spPr>
        <p:txBody>
          <a:bodyPr/>
          <a:lstStyle/>
          <a:p>
            <a:r>
              <a:rPr lang="en-GB" dirty="0"/>
              <a:t>Used to carry out the </a:t>
            </a:r>
            <a:r>
              <a:rPr lang="en-GB" u="sng" dirty="0"/>
              <a:t>operations</a:t>
            </a:r>
            <a:r>
              <a:rPr lang="en-GB" dirty="0"/>
              <a:t> of the class</a:t>
            </a:r>
          </a:p>
          <a:p>
            <a:r>
              <a:rPr lang="en-GB" dirty="0" smtClean="0"/>
              <a:t>Defined </a:t>
            </a:r>
            <a:r>
              <a:rPr lang="en-GB" dirty="0"/>
              <a:t>in the same way as you have </a:t>
            </a:r>
            <a:r>
              <a:rPr lang="en-GB" dirty="0" smtClean="0"/>
              <a:t>previously created </a:t>
            </a:r>
            <a:r>
              <a:rPr lang="en-GB" dirty="0"/>
              <a:t>functions</a:t>
            </a:r>
          </a:p>
          <a:p>
            <a:r>
              <a:rPr lang="en-GB" dirty="0"/>
              <a:t>We convert the operations </a:t>
            </a:r>
            <a:r>
              <a:rPr lang="en-GB" dirty="0" smtClean="0"/>
              <a:t>identified </a:t>
            </a:r>
            <a:r>
              <a:rPr lang="en-GB" dirty="0"/>
              <a:t>earlier </a:t>
            </a:r>
            <a:r>
              <a:rPr lang="en-GB" dirty="0" smtClean="0"/>
              <a:t>into methods</a:t>
            </a:r>
          </a:p>
          <a:p>
            <a:endParaRPr lang="en-GB" dirty="0"/>
          </a:p>
          <a:p>
            <a:r>
              <a:rPr lang="en-GB" dirty="0" smtClean="0"/>
              <a:t>So, we take the “Operations” part of the </a:t>
            </a:r>
            <a:r>
              <a:rPr lang="en-GB" dirty="0" err="1" smtClean="0"/>
              <a:t>LecturerDirectory</a:t>
            </a:r>
            <a:r>
              <a:rPr lang="en-GB" dirty="0" smtClean="0"/>
              <a:t> design, and convert them into methods…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self keyword – instance variables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Self refers to the instance of the </a:t>
            </a:r>
            <a:r>
              <a:rPr lang="en-GB" dirty="0" smtClean="0"/>
              <a:t>class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Is required in all instance variables</a:t>
            </a:r>
          </a:p>
          <a:p>
            <a:pPr lvl="1"/>
            <a:r>
              <a:rPr lang="en-GB" dirty="0"/>
              <a:t>self.name = "Alice Smith"</a:t>
            </a:r>
          </a:p>
          <a:p>
            <a:pPr lvl="1"/>
            <a:r>
              <a:rPr lang="en-GB" dirty="0" err="1" smtClean="0"/>
              <a:t>self.office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“BK1.01”</a:t>
            </a:r>
            <a:endParaRPr lang="en-GB" dirty="0"/>
          </a:p>
          <a:p>
            <a:r>
              <a:rPr lang="en-GB" dirty="0" smtClean="0"/>
              <a:t>In the above example, </a:t>
            </a:r>
            <a:r>
              <a:rPr lang="en-GB" dirty="0"/>
              <a:t>self.name refers to the instance variable </a:t>
            </a:r>
            <a:r>
              <a:rPr lang="en-GB" dirty="0" smtClean="0"/>
              <a:t>name which </a:t>
            </a:r>
            <a:r>
              <a:rPr lang="en-GB" dirty="0"/>
              <a:t>is associated with the </a:t>
            </a:r>
            <a:r>
              <a:rPr lang="en-GB" dirty="0" smtClean="0"/>
              <a:t>object</a:t>
            </a:r>
          </a:p>
          <a:p>
            <a:endParaRPr lang="en-GB" dirty="0"/>
          </a:p>
          <a:p>
            <a:r>
              <a:rPr lang="en-GB" dirty="0"/>
              <a:t>If a variable is not required by the object (</a:t>
            </a:r>
            <a:r>
              <a:rPr lang="en-GB" dirty="0" smtClean="0"/>
              <a:t>especially after </a:t>
            </a:r>
            <a:r>
              <a:rPr lang="en-GB" dirty="0"/>
              <a:t>completion of the method), the self keyword </a:t>
            </a:r>
            <a:r>
              <a:rPr lang="en-GB" dirty="0" smtClean="0"/>
              <a:t>is not used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self keyword -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All methods must take the object as the first </a:t>
            </a:r>
            <a:r>
              <a:rPr lang="en-GB" dirty="0" smtClean="0"/>
              <a:t>parameter:</a:t>
            </a:r>
            <a:endParaRPr lang="en-GB" dirty="0"/>
          </a:p>
          <a:p>
            <a:pPr lvl="1"/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methodName</a:t>
            </a:r>
            <a:r>
              <a:rPr lang="en-GB" dirty="0"/>
              <a:t>(self, </a:t>
            </a:r>
            <a:r>
              <a:rPr lang="en-GB" dirty="0" err="1"/>
              <a:t>otherParameter</a:t>
            </a:r>
            <a:r>
              <a:rPr lang="en-GB" dirty="0" smtClean="0"/>
              <a:t>):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Calling </a:t>
            </a:r>
            <a:r>
              <a:rPr lang="en-GB" dirty="0"/>
              <a:t>the method (bob is the name of the object): </a:t>
            </a:r>
            <a:endParaRPr lang="en-GB" dirty="0" smtClean="0"/>
          </a:p>
          <a:p>
            <a:pPr lvl="1"/>
            <a:r>
              <a:rPr lang="en-GB" dirty="0" err="1"/>
              <a:t>b</a:t>
            </a:r>
            <a:r>
              <a:rPr lang="en-GB" dirty="0" err="1" smtClean="0"/>
              <a:t>ob.methodName</a:t>
            </a:r>
            <a:r>
              <a:rPr lang="en-GB" dirty="0" smtClean="0"/>
              <a:t>(</a:t>
            </a:r>
            <a:r>
              <a:rPr lang="en-GB" dirty="0" err="1" smtClean="0"/>
              <a:t>otherParameter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far, we have only accessed objects </a:t>
            </a:r>
            <a:r>
              <a:rPr lang="en-GB" dirty="0"/>
              <a:t>from the shell</a:t>
            </a:r>
          </a:p>
          <a:p>
            <a:r>
              <a:rPr lang="en-GB" dirty="0"/>
              <a:t>We want to be able to access them from </a:t>
            </a:r>
            <a:r>
              <a:rPr lang="en-GB" dirty="0" smtClean="0"/>
              <a:t>our programs</a:t>
            </a:r>
            <a:endParaRPr lang="en-GB" dirty="0"/>
          </a:p>
          <a:p>
            <a:r>
              <a:rPr lang="en-GB" dirty="0"/>
              <a:t>Need to import the class before we can use it:</a:t>
            </a:r>
          </a:p>
          <a:p>
            <a:pPr lvl="1"/>
            <a:r>
              <a:rPr lang="en-GB" dirty="0"/>
              <a:t>from </a:t>
            </a:r>
            <a:r>
              <a:rPr lang="en-GB" dirty="0" err="1" smtClean="0"/>
              <a:t>fileName</a:t>
            </a:r>
            <a:r>
              <a:rPr lang="en-GB" dirty="0" smtClean="0"/>
              <a:t> </a:t>
            </a:r>
            <a:r>
              <a:rPr lang="en-GB" dirty="0"/>
              <a:t>import </a:t>
            </a:r>
            <a:r>
              <a:rPr lang="en-GB" dirty="0" err="1" smtClean="0"/>
              <a:t>className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Now, we can write a main() function, which makes use of objects.</a:t>
            </a:r>
          </a:p>
          <a:p>
            <a:pPr lvl="1"/>
            <a:r>
              <a:rPr lang="en-GB" dirty="0" smtClean="0"/>
              <a:t>We can test our triangle class using another function, rather than typing it into the shell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By the end of today’s </a:t>
            </a:r>
            <a:r>
              <a:rPr lang="en-GB" dirty="0" smtClean="0"/>
              <a:t>lecture, </a:t>
            </a:r>
            <a:r>
              <a:rPr lang="en-GB" dirty="0"/>
              <a:t>you </a:t>
            </a:r>
            <a:r>
              <a:rPr lang="en-GB" dirty="0" smtClean="0"/>
              <a:t>should </a:t>
            </a:r>
            <a:r>
              <a:rPr lang="en-GB" dirty="0"/>
              <a:t>be able </a:t>
            </a:r>
            <a:r>
              <a:rPr lang="en-GB" dirty="0" smtClean="0"/>
              <a:t>to: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6967"/>
            <a:ext cx="9601200" cy="3963783"/>
          </a:xfrm>
        </p:spPr>
        <p:txBody>
          <a:bodyPr/>
          <a:lstStyle/>
          <a:p>
            <a:pPr marL="987552" lvl="1" indent="-457200">
              <a:buFont typeface="+mj-lt"/>
              <a:buAutoNum type="arabicPeriod"/>
            </a:pPr>
            <a:r>
              <a:rPr lang="en-GB" sz="3200" dirty="0" smtClean="0"/>
              <a:t>Design appropriate classes for a given problem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sz="3200" dirty="0" smtClean="0"/>
              <a:t>Describe the purpose of the self keyword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sz="3200" dirty="0" smtClean="0"/>
              <a:t>Explain the purpose of the special __</a:t>
            </a:r>
            <a:r>
              <a:rPr lang="en-GB" sz="3200" dirty="0" err="1" smtClean="0"/>
              <a:t>init</a:t>
            </a:r>
            <a:r>
              <a:rPr lang="en-GB" sz="3200" dirty="0" smtClean="0"/>
              <a:t>__ method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sz="3200" dirty="0" smtClean="0"/>
              <a:t>Implement and use classes using the Python programming language</a:t>
            </a:r>
            <a:endParaRPr lang="en-GB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Questions to Consider: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4500"/>
            <a:ext cx="9601200" cy="4738885"/>
          </a:xfrm>
        </p:spPr>
        <p:txBody>
          <a:bodyPr>
            <a:normAutofit/>
          </a:bodyPr>
          <a:lstStyle/>
          <a:p>
            <a:pPr marL="987552" lvl="1" indent="-457200">
              <a:buFont typeface="+mj-lt"/>
              <a:buAutoNum type="arabicPeriod"/>
            </a:pPr>
            <a:r>
              <a:rPr lang="en-GB" sz="3200" dirty="0" smtClean="0"/>
              <a:t>Given an object, do you think you could design the class for it?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sz="3200" dirty="0" smtClean="0"/>
              <a:t>What is the self keyword used for?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sz="3200" dirty="0" smtClean="0"/>
              <a:t>What is the __</a:t>
            </a:r>
            <a:r>
              <a:rPr lang="en-GB" sz="3200" dirty="0" err="1" smtClean="0"/>
              <a:t>init</a:t>
            </a:r>
            <a:r>
              <a:rPr lang="en-GB" sz="3200" dirty="0" smtClean="0"/>
              <a:t>__ method used for?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sz="3200" dirty="0" smtClean="0"/>
              <a:t>Once you have designed an object, could you code it in Python?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sz="3200" dirty="0" smtClean="0"/>
              <a:t>Could you use the object you developed in Python?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L2: INTRODUCTION TO 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586</TotalTime>
  <Words>536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Crop</vt:lpstr>
      <vt:lpstr>INTProg Tb2 – Object Oriented programming</vt:lpstr>
      <vt:lpstr>By the end of today’s lecture, you should be able to:</vt:lpstr>
      <vt:lpstr>The __init__ method</vt:lpstr>
      <vt:lpstr>Methods</vt:lpstr>
      <vt:lpstr>The self keyword – instance variables</vt:lpstr>
      <vt:lpstr>The self keyword - methods</vt:lpstr>
      <vt:lpstr>Using Objects</vt:lpstr>
      <vt:lpstr>By the end of today’s lecture, you should be able to:</vt:lpstr>
      <vt:lpstr>Questions to Consider:</vt:lpstr>
    </vt:vector>
  </TitlesOfParts>
  <Company>University of Portsmouth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INTProg Tb2 – Object Oriented programming</dc:title>
  <dc:creator>Claire Ancient</dc:creator>
  <cp:lastModifiedBy>Claire Ancient</cp:lastModifiedBy>
  <cp:revision>34</cp:revision>
  <dcterms:created xsi:type="dcterms:W3CDTF">2017-11-01T10:59:13Z</dcterms:created>
  <dcterms:modified xsi:type="dcterms:W3CDTF">2018-01-02T16:22:53Z</dcterms:modified>
</cp:coreProperties>
</file>