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Roboto Mon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bold.fntdata"/><Relationship Id="rId10" Type="http://schemas.openxmlformats.org/officeDocument/2006/relationships/slide" Target="slides/slide5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8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7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10.xml"/><Relationship Id="rId37" Type="http://schemas.openxmlformats.org/officeDocument/2006/relationships/font" Target="fonts/RobotoMono-bold.fntdata"/><Relationship Id="rId14" Type="http://schemas.openxmlformats.org/officeDocument/2006/relationships/slide" Target="slides/slide9.xml"/><Relationship Id="rId36" Type="http://schemas.openxmlformats.org/officeDocument/2006/relationships/font" Target="fonts/RobotoMono-regular.fntdata"/><Relationship Id="rId17" Type="http://schemas.openxmlformats.org/officeDocument/2006/relationships/slide" Target="slides/slide12.xml"/><Relationship Id="rId39" Type="http://schemas.openxmlformats.org/officeDocument/2006/relationships/font" Target="fonts/RobotoMono-bold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6e5cb00e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6e5cb00e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6e5cb00e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6e5cb00e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e5cb00ee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6e5cb00ee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6e5cb00ee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6e5cb00ee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6e5cb00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6e5cb00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6e5cb00ee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6e5cb00ee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6e5cb00ee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6e5cb00ee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6e5cb00e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6e5cb00e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6e5cb00ee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6e5cb00ee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6e5cb00ee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6e5cb00ee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6e5cb00e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6e5cb00e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66e5cb00e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66e5cb00e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6e5cb00e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6e5cb00e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6e5cb00e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6e5cb00e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6e5cb00e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6e5cb00e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6e5cb00e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6e5cb00e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6e5cb00ee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6e5cb00e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6e5cb00ee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6e5cb00ee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6e5cb00ee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6e5cb00ee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6e5cb00ee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6e5cb00ee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6e5cb00ee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6e5cb00ee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6e5cb00ee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6e5cb00ee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6e5cb00ee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6e5cb00ee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6e5cb00ee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6e5cb00ee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66e5cb00e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66e5cb00e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9mqYK6ldZNg" TargetMode="External"/><Relationship Id="rId4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youtube.com/watch?v=hQCXlctq0y4" TargetMode="External"/><Relationship Id="rId4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PROMPT ENGINEERING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pt-BR" sz="2644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ENGENHARIA DE PROMPTS</a:t>
            </a:r>
            <a:endParaRPr sz="2644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448383" y="28867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III CONADS</a:t>
            </a:r>
            <a:endParaRPr b="1" sz="2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2025</a:t>
            </a:r>
            <a:endParaRPr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API parameter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parâmetro "instruções" fornece ao modelo instruções gerais sobre como ele deve se comportar ao gerar uma resposta, incluindo tom, objetivos e exemplos de respostas corretas.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Quaisquer instruções fornecidas dessa forma terão prioridade sobre um prompt no parâmetro de entrada.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/>
        </p:nvSpPr>
        <p:spPr>
          <a:xfrm>
            <a:off x="156650" y="1985125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Usuário</a:t>
            </a:r>
            <a:endParaRPr b="1"/>
          </a:p>
        </p:txBody>
      </p:sp>
      <p:sp>
        <p:nvSpPr>
          <p:cNvPr id="118" name="Google Shape;118;p23"/>
          <p:cNvSpPr txBox="1"/>
          <p:nvPr/>
        </p:nvSpPr>
        <p:spPr>
          <a:xfrm>
            <a:off x="311700" y="46165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https://platform.openai.com/docs/guides/text?api-mode=responses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" name="Google Shape;119;p23"/>
          <p:cNvSpPr txBox="1"/>
          <p:nvPr/>
        </p:nvSpPr>
        <p:spPr>
          <a:xfrm>
            <a:off x="156650" y="5863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Desenvolvedor</a:t>
            </a:r>
            <a:endParaRPr b="1"/>
          </a:p>
        </p:txBody>
      </p:sp>
      <p:sp>
        <p:nvSpPr>
          <p:cNvPr id="120" name="Google Shape;120;p23"/>
          <p:cNvSpPr txBox="1"/>
          <p:nvPr/>
        </p:nvSpPr>
        <p:spPr>
          <a:xfrm>
            <a:off x="156650" y="3460150"/>
            <a:ext cx="18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Assistente</a:t>
            </a:r>
            <a:endParaRPr b="1"/>
          </a:p>
        </p:txBody>
      </p:sp>
      <p:sp>
        <p:nvSpPr>
          <p:cNvPr id="121" name="Google Shape;121;p23"/>
          <p:cNvSpPr txBox="1"/>
          <p:nvPr/>
        </p:nvSpPr>
        <p:spPr>
          <a:xfrm>
            <a:off x="2992050" y="510100"/>
            <a:ext cx="5967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Mensagens do desenvolvedor são instruções fornecidas pelo desenvolvedor do aplicativo, priorizadas em relação às mensagens do usuário.</a:t>
            </a:r>
            <a:endParaRPr/>
          </a:p>
        </p:txBody>
      </p:sp>
      <p:sp>
        <p:nvSpPr>
          <p:cNvPr id="122" name="Google Shape;122;p23"/>
          <p:cNvSpPr txBox="1"/>
          <p:nvPr/>
        </p:nvSpPr>
        <p:spPr>
          <a:xfrm>
            <a:off x="2992050" y="1985125"/>
            <a:ext cx="57519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Mensagens do usuário são instruções fornecidas por um usuário final, priorizadas em relação às mensagens do desenvolvedor.</a:t>
            </a:r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992050" y="3460150"/>
            <a:ext cx="6081300" cy="7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mensagens geradas pelo modelo têm a função de assistente.</a:t>
            </a:r>
            <a:endParaRPr/>
          </a:p>
        </p:txBody>
      </p:sp>
      <p:sp>
        <p:nvSpPr>
          <p:cNvPr id="124" name="Google Shape;12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/>
        </p:nvSpPr>
        <p:spPr>
          <a:xfrm>
            <a:off x="311700" y="46165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https://platform.openai.com/docs/guides/text?api-mode=responses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0" name="Google Shape;130;p24"/>
          <p:cNvSpPr txBox="1"/>
          <p:nvPr/>
        </p:nvSpPr>
        <p:spPr>
          <a:xfrm>
            <a:off x="311700" y="674450"/>
            <a:ext cx="83787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mensagens </a:t>
            </a:r>
            <a:r>
              <a:rPr b="1" lang="pt-BR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DEVELOPER </a:t>
            </a:r>
            <a:r>
              <a:rPr lang="pt-BR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fornecem as regras e a lógica de negócios do sistema, como uma definição de função.</a:t>
            </a:r>
            <a:endParaRPr sz="2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As mensagens </a:t>
            </a:r>
            <a:r>
              <a:rPr b="1" lang="pt-BR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USER </a:t>
            </a:r>
            <a:r>
              <a:rPr lang="pt-BR" sz="2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fornecem entradas e configurações às quais as instruções da mensagem do desenvolvedor são aplicadas, como argumentos para uma função.</a:t>
            </a:r>
            <a:endParaRPr sz="2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5700" y="330850"/>
            <a:ext cx="6856567" cy="431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/>
        </p:nvSpPr>
        <p:spPr>
          <a:xfrm>
            <a:off x="580625" y="280200"/>
            <a:ext cx="7762500" cy="3147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E95D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OpenAI </a:t>
            </a:r>
            <a:r>
              <a:rPr lang="pt-BR" sz="1500">
                <a:solidFill>
                  <a:srgbClr val="2E95D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500">
                <a:solidFill>
                  <a:srgbClr val="00A67D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"openai"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E95D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client = </a:t>
            </a:r>
            <a:r>
              <a:rPr lang="pt-BR" sz="1500">
                <a:solidFill>
                  <a:srgbClr val="2E95D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OpenAI();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2E95D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response = </a:t>
            </a:r>
            <a:r>
              <a:rPr lang="pt-BR" sz="1500">
                <a:solidFill>
                  <a:srgbClr val="2E95D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client.responses.create({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>
                <a:solidFill>
                  <a:srgbClr val="DF3079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>
                <a:solidFill>
                  <a:srgbClr val="00A67D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"gpt-4.1"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500">
                <a:solidFill>
                  <a:srgbClr val="DF3079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500">
                <a:solidFill>
                  <a:srgbClr val="DF3079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>
                <a:solidFill>
                  <a:srgbClr val="00A67D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"developer"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500">
                <a:solidFill>
                  <a:srgbClr val="DF3079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>
                <a:solidFill>
                  <a:srgbClr val="00A67D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"Talk like a pirate."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500">
                <a:solidFill>
                  <a:srgbClr val="DF3079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role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>
                <a:solidFill>
                  <a:srgbClr val="00A67D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pt-BR" sz="1500">
                <a:solidFill>
                  <a:srgbClr val="DF3079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pt-BR" sz="1500">
                <a:solidFill>
                  <a:srgbClr val="00A67D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"Are semicolons optional in JavaScript?"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  ],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rgbClr val="E9950C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pt-BR" sz="15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.log(response.output_text);</a:t>
            </a:r>
            <a:endParaRPr sz="15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70008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49" name="Google Shape;14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50" y="459100"/>
            <a:ext cx="80486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5" name="Google Shape;15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5925" y="542925"/>
            <a:ext cx="7715250" cy="405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/>
        </p:nvSpPr>
        <p:spPr>
          <a:xfrm>
            <a:off x="156650" y="1375525"/>
            <a:ext cx="229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Instruções</a:t>
            </a:r>
            <a:endParaRPr b="1"/>
          </a:p>
        </p:txBody>
      </p:sp>
      <p:sp>
        <p:nvSpPr>
          <p:cNvPr id="161" name="Google Shape;161;p29"/>
          <p:cNvSpPr txBox="1"/>
          <p:nvPr/>
        </p:nvSpPr>
        <p:spPr>
          <a:xfrm>
            <a:off x="156650" y="73870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Identidade</a:t>
            </a:r>
            <a:endParaRPr b="1"/>
          </a:p>
        </p:txBody>
      </p:sp>
      <p:sp>
        <p:nvSpPr>
          <p:cNvPr id="162" name="Google Shape;162;p29"/>
          <p:cNvSpPr txBox="1"/>
          <p:nvPr/>
        </p:nvSpPr>
        <p:spPr>
          <a:xfrm>
            <a:off x="156650" y="2562400"/>
            <a:ext cx="18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Exemplos</a:t>
            </a:r>
            <a:endParaRPr b="1"/>
          </a:p>
        </p:txBody>
      </p:sp>
      <p:sp>
        <p:nvSpPr>
          <p:cNvPr id="163" name="Google Shape;163;p29"/>
          <p:cNvSpPr txBox="1"/>
          <p:nvPr/>
        </p:nvSpPr>
        <p:spPr>
          <a:xfrm>
            <a:off x="1838625" y="699375"/>
            <a:ext cx="71034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Descreva o propósito, o estilo de comunicação e os objetivos de alto nível do assistente.</a:t>
            </a:r>
            <a:endParaRPr/>
          </a:p>
        </p:txBody>
      </p:sp>
      <p:sp>
        <p:nvSpPr>
          <p:cNvPr id="164" name="Google Shape;164;p29"/>
          <p:cNvSpPr txBox="1"/>
          <p:nvPr/>
        </p:nvSpPr>
        <p:spPr>
          <a:xfrm>
            <a:off x="1838625" y="1341325"/>
            <a:ext cx="72216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Forneça orientações ao modelo sobre como gerar a resposta desejada. Quais regras ele deve seguir? O que o modelo deve fazer, e o que ele nunca deve fazer? Esta seção pode conter várias subseções relevantes para o seu caso de uso, como como o modelo deve chamar funções personalizadas.</a:t>
            </a:r>
            <a:endParaRPr/>
          </a:p>
        </p:txBody>
      </p:sp>
      <p:sp>
        <p:nvSpPr>
          <p:cNvPr id="165" name="Google Shape;165;p29"/>
          <p:cNvSpPr txBox="1"/>
          <p:nvPr/>
        </p:nvSpPr>
        <p:spPr>
          <a:xfrm>
            <a:off x="1838626" y="2571750"/>
            <a:ext cx="72216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Forneça exemplos de possíveis entradas, juntamente com a saída desejada do modelo.</a:t>
            </a:r>
            <a:endParaRPr/>
          </a:p>
        </p:txBody>
      </p:sp>
      <p:sp>
        <p:nvSpPr>
          <p:cNvPr id="166" name="Google Shape;166;p29"/>
          <p:cNvSpPr txBox="1"/>
          <p:nvPr/>
        </p:nvSpPr>
        <p:spPr>
          <a:xfrm>
            <a:off x="156650" y="180900"/>
            <a:ext cx="5715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Cabeçalhos e listas em Markdown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7" name="Google Shape;167;p29"/>
          <p:cNvSpPr txBox="1"/>
          <p:nvPr/>
        </p:nvSpPr>
        <p:spPr>
          <a:xfrm>
            <a:off x="156650" y="3390850"/>
            <a:ext cx="1868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Contexto</a:t>
            </a:r>
            <a:endParaRPr b="1"/>
          </a:p>
        </p:txBody>
      </p:sp>
      <p:sp>
        <p:nvSpPr>
          <p:cNvPr id="168" name="Google Shape;168;p29"/>
          <p:cNvSpPr txBox="1"/>
          <p:nvPr/>
        </p:nvSpPr>
        <p:spPr>
          <a:xfrm>
            <a:off x="1838626" y="3383950"/>
            <a:ext cx="7221600" cy="16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Dê ao modelo qualquer informação adicional que ele possa precisar para gerar uma resposta, como dados privados/proprietários fora de seu conjunto de dados de treinamento, ou quaisquer outros dados que você sabe que serão particularmente relevantes. Esse conteúdo geralmente é melhor posicionado próximo ao final do seu prompt, pois você pode incluir diferentes contextos para diferentes solicitações de geração.</a:t>
            </a:r>
            <a:endParaRPr/>
          </a:p>
        </p:txBody>
      </p:sp>
      <p:sp>
        <p:nvSpPr>
          <p:cNvPr id="169" name="Google Shape;16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/>
        </p:nvSpPr>
        <p:spPr>
          <a:xfrm>
            <a:off x="228100" y="63925"/>
            <a:ext cx="7565700" cy="49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# Identity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You are coding assistant that helps enforce the use of snake case 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variables in JavaScript code, and writing code that will run in 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Internet Explorer version 6.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# Instructions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* When defining variables, use snake case names (e.g. my_variable) 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instead of camel case names (e.g. myVariable).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* To support old browsers, declare variables using the older 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"var" keyword.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* Do not give responses with Markdown formatting, just return 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  the code as requested.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# Examples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&lt;user_query&gt;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How do I declare a string variable for a first name?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&lt;/user_query&gt;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&lt;assistant_response&gt;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var first_name = "Anna";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&lt;/assistant_response&gt;</a:t>
            </a:r>
            <a:endParaRPr sz="13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/>
        </p:nvSpPr>
        <p:spPr>
          <a:xfrm>
            <a:off x="312950" y="1254825"/>
            <a:ext cx="86292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Permite direcionar um modelo de linguagem de grande escala para uma nova tarefa ao incluir alguns exemplos de entrada/saída no prompt, em vez de ajustar finamente o modelo. 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9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modelo "captura" implicitamente o padrão desses exemplos e o aplica ao prompt. Ao fornecer exemplos, tente mostrar uma gama diversificada de possíveis entradas com as saídas desejadas.</a:t>
            </a:r>
            <a:endParaRPr sz="19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312950" y="471900"/>
            <a:ext cx="87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Few-shot learning - Aprendizado de poucos exemplos 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1" name="Google Shape;61;p14" title="tsunami com cara feliz #shortsvideo #memes #shorts #funny #short #shortvideo #rage #whatsapp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/>
        </p:nvSpPr>
        <p:spPr>
          <a:xfrm>
            <a:off x="312950" y="1254825"/>
            <a:ext cx="8629200" cy="25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Normalmente, você fornecerá exemplos como parte de uma mensagem de desenvolvedor na sua solicitação de API. Aqui está um exemplo de mensagem de desenvolvedor contendo exemplos que mostram a um modelo como classificar avaliações de atendimento ao cliente como positivas ou negativas.</a:t>
            </a:r>
            <a:endParaRPr sz="2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8" name="Google Shape;188;p32"/>
          <p:cNvSpPr txBox="1"/>
          <p:nvPr/>
        </p:nvSpPr>
        <p:spPr>
          <a:xfrm>
            <a:off x="312950" y="471900"/>
            <a:ext cx="878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Few-shot learning - Aprendizado de poucos exemplos </a:t>
            </a:r>
            <a:endParaRPr b="1" sz="2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9" name="Google Shape;18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/>
        </p:nvSpPr>
        <p:spPr>
          <a:xfrm>
            <a:off x="0" y="0"/>
            <a:ext cx="88164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# Identity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You are a helpful assistant that labels short product reviews as Positive, Negative, or Neutral.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# Instructions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* Only output a single word in your response with no additional formatting or commentary.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* Your response should only be one of the words "Positive", "Negative", or "Neutral" depending on the sentiment of the product review you are given.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# Examples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&lt;product_review id="example-1"&gt;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I absolutely love this headphones — sound quality is amazing!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&lt;/product_review&gt;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&lt;assistant_response id="example-1"&gt;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Positive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&lt;/assistant_response&gt;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&lt;product_review id="example-2"&gt;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Battery life is okay, but the ear pads feel cheap.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&lt;/product_review&gt;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&lt;assistant_response id="example-2"&gt;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Neutral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&lt;/assistant_response&gt;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&lt;product_review id="example-3"&gt;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Terrible customer service, I'll never buy from them again.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&lt;/product_review&gt;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&lt;assistant_response id="example-3"&gt;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Negative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15240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rgbClr val="D9D9E3"/>
                </a:solidFill>
                <a:highlight>
                  <a:srgbClr val="202123"/>
                </a:highlight>
                <a:latin typeface="Courier New"/>
                <a:ea typeface="Courier New"/>
                <a:cs typeface="Courier New"/>
                <a:sym typeface="Courier New"/>
              </a:rPr>
              <a:t>&lt;/assistant_response&gt;</a:t>
            </a:r>
            <a:endParaRPr sz="1000">
              <a:solidFill>
                <a:srgbClr val="D9D9E3"/>
              </a:solidFill>
              <a:highlight>
                <a:srgbClr val="20212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311700" y="7985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Acesso a dados proprietários.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restringir a resposta do modelo a um conjunto específico de recursos que você determinou que serão mais benéficos.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Geração Aumentada por Recuperação (RAG, do inglês retrieval-augmented generation).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Planejando para a janela de contexto.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1" name="Google Shape;201;p34"/>
          <p:cNvSpPr txBox="1"/>
          <p:nvPr/>
        </p:nvSpPr>
        <p:spPr>
          <a:xfrm>
            <a:off x="311700" y="46165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https://platform.openai.com/docs/guides/text?api-mode=responses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4"/>
          <p:cNvSpPr txBox="1"/>
          <p:nvPr/>
        </p:nvSpPr>
        <p:spPr>
          <a:xfrm>
            <a:off x="311700" y="266100"/>
            <a:ext cx="643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Inclua informações de contexto relevantes</a:t>
            </a:r>
            <a:endParaRPr sz="1700"/>
          </a:p>
        </p:txBody>
      </p:sp>
      <p:sp>
        <p:nvSpPr>
          <p:cNvPr id="203" name="Google Shape;20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idx="1" type="body"/>
          </p:nvPr>
        </p:nvSpPr>
        <p:spPr>
          <a:xfrm>
            <a:off x="311700" y="7985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modelos só conseguem lidar com uma quantidade limitada de dados dentro do contexto que consideram durante uma solicitação de geração. Esse limite de memória é chamado de janela de contexto, que é definida em termos de tokens (pedaços de dados que você passa, de texto a imagens).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modelos têm diferentes tamanhos de janela de contexto, desde a faixa de 100 mil tokens até um milhão de tokens para os modelos GPT-4.1 mais recentes.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9" name="Google Shape;209;p35"/>
          <p:cNvSpPr txBox="1"/>
          <p:nvPr/>
        </p:nvSpPr>
        <p:spPr>
          <a:xfrm>
            <a:off x="311700" y="46165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https://platform.openai.com/docs/guides/text?api-mode=responses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0" name="Google Shape;210;p35"/>
          <p:cNvSpPr txBox="1"/>
          <p:nvPr/>
        </p:nvSpPr>
        <p:spPr>
          <a:xfrm>
            <a:off x="311700" y="266100"/>
            <a:ext cx="643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Inclua informações de contexto relevantes</a:t>
            </a:r>
            <a:endParaRPr sz="1700"/>
          </a:p>
        </p:txBody>
      </p:sp>
      <p:sp>
        <p:nvSpPr>
          <p:cNvPr id="211" name="Google Shape;21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idx="1" type="body"/>
          </p:nvPr>
        </p:nvSpPr>
        <p:spPr>
          <a:xfrm>
            <a:off x="311700" y="52332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INPUT </a:t>
            </a:r>
            <a:r>
              <a:rPr b="1" lang="pt-BR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4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PROCESSING </a:t>
            </a:r>
            <a:r>
              <a:rPr b="1" lang="pt-BR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4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 sz="4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7" name="Google Shape;21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/>
          </a:p>
        </p:txBody>
      </p:sp>
      <p:sp>
        <p:nvSpPr>
          <p:cNvPr id="218" name="Google Shape;218;p36"/>
          <p:cNvSpPr txBox="1"/>
          <p:nvPr/>
        </p:nvSpPr>
        <p:spPr>
          <a:xfrm>
            <a:off x="311700" y="2980725"/>
            <a:ext cx="296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Regras</a:t>
            </a:r>
            <a:endParaRPr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Contexto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219" name="Google Shape;219;p36"/>
          <p:cNvSpPr txBox="1"/>
          <p:nvPr/>
        </p:nvSpPr>
        <p:spPr>
          <a:xfrm>
            <a:off x="6464850" y="2980725"/>
            <a:ext cx="2967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</a:pPr>
            <a:r>
              <a:rPr lang="pt-BR" sz="1800">
                <a:solidFill>
                  <a:schemeClr val="lt1"/>
                </a:solidFill>
              </a:rPr>
              <a:t>Formato de Saída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/>
          </a:p>
        </p:txBody>
      </p:sp>
      <p:sp>
        <p:nvSpPr>
          <p:cNvPr id="225" name="Google Shape;225;p37"/>
          <p:cNvSpPr txBox="1"/>
          <p:nvPr/>
        </p:nvSpPr>
        <p:spPr>
          <a:xfrm>
            <a:off x="1263175" y="1921275"/>
            <a:ext cx="2107200" cy="10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Arquitetura </a:t>
            </a:r>
            <a:endParaRPr b="1" sz="21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 Aplicação</a:t>
            </a:r>
            <a:endParaRPr sz="1700"/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1397" y="0"/>
            <a:ext cx="439142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4444C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75" y="500875"/>
            <a:ext cx="8515248" cy="431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38"/>
          <p:cNvSpPr txBox="1"/>
          <p:nvPr/>
        </p:nvSpPr>
        <p:spPr>
          <a:xfrm>
            <a:off x="311700" y="266100"/>
            <a:ext cx="6433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21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Banco de Dados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5"/>
          <p:cNvSpPr txBox="1"/>
          <p:nvPr>
            <p:ph idx="4294967295" type="ctrTitle"/>
          </p:nvPr>
        </p:nvSpPr>
        <p:spPr>
          <a:xfrm>
            <a:off x="311708" y="19505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Usando a “Inteligência” Artificial de forma inteligente.</a:t>
            </a:r>
            <a:endParaRPr sz="2644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3" name="Google Shape;73;p16"/>
          <p:cNvSpPr txBox="1"/>
          <p:nvPr>
            <p:ph idx="4294967295" type="ctrTitle"/>
          </p:nvPr>
        </p:nvSpPr>
        <p:spPr>
          <a:xfrm>
            <a:off x="311708" y="2107800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Faça uma página web que….</a:t>
            </a:r>
            <a:endParaRPr sz="2644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descr="Sou seu fã @JoelJota, mas isso que você falou foi muito ruim.&#10;Reajo ao vídeo de Joel Jota que afirma ser possível se tornar um programador em apenas 2 horas usando inteligência artificial. Discordo veementemente dessa afirmação. Acredito que aprender a programar exige muito mais tempo e dedicação, mesmo com o auxílio de ferramentas de IA. Analiso a crescente onda de cursos que prometem resultados rápidos e milagrosos, alertando para o engano por trás dessas promessas. Esses cursos criam expectativas irreais e prejudicam quem realmente deseja ingressar na área. Sugiro que Joel Jota se retrate caso faça sentido pra ele, pois sua declaração não condiz com a realidade da programação." id="79" name="Google Shape;79;p17" title="Como ser um programador em 2 horas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" y="0"/>
            <a:ext cx="9144000" cy="5143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2000" y="113100"/>
            <a:ext cx="6100006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311700" y="79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Prompt Engineering nada mais é do que 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ensinar a fazer perguntas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aos modelos GPTs.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Por definição: Escrever instruções 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eficazes 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para um modelo a fim de atingir um objetivo.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311700" y="46165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https://platform.openai.com/docs/guides/text?api-mode=responses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7985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Os modelos GPTs utilizam 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large language model</a:t>
            </a: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Instruções informadas na requisição.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 conteúdo é gerado a partir de </a:t>
            </a:r>
            <a:r>
              <a:rPr b="1"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non-deterministic model.</a:t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Desde a pergunta a resposta podem ser modificadas.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311700" y="4616575"/>
            <a:ext cx="654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https://platform.openai.com/docs/guides/text?api-mode=responses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 b="1" sz="1300">
              <a:solidFill>
                <a:schemeClr val="lt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7985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4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INPUT </a:t>
            </a:r>
            <a:r>
              <a:rPr b="1" lang="pt-BR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4000">
                <a:solidFill>
                  <a:srgbClr val="0000FF"/>
                </a:solidFill>
                <a:latin typeface="Montserrat"/>
                <a:ea typeface="Montserrat"/>
                <a:cs typeface="Montserrat"/>
                <a:sym typeface="Montserrat"/>
              </a:rPr>
              <a:t>PROCESSING </a:t>
            </a:r>
            <a:r>
              <a:rPr b="1" lang="pt-BR" sz="4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- </a:t>
            </a:r>
            <a:r>
              <a:rPr b="1" lang="pt-BR" sz="4000">
                <a:solidFill>
                  <a:srgbClr val="00FF00"/>
                </a:solidFill>
                <a:latin typeface="Montserrat"/>
                <a:ea typeface="Montserrat"/>
                <a:cs typeface="Montserrat"/>
                <a:sym typeface="Montserrat"/>
              </a:rPr>
              <a:t>OUTPUT</a:t>
            </a:r>
            <a:endParaRPr b="1" sz="4000">
              <a:solidFill>
                <a:srgbClr val="00FF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pt-BR" sz="1300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