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08A93-BC29-4A9B-9622-2B2BCF5E326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F475-9B01-4799-998E-9CD18EA1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7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F475-9B01-4799-998E-9CD18EA17D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4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DF268-0E2C-4964-B09D-EAFBE1BC7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6BF73-3A15-4EED-9684-253F35203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75F61-CAEC-4E04-B447-5F528F7B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1FF5B-1CAC-4913-B4DC-23250C00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69A1C-90D3-4DE0-82AC-94019D18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2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6A7-8926-4847-BF1C-C1D223C6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5D81F-8968-4978-9931-FF44BEA2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58676-468F-43C0-8BBB-AE76ABC7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1E9AA-50EB-45FF-BCAC-E102D224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90E94-24C1-4340-9EE1-FB6797E5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8F1C25-F7A9-4F41-9757-2B1EDA2AE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309F3-B44B-447A-822A-496818E4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3C671-22EE-439B-8530-4609B8B8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78EBB-EDD7-4B27-B2E5-A3959C3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197E3-1DE9-45D2-BF9A-24C76F4E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9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D5970-FB0A-47ED-BABA-4749CD5C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2F640-02EA-477A-AD44-9A38CFC1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39535-316B-4B6F-B184-FE2AD426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883F0-5E84-4DB7-8018-29EF0D1D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4B2F3-62E1-40EC-92F8-2C21562D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3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A6FF8-036D-4234-9420-ED93C30B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94013-0BEA-49EB-957E-772E9732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0865B-88D4-4E16-9665-7765F31D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3AC12-C5A3-4270-852E-22024D77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0D2B1-5E27-4F08-B65D-233068E3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6E0AE-F492-40DA-AC76-F6DC1EC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62C05-BF9D-445A-9287-B6DB31DB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7937C-D615-4EFB-810C-49CE3737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84FC2-21F4-4F50-A279-54209D04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31A11-8647-4145-BED5-6BA0153E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A2EB4-8AC8-4F4C-B23F-15CE8389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E9BC8-CED1-4F64-BCB7-CD2A3197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9B437-CC8F-40E8-8C48-9E116183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ECC5C-EC6F-4A57-A59B-062F23AF5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E429C-D5F5-4A6C-B929-9603ADF2A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BDFB18-01CF-4412-B28F-87F40473D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2ED4DD-70E8-4B2C-A651-1359F206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AABD72-CEBB-4F66-A4DE-3CFAA8F3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BF0647-FF0A-45F1-B02E-FFB7611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C1AA-77FB-4439-B9FD-0E7C0058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E2281-BCAA-4504-92FC-C9CA8267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5FA33D-FCF7-44B3-B262-FF849853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6281E-AFC9-43A6-8B02-D4B3DE6E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5CAA1A-983E-4FD5-A68A-8FAC649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B7C381-8F5D-47C5-945F-E1958692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E5854A-9567-459B-A25F-27271D4B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1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C6DB-00B3-43E7-93E9-96F4590A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E88F8-FB2C-4D44-9498-C709442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261E0-F2A5-4338-A48E-F96FFE82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DB474-F324-478A-AAF0-399FA5A1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FAAB0-0786-42E0-AD45-40CAF50D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B7EBE-432B-40FE-A468-ED4DABEA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9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22165-DA69-44D2-B542-B7CDF2E2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853EF-9DB9-4705-AD1E-8B6457938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F074D-8945-4665-9FBD-E6246FD6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9C87-49F2-4F48-9526-C8213485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8CA36-B271-4CF2-A716-B6E37DD1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FADBE-F87D-4A26-84F5-598C77CF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7B4701-CE6F-44BD-B39D-736AF266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4918D-3D7D-4B8B-902F-3DF0B148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A0D36-B686-4643-8525-1572A7C8D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843C-C316-4618-B61C-CCDD566921D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372DC-717B-4A7B-891D-E67B771BA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9D2D4-70CC-4F9A-9FAA-AB2C5E16C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81C9-6736-4BFC-BC6E-A991A4515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 </a:t>
            </a:r>
            <a:r>
              <a:rPr lang="zh-CN" altLang="en-US" dirty="0"/>
              <a:t>物理内存管理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B7D06-8FF3-4DC7-BB54-D0C7E7488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53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E1DFA-EE32-46DF-94DF-7863508A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练习</a:t>
            </a:r>
            <a:r>
              <a:rPr lang="en-US" altLang="zh-CN" sz="4000" b="1" dirty="0"/>
              <a:t>2</a:t>
            </a:r>
            <a:r>
              <a:rPr lang="zh-CN" altLang="en-US" sz="4000" dirty="0"/>
              <a:t>：实现寻找虚拟地址对应的页表项（续）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D60F9-28E2-4A02-9397-831BDDE9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请在实验报告中简要说明你的设计实现过程。请回答如下问题：</a:t>
            </a:r>
          </a:p>
          <a:p>
            <a:pPr lvl="1"/>
            <a:r>
              <a:rPr lang="zh-CN" altLang="en-US" dirty="0"/>
              <a:t>请描述页目录项（</a:t>
            </a:r>
            <a:r>
              <a:rPr lang="en-US" altLang="zh-CN" dirty="0"/>
              <a:t>Page Directory Entry</a:t>
            </a:r>
            <a:r>
              <a:rPr lang="zh-CN" altLang="en-US" dirty="0"/>
              <a:t>）和页表项（</a:t>
            </a:r>
            <a:r>
              <a:rPr lang="en-US" altLang="zh-CN" dirty="0"/>
              <a:t>Page Table Entry</a:t>
            </a:r>
            <a:r>
              <a:rPr lang="zh-CN" altLang="en-US" dirty="0"/>
              <a:t>）中每个组成部分的含义以及对</a:t>
            </a:r>
            <a:r>
              <a:rPr lang="en-US" altLang="zh-CN" dirty="0" err="1"/>
              <a:t>ucore</a:t>
            </a:r>
            <a:r>
              <a:rPr lang="zh-CN" altLang="en-US" dirty="0"/>
              <a:t>而言的潜在用处。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ucore</a:t>
            </a:r>
            <a:r>
              <a:rPr lang="zh-CN" altLang="en-US" dirty="0"/>
              <a:t>执行过程中访问内存，出现了页访问异常，请问硬件要做哪些事情？</a:t>
            </a:r>
          </a:p>
        </p:txBody>
      </p:sp>
    </p:spTree>
    <p:extLst>
      <p:ext uri="{BB962C8B-B14F-4D97-AF65-F5344CB8AC3E}">
        <p14:creationId xmlns:p14="http://schemas.microsoft.com/office/powerpoint/2010/main" val="393301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8F169-70A9-4455-918B-E10AF88C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3</a:t>
            </a:r>
            <a:r>
              <a:rPr lang="zh-CN" altLang="en-US" dirty="0"/>
              <a:t>：释放某虚地址所在的页并取消对应二级页表项的映射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4B56-4AD8-4CDE-A229-FE421276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（需要编程）</a:t>
            </a:r>
          </a:p>
          <a:p>
            <a:r>
              <a:rPr lang="zh-CN" altLang="en-US" dirty="0"/>
              <a:t>当释放一个包含某虚地址的物理内存页时，需要让对应此物理内存页的管理数据结构</a:t>
            </a:r>
            <a:r>
              <a:rPr lang="en-US" altLang="zh-CN" dirty="0"/>
              <a:t>Page</a:t>
            </a:r>
            <a:r>
              <a:rPr lang="zh-CN" altLang="en-US" dirty="0"/>
              <a:t>做相关的清除处理，使得此物理内存页成为空闲；</a:t>
            </a:r>
            <a:endParaRPr lang="en-US" altLang="zh-CN" dirty="0"/>
          </a:p>
          <a:p>
            <a:r>
              <a:rPr lang="zh-CN" altLang="en-US" dirty="0"/>
              <a:t>另外还需把表示虚地址与物理地址对应关系的二级页表项清除。</a:t>
            </a:r>
            <a:endParaRPr lang="en-US" altLang="zh-CN" dirty="0"/>
          </a:p>
          <a:p>
            <a:r>
              <a:rPr lang="zh-CN" altLang="en-US" dirty="0"/>
              <a:t>请仔细查看和理解</a:t>
            </a:r>
            <a:r>
              <a:rPr lang="en-US" altLang="zh-CN" dirty="0" err="1"/>
              <a:t>page_remove_pte</a:t>
            </a:r>
            <a:r>
              <a:rPr lang="zh-CN" altLang="en-US" dirty="0"/>
              <a:t>函数中的注释。为此，需要补全在</a:t>
            </a:r>
            <a:r>
              <a:rPr lang="en-US" altLang="zh-CN" dirty="0"/>
              <a:t>kern/mm/</a:t>
            </a:r>
            <a:r>
              <a:rPr lang="en-US" altLang="zh-CN" dirty="0" err="1"/>
              <a:t>pmm.c</a:t>
            </a:r>
            <a:r>
              <a:rPr lang="zh-CN" altLang="en-US" dirty="0"/>
              <a:t>中的</a:t>
            </a:r>
            <a:r>
              <a:rPr lang="en-US" altLang="zh-CN" dirty="0" err="1"/>
              <a:t>page_remove_pte</a:t>
            </a:r>
            <a:r>
              <a:rPr lang="zh-CN" altLang="en-US" dirty="0"/>
              <a:t>函数。</a:t>
            </a:r>
            <a:r>
              <a:rPr lang="en-US" altLang="zh-CN" dirty="0" err="1"/>
              <a:t>page_remove_pte</a:t>
            </a:r>
            <a:r>
              <a:rPr lang="zh-CN" altLang="en-US" dirty="0"/>
              <a:t>函数的调用关系图如下所示：</a:t>
            </a:r>
          </a:p>
        </p:txBody>
      </p:sp>
    </p:spTree>
    <p:extLst>
      <p:ext uri="{BB962C8B-B14F-4D97-AF65-F5344CB8AC3E}">
        <p14:creationId xmlns:p14="http://schemas.microsoft.com/office/powerpoint/2010/main" val="285276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4E572-D42D-4379-AC8A-19EDF9F1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page_remove_pte</a:t>
            </a:r>
            <a:r>
              <a:rPr lang="zh-CN" altLang="en-US" dirty="0"/>
              <a:t>函数的调用关系图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47AE7A-B54F-4F9D-B53A-072B5F300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25" y="2074523"/>
            <a:ext cx="11902350" cy="20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EE626-B1DA-4A12-B35A-63680350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  <a:r>
              <a:rPr lang="en-US" altLang="zh-CN" dirty="0"/>
              <a:t>Challenge: </a:t>
            </a:r>
            <a:r>
              <a:rPr lang="zh-CN" altLang="en-US" dirty="0"/>
              <a:t>任意大小的内存单元</a:t>
            </a:r>
            <a:r>
              <a:rPr lang="en-US" altLang="zh-CN" dirty="0" err="1"/>
              <a:t>slub</a:t>
            </a:r>
            <a:r>
              <a:rPr lang="en-US" altLang="zh-CN" dirty="0"/>
              <a:t> </a:t>
            </a:r>
            <a:r>
              <a:rPr lang="zh-CN" altLang="en-US" dirty="0"/>
              <a:t>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B4536-4057-4D0D-967C-9D28299F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需要编程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如果觉得上述练习难度不够，可考虑完成此扩展练习</a:t>
            </a:r>
            <a:r>
              <a:rPr lang="en-US" altLang="zh-CN" dirty="0"/>
              <a:t>.</a:t>
            </a:r>
            <a:r>
              <a:rPr lang="zh-CN" altLang="en-US" dirty="0"/>
              <a:t>实现两层架构的高效内存单元分配，第一层是基于页大小的内存分配，第二层是在第一层基础上实现基于任意大小的内存分配</a:t>
            </a:r>
            <a:r>
              <a:rPr lang="en-US" altLang="zh-CN" dirty="0"/>
              <a:t>.</a:t>
            </a:r>
            <a:r>
              <a:rPr lang="zh-CN" altLang="en-US" dirty="0"/>
              <a:t>例如，如果连续分配</a:t>
            </a:r>
            <a:r>
              <a:rPr lang="en-US" altLang="zh-CN" dirty="0"/>
              <a:t>8 </a:t>
            </a:r>
            <a:r>
              <a:rPr lang="zh-CN" altLang="en-US" dirty="0"/>
              <a:t>个</a:t>
            </a:r>
            <a:r>
              <a:rPr lang="en-US" altLang="zh-CN" dirty="0"/>
              <a:t>16B </a:t>
            </a:r>
            <a:r>
              <a:rPr lang="zh-CN" altLang="en-US" dirty="0"/>
              <a:t>的内存块，当分配完毕后，实际只消耗了一个空闲物理页</a:t>
            </a:r>
            <a:r>
              <a:rPr lang="en-US" altLang="zh-CN" dirty="0"/>
              <a:t>.</a:t>
            </a:r>
            <a:r>
              <a:rPr lang="zh-CN" altLang="en-US" dirty="0"/>
              <a:t>要求时空都高效，可参考</a:t>
            </a:r>
            <a:r>
              <a:rPr lang="en-US" altLang="zh-CN" dirty="0" err="1"/>
              <a:t>slub</a:t>
            </a:r>
            <a:r>
              <a:rPr lang="en-US" altLang="zh-CN" dirty="0"/>
              <a:t> </a:t>
            </a:r>
            <a:r>
              <a:rPr lang="zh-CN" altLang="en-US" dirty="0"/>
              <a:t>算法来实现， 可简化实现，能够体现其主体思想即可</a:t>
            </a:r>
            <a:r>
              <a:rPr lang="en-US" altLang="zh-CN" dirty="0"/>
              <a:t>.</a:t>
            </a:r>
            <a:r>
              <a:rPr lang="zh-CN" altLang="en-US" dirty="0"/>
              <a:t>要求有设计文档</a:t>
            </a:r>
            <a:r>
              <a:rPr lang="en-US" altLang="zh-CN" dirty="0"/>
              <a:t>. </a:t>
            </a:r>
            <a:r>
              <a:rPr lang="en-US" altLang="zh-CN" dirty="0" err="1"/>
              <a:t>slub</a:t>
            </a:r>
            <a:r>
              <a:rPr lang="en-US" altLang="zh-CN" dirty="0"/>
              <a:t> </a:t>
            </a:r>
            <a:r>
              <a:rPr lang="zh-CN" altLang="en-US" dirty="0"/>
              <a:t>的相关网页是</a:t>
            </a:r>
            <a:r>
              <a:rPr lang="en-US" altLang="zh-CN" dirty="0"/>
              <a:t>http://www.ibrn.com/developerworks/ </a:t>
            </a:r>
            <a:r>
              <a:rPr lang="en-US" altLang="zh-CN" dirty="0" err="1"/>
              <a:t>cn</a:t>
            </a:r>
            <a:r>
              <a:rPr lang="en-US" altLang="zh-CN" dirty="0"/>
              <a:t>/</a:t>
            </a:r>
            <a:r>
              <a:rPr lang="en-US" altLang="zh-CN" dirty="0" err="1"/>
              <a:t>linux</a:t>
            </a:r>
            <a:r>
              <a:rPr lang="en-US" altLang="zh-CN" dirty="0"/>
              <a:t>/l-</a:t>
            </a:r>
            <a:r>
              <a:rPr lang="en-US" altLang="zh-CN" dirty="0" err="1"/>
              <a:t>cnslub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完成</a:t>
            </a:r>
            <a:r>
              <a:rPr lang="en-US" altLang="zh-CN" dirty="0"/>
              <a:t>Challenge </a:t>
            </a:r>
            <a:r>
              <a:rPr lang="zh-CN" altLang="en-US" dirty="0"/>
              <a:t>的同学请在提交的压缩文件名注明含</a:t>
            </a:r>
            <a:r>
              <a:rPr lang="en-US" altLang="zh-CN" dirty="0"/>
              <a:t>Challenge.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4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7847-4A56-4CA8-B192-D9F9F9E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对实验报告的要求：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1546F-7454-4473-A6AF-31637ABB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最终提交</a:t>
            </a:r>
            <a:r>
              <a:rPr lang="en-US" altLang="zh-CN" dirty="0"/>
              <a:t>pdf</a:t>
            </a:r>
            <a:r>
              <a:rPr lang="zh-CN" altLang="en-US" dirty="0"/>
              <a:t>文件和源码</a:t>
            </a:r>
          </a:p>
          <a:p>
            <a:r>
              <a:rPr lang="zh-CN" altLang="en-US" dirty="0"/>
              <a:t>填写各个基本练习中要求完成的报告内容</a:t>
            </a:r>
          </a:p>
          <a:p>
            <a:r>
              <a:rPr lang="zh-CN" altLang="en-US" dirty="0"/>
              <a:t>完成实验后，请分析</a:t>
            </a:r>
            <a:r>
              <a:rPr lang="en-US" altLang="zh-CN" dirty="0" err="1"/>
              <a:t>ucore_lab</a:t>
            </a:r>
            <a:r>
              <a:rPr lang="zh-CN" altLang="en-US" dirty="0"/>
              <a:t>中提供的参考答案，并请在实验报告中说明你的实现与参考答案的区别</a:t>
            </a:r>
          </a:p>
          <a:p>
            <a:r>
              <a:rPr lang="zh-CN" altLang="en-US" dirty="0"/>
              <a:t>列出你认为本实验中重要的知识点，以及与对应的</a:t>
            </a:r>
            <a:r>
              <a:rPr lang="en-US" altLang="zh-CN" dirty="0"/>
              <a:t>OS</a:t>
            </a:r>
            <a:r>
              <a:rPr lang="zh-CN" altLang="en-US" dirty="0"/>
              <a:t>原理中的知识点，并简要说明你对二者的含义，关系，差异等方面的理解（也可能出现实验中的知识点没有对应的原理知识点）</a:t>
            </a:r>
          </a:p>
          <a:p>
            <a:r>
              <a:rPr lang="zh-CN" altLang="en-US" dirty="0"/>
              <a:t>列出你认为</a:t>
            </a:r>
            <a:r>
              <a:rPr lang="en-US" altLang="zh-CN" dirty="0"/>
              <a:t>OS</a:t>
            </a:r>
            <a:r>
              <a:rPr lang="zh-CN" altLang="en-US" dirty="0"/>
              <a:t>原理中很重要，但在实验中没有对应上的知识点</a:t>
            </a:r>
          </a:p>
        </p:txBody>
      </p:sp>
    </p:spTree>
    <p:extLst>
      <p:ext uri="{BB962C8B-B14F-4D97-AF65-F5344CB8AC3E}">
        <p14:creationId xmlns:p14="http://schemas.microsoft.com/office/powerpoint/2010/main" val="12259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68C35-7232-436E-AA01-DAE5316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46875-FC59-4D8B-AAAA-CB4B4AB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主要涉及操作系统的物理内存管理。操作系统为了使用内存，还需高效地管理内存资源。</a:t>
            </a:r>
          </a:p>
          <a:p>
            <a:r>
              <a:rPr lang="zh-CN" altLang="en-US" dirty="0"/>
              <a:t>下面要求来自清华的实验指导书</a:t>
            </a:r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9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04E10-9B90-4D57-832A-5E048C2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1101A-C862-4493-B778-18F3E0B1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理解基于段页式内存地址的转换机制</a:t>
            </a:r>
          </a:p>
          <a:p>
            <a:r>
              <a:rPr lang="zh-CN" altLang="en-US" dirty="0"/>
              <a:t>理解页表的建立和使用方法</a:t>
            </a:r>
          </a:p>
          <a:p>
            <a:r>
              <a:rPr lang="zh-CN" altLang="en-US" dirty="0"/>
              <a:t>理解物理内存的管理方法</a:t>
            </a:r>
          </a:p>
        </p:txBody>
      </p:sp>
    </p:spTree>
    <p:extLst>
      <p:ext uri="{BB962C8B-B14F-4D97-AF65-F5344CB8AC3E}">
        <p14:creationId xmlns:p14="http://schemas.microsoft.com/office/powerpoint/2010/main" val="5318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EE65A-178D-4D3E-A251-FD785438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09E4-D17D-4EC2-97B5-890F2362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本次实验包含三个部分。</a:t>
            </a:r>
            <a:endParaRPr lang="en-US" altLang="zh-CN" dirty="0"/>
          </a:p>
          <a:p>
            <a:r>
              <a:rPr lang="zh-CN" altLang="en-US" dirty="0"/>
              <a:t>首先了解如何发现系统中的物理内存；</a:t>
            </a:r>
            <a:endParaRPr lang="en-US" altLang="zh-CN" dirty="0"/>
          </a:p>
          <a:p>
            <a:r>
              <a:rPr lang="zh-CN" altLang="en-US" dirty="0"/>
              <a:t>然后了解如何建立对物理内存的初步管理，即了解连续物理内存管理；</a:t>
            </a:r>
            <a:endParaRPr lang="en-US" altLang="zh-CN" dirty="0"/>
          </a:p>
          <a:p>
            <a:r>
              <a:rPr lang="zh-CN" altLang="en-US" dirty="0"/>
              <a:t>最后了解页表相关的操作，即如何建立页表来实现虚拟内存到物理内存之间的映射，对段页式内存管理机制有一个比较全面的了解。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本实验里面实现的内存管理还是非常基本的，并没有涉及到对实际机器的优化，比如针对 </a:t>
            </a:r>
            <a:r>
              <a:rPr lang="en-US" altLang="zh-CN" dirty="0"/>
              <a:t>cache </a:t>
            </a:r>
            <a:r>
              <a:rPr lang="zh-CN" altLang="en-US" dirty="0"/>
              <a:t>的优化等。如果大家有余力，尝试完成扩展练习。</a:t>
            </a:r>
          </a:p>
        </p:txBody>
      </p:sp>
    </p:spTree>
    <p:extLst>
      <p:ext uri="{BB962C8B-B14F-4D97-AF65-F5344CB8AC3E}">
        <p14:creationId xmlns:p14="http://schemas.microsoft.com/office/powerpoint/2010/main" val="7791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6E732-7875-4506-BBA0-FFF7F568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EFA85-9B2A-4C49-AB10-007112B1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为了实现实验的目标，实验提供了</a:t>
            </a:r>
            <a:r>
              <a:rPr lang="en-US" altLang="zh-CN" dirty="0"/>
              <a:t>3</a:t>
            </a:r>
            <a:r>
              <a:rPr lang="zh-CN" altLang="en-US" dirty="0"/>
              <a:t>个基本练习和</a:t>
            </a:r>
            <a:r>
              <a:rPr lang="en-US" altLang="zh-CN" dirty="0"/>
              <a:t>2</a:t>
            </a:r>
            <a:r>
              <a:rPr lang="zh-CN" altLang="en-US" dirty="0"/>
              <a:t>个扩展练习，要求完成实验报告。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：实现 </a:t>
            </a:r>
            <a:r>
              <a:rPr lang="en-US" altLang="zh-CN" b="1" dirty="0"/>
              <a:t>first-fit </a:t>
            </a:r>
            <a:r>
              <a:rPr lang="zh-CN" altLang="en-US" dirty="0"/>
              <a:t>连续物理内存分配算法（需要编程）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：实现寻找虚拟地址对应的页表项（需要编程）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3</a:t>
            </a:r>
            <a:r>
              <a:rPr lang="zh-CN" altLang="en-US" dirty="0"/>
              <a:t>：释放某虚地址所在的页并取消对应二级页表项的映射（需要编程）</a:t>
            </a:r>
          </a:p>
        </p:txBody>
      </p:sp>
    </p:spTree>
    <p:extLst>
      <p:ext uri="{BB962C8B-B14F-4D97-AF65-F5344CB8AC3E}">
        <p14:creationId xmlns:p14="http://schemas.microsoft.com/office/powerpoint/2010/main" val="8653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EA91-B829-433C-90CA-D543878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85C55-3222-47DE-A578-6EBD632E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本实验依赖实验</a:t>
            </a:r>
            <a:r>
              <a:rPr lang="en-US" altLang="zh-CN" dirty="0"/>
              <a:t>1</a:t>
            </a:r>
            <a:r>
              <a:rPr lang="zh-CN" altLang="en-US" dirty="0"/>
              <a:t>。请把你做的实验</a:t>
            </a:r>
            <a:r>
              <a:rPr lang="en-US" altLang="zh-CN" dirty="0"/>
              <a:t>1</a:t>
            </a:r>
            <a:r>
              <a:rPr lang="zh-CN" altLang="en-US" dirty="0"/>
              <a:t>的代码填入本实验中代码中有“</a:t>
            </a:r>
            <a:r>
              <a:rPr lang="en-US" altLang="zh-CN" dirty="0"/>
              <a:t>LAB1”</a:t>
            </a:r>
            <a:r>
              <a:rPr lang="zh-CN" altLang="en-US" dirty="0"/>
              <a:t>的注释相应部分。</a:t>
            </a:r>
          </a:p>
          <a:p>
            <a:r>
              <a:rPr lang="zh-CN" altLang="en-US" dirty="0"/>
              <a:t>提示：可采用</a:t>
            </a:r>
            <a:r>
              <a:rPr lang="en-US" altLang="zh-CN" dirty="0"/>
              <a:t>diff</a:t>
            </a:r>
            <a:r>
              <a:rPr lang="zh-CN" altLang="en-US" dirty="0"/>
              <a:t>和</a:t>
            </a:r>
            <a:r>
              <a:rPr lang="en-US" altLang="zh-CN" dirty="0"/>
              <a:t>patch</a:t>
            </a:r>
            <a:r>
              <a:rPr lang="zh-CN" altLang="en-US" dirty="0"/>
              <a:t>工具进行半自动的合并（</a:t>
            </a:r>
            <a:r>
              <a:rPr lang="en-US" altLang="zh-CN" dirty="0"/>
              <a:t>merge</a:t>
            </a:r>
            <a:r>
              <a:rPr lang="zh-CN" altLang="en-US" dirty="0"/>
              <a:t>），也可用一些图形化的比较</a:t>
            </a:r>
            <a:r>
              <a:rPr lang="en-US" altLang="zh-CN" dirty="0"/>
              <a:t>/merge</a:t>
            </a:r>
            <a:r>
              <a:rPr lang="zh-CN" altLang="en-US" dirty="0"/>
              <a:t>工具来手动合并，比如</a:t>
            </a:r>
            <a:r>
              <a:rPr lang="en-US" altLang="zh-CN" dirty="0"/>
              <a:t>meld</a:t>
            </a:r>
            <a:r>
              <a:rPr lang="zh-CN" altLang="en-US" dirty="0"/>
              <a:t>，</a:t>
            </a:r>
            <a:r>
              <a:rPr lang="en-US" altLang="zh-CN" dirty="0"/>
              <a:t>eclipse</a:t>
            </a:r>
            <a:r>
              <a:rPr lang="zh-CN" altLang="en-US" dirty="0"/>
              <a:t>中的</a:t>
            </a:r>
            <a:r>
              <a:rPr lang="en-US" altLang="zh-CN" dirty="0"/>
              <a:t>diff/merge</a:t>
            </a:r>
            <a:r>
              <a:rPr lang="zh-CN" altLang="en-US" dirty="0"/>
              <a:t>工具，</a:t>
            </a:r>
            <a:r>
              <a:rPr lang="en-US" altLang="zh-CN" dirty="0"/>
              <a:t>understand</a:t>
            </a:r>
            <a:r>
              <a:rPr lang="zh-CN" altLang="en-US" dirty="0"/>
              <a:t>中的</a:t>
            </a:r>
            <a:r>
              <a:rPr lang="en-US" altLang="zh-CN" dirty="0"/>
              <a:t>diff/merge</a:t>
            </a:r>
            <a:r>
              <a:rPr lang="zh-CN" altLang="en-US" dirty="0"/>
              <a:t>工具等。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2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F6849-A19A-4A9A-9A0A-0772786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：实现 </a:t>
            </a:r>
            <a:r>
              <a:rPr lang="en-US" altLang="zh-CN" b="1" dirty="0"/>
              <a:t>first-fit </a:t>
            </a:r>
            <a:r>
              <a:rPr lang="zh-CN" altLang="en-US" dirty="0"/>
              <a:t>连续物理内存分配算法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6CA22-02AE-41B9-87ED-DC48C821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（需要编程）</a:t>
            </a:r>
          </a:p>
          <a:p>
            <a:r>
              <a:rPr lang="zh-CN" altLang="en-US" dirty="0"/>
              <a:t>在实现</a:t>
            </a:r>
            <a:r>
              <a:rPr lang="en-US" altLang="zh-CN" dirty="0"/>
              <a:t>first fit </a:t>
            </a:r>
            <a:r>
              <a:rPr lang="zh-CN" altLang="en-US" dirty="0"/>
              <a:t>内存分配算法的回收函数时，要考虑地址连续的空闲块之间的合并操作。</a:t>
            </a:r>
            <a:endParaRPr lang="en-US" altLang="zh-CN" dirty="0"/>
          </a:p>
          <a:p>
            <a:pPr lvl="1"/>
            <a:r>
              <a:rPr lang="zh-CN" altLang="en-US" dirty="0"/>
              <a:t>提示</a:t>
            </a:r>
            <a:r>
              <a:rPr lang="en-US" altLang="zh-CN" dirty="0"/>
              <a:t>:</a:t>
            </a:r>
            <a:r>
              <a:rPr lang="zh-CN" altLang="en-US" dirty="0"/>
              <a:t>在建立空闲页块链表时，需要按照空闲页块起始地址来排序，形成一个有序的链表。可能会修改</a:t>
            </a:r>
            <a:r>
              <a:rPr lang="en-US" altLang="zh-CN" dirty="0" err="1"/>
              <a:t>default_pmm.c</a:t>
            </a:r>
            <a:r>
              <a:rPr lang="zh-CN" altLang="en-US" dirty="0"/>
              <a:t>中的</a:t>
            </a:r>
            <a:r>
              <a:rPr lang="en-US" altLang="zh-CN" dirty="0" err="1"/>
              <a:t>default_init</a:t>
            </a:r>
            <a:r>
              <a:rPr lang="zh-CN" altLang="en-US" dirty="0"/>
              <a:t>，</a:t>
            </a:r>
            <a:r>
              <a:rPr lang="en-US" altLang="zh-CN" dirty="0" err="1"/>
              <a:t>default_init_memmap</a:t>
            </a:r>
            <a:r>
              <a:rPr lang="zh-CN" altLang="en-US" dirty="0"/>
              <a:t>，</a:t>
            </a:r>
            <a:r>
              <a:rPr lang="en-US" altLang="zh-CN" dirty="0" err="1"/>
              <a:t>default_alloc_pages</a:t>
            </a:r>
            <a:r>
              <a:rPr lang="zh-CN" altLang="en-US" dirty="0"/>
              <a:t>，</a:t>
            </a:r>
            <a:r>
              <a:rPr lang="en-US" altLang="zh-CN" dirty="0" err="1"/>
              <a:t>default_free_pages</a:t>
            </a:r>
            <a:r>
              <a:rPr lang="zh-CN" altLang="en-US" dirty="0"/>
              <a:t>等相关函数。请仔细查看和理解</a:t>
            </a:r>
            <a:r>
              <a:rPr lang="en-US" altLang="zh-CN" dirty="0" err="1"/>
              <a:t>default_pmm.c</a:t>
            </a:r>
            <a:r>
              <a:rPr lang="zh-CN" altLang="en-US" dirty="0"/>
              <a:t>中的注释。</a:t>
            </a:r>
          </a:p>
          <a:p>
            <a:r>
              <a:rPr lang="zh-CN" altLang="en-US" dirty="0"/>
              <a:t>请在实验报告中简要说明你的设计实现过程。请回答如下问题：</a:t>
            </a:r>
          </a:p>
          <a:p>
            <a:pPr lvl="1"/>
            <a:r>
              <a:rPr lang="zh-CN" altLang="en-US" dirty="0"/>
              <a:t>你的</a:t>
            </a:r>
            <a:r>
              <a:rPr lang="en-US" altLang="zh-CN" dirty="0"/>
              <a:t>first fit</a:t>
            </a:r>
            <a:r>
              <a:rPr lang="zh-CN" altLang="en-US" dirty="0"/>
              <a:t>算法是否有进一步的改进空间</a:t>
            </a:r>
          </a:p>
        </p:txBody>
      </p:sp>
    </p:spTree>
    <p:extLst>
      <p:ext uri="{BB962C8B-B14F-4D97-AF65-F5344CB8AC3E}">
        <p14:creationId xmlns:p14="http://schemas.microsoft.com/office/powerpoint/2010/main" val="375842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B16CB-7267-44CC-A521-B83C4AD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：实现寻找虚拟地址对应的页表项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00422-D6C0-4CC7-BCC1-E8631C8E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（需要编程）</a:t>
            </a:r>
          </a:p>
          <a:p>
            <a:r>
              <a:rPr lang="zh-CN" altLang="en-US" dirty="0"/>
              <a:t>通过设置页表和对应的页表项，可建立虚拟内存地址和物理内存地址的对应关系。其中的</a:t>
            </a:r>
            <a:r>
              <a:rPr lang="en-US" altLang="zh-CN" dirty="0" err="1"/>
              <a:t>get_pte</a:t>
            </a:r>
            <a:r>
              <a:rPr lang="zh-CN" altLang="en-US" dirty="0"/>
              <a:t>函数是设置页表项环节中的一个重要步骤。此函数找到一个虚地址对应的二级页表项的内核虚地址，如果此二级页表项不存在，则分配一个包含此项的二级页表。本练习需要补全</a:t>
            </a:r>
            <a:r>
              <a:rPr lang="en-US" altLang="zh-CN" dirty="0" err="1"/>
              <a:t>get_pte</a:t>
            </a:r>
            <a:r>
              <a:rPr lang="zh-CN" altLang="en-US" dirty="0"/>
              <a:t>函数 </a:t>
            </a:r>
            <a:r>
              <a:rPr lang="en-US" altLang="zh-CN" dirty="0"/>
              <a:t>in kern/mm/</a:t>
            </a:r>
            <a:r>
              <a:rPr lang="en-US" altLang="zh-CN" dirty="0" err="1"/>
              <a:t>pmm.c</a:t>
            </a:r>
            <a:r>
              <a:rPr lang="zh-CN" altLang="en-US" dirty="0"/>
              <a:t>，实现其功能。请仔细查看和理解</a:t>
            </a:r>
            <a:r>
              <a:rPr lang="en-US" altLang="zh-CN" dirty="0" err="1"/>
              <a:t>get_pte</a:t>
            </a:r>
            <a:r>
              <a:rPr lang="zh-CN" altLang="en-US" dirty="0"/>
              <a:t>函数中的注释。</a:t>
            </a:r>
          </a:p>
          <a:p>
            <a:r>
              <a:rPr lang="en-US" altLang="zh-CN" dirty="0"/>
              <a:t>get_pte</a:t>
            </a:r>
            <a:r>
              <a:rPr lang="zh-CN" altLang="en-US" dirty="0"/>
              <a:t>函数的调用关系图如下所示：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27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F35D-FE95-4C19-BD2F-05A82644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get_pte</a:t>
            </a:r>
            <a:r>
              <a:rPr lang="zh-CN" altLang="en-US" dirty="0"/>
              <a:t>函数的调用关系图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211952A-B40F-4A87-9C79-8EF07B10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215" y="1958924"/>
            <a:ext cx="11813941" cy="39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1122</Words>
  <Application>Microsoft Office PowerPoint</Application>
  <PresentationFormat>宽屏</PresentationFormat>
  <Paragraphs>56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实验3 物理内存管理</vt:lpstr>
      <vt:lpstr>PowerPoint 演示文稿</vt:lpstr>
      <vt:lpstr>实验目的</vt:lpstr>
      <vt:lpstr>实验内容</vt:lpstr>
      <vt:lpstr>练习</vt:lpstr>
      <vt:lpstr>练习0：填写已有实验</vt:lpstr>
      <vt:lpstr>练习1：实现 first-fit 连续物理内存分配算法</vt:lpstr>
      <vt:lpstr>练习2：实现寻找虚拟地址对应的页表项</vt:lpstr>
      <vt:lpstr>get_pte函数的调用关系图</vt:lpstr>
      <vt:lpstr>练习2：实现寻找虚拟地址对应的页表项（续）</vt:lpstr>
      <vt:lpstr>练习3：释放某虚地址所在的页并取消对应二级页表项的映射</vt:lpstr>
      <vt:lpstr>page_remove_pte函数的调用关系图</vt:lpstr>
      <vt:lpstr>扩展练习Challenge: 任意大小的内存单元slub 分配算法</vt:lpstr>
      <vt:lpstr>对实验报告的要求：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物理内存管理</dc:title>
  <dc:creator>永东 张</dc:creator>
  <cp:lastModifiedBy>永东 张</cp:lastModifiedBy>
  <cp:revision>11</cp:revision>
  <dcterms:created xsi:type="dcterms:W3CDTF">2019-04-09T14:53:54Z</dcterms:created>
  <dcterms:modified xsi:type="dcterms:W3CDTF">2019-04-09T23:54:27Z</dcterms:modified>
</cp:coreProperties>
</file>