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3" r:id="rId9"/>
    <p:sldId id="270" r:id="rId10"/>
    <p:sldId id="271" r:id="rId11"/>
    <p:sldId id="272" r:id="rId12"/>
    <p:sldId id="273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08A93-BC29-4A9B-9622-2B2BCF5E326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F475-9B01-4799-998E-9CD18EA1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7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F475-9B01-4799-998E-9CD18EA17D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4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DF268-0E2C-4964-B09D-EAFBE1BC7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16BF73-3A15-4EED-9684-253F35203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75F61-CAEC-4E04-B447-5F528F7B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1FF5B-1CAC-4913-B4DC-23250C00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69A1C-90D3-4DE0-82AC-94019D18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2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96A7-8926-4847-BF1C-C1D223C6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5D81F-8968-4978-9931-FF44BEA2C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58676-468F-43C0-8BBB-AE76ABC7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1E9AA-50EB-45FF-BCAC-E102D224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90E94-24C1-4340-9EE1-FB6797E5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8F1C25-F7A9-4F41-9757-2B1EDA2AE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309F3-B44B-447A-822A-496818E4E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3C671-22EE-439B-8530-4609B8B8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78EBB-EDD7-4B27-B2E5-A3959C3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197E3-1DE9-45D2-BF9A-24C76F4E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9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D5970-FB0A-47ED-BABA-4749CD5C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2F640-02EA-477A-AD44-9A38CFC1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39535-316B-4B6F-B184-FE2AD426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883F0-5E84-4DB7-8018-29EF0D1D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4B2F3-62E1-40EC-92F8-2C21562D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3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A6FF8-036D-4234-9420-ED93C30B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94013-0BEA-49EB-957E-772E9732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0865B-88D4-4E16-9665-7765F31D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3AC12-C5A3-4270-852E-22024D77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0D2B1-5E27-4F08-B65D-233068E3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4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6E0AE-F492-40DA-AC76-F6DC1EC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62C05-BF9D-445A-9287-B6DB31DB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17937C-D615-4EFB-810C-49CE37372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84FC2-21F4-4F50-A279-54209D04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31A11-8647-4145-BED5-6BA0153E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A2EB4-8AC8-4F4C-B23F-15CE8389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3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E9BC8-CED1-4F64-BCB7-CD2A3197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9B437-CC8F-40E8-8C48-9E116183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CECC5C-EC6F-4A57-A59B-062F23AF5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7E429C-D5F5-4A6C-B929-9603ADF2A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BDFB18-01CF-4412-B28F-87F40473D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2ED4DD-70E8-4B2C-A651-1359F206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AABD72-CEBB-4F66-A4DE-3CFAA8F3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BF0647-FF0A-45F1-B02E-FFB7611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5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7C1AA-77FB-4439-B9FD-0E7C0058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EE2281-BCAA-4504-92FC-C9CA8267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5FA33D-FCF7-44B3-B262-FF849853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E6281E-AFC9-43A6-8B02-D4B3DE6E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5CAA1A-983E-4FD5-A68A-8FAC649E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B7C381-8F5D-47C5-945F-E1958692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E5854A-9567-459B-A25F-27271D4B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1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C6DB-00B3-43E7-93E9-96F4590A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E88F8-FB2C-4D44-9498-C709442F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261E0-F2A5-4338-A48E-F96FFE82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DB474-F324-478A-AAF0-399FA5A1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FAAB0-0786-42E0-AD45-40CAF50D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B7EBE-432B-40FE-A468-ED4DABEA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9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22165-DA69-44D2-B542-B7CDF2E2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853EF-9DB9-4705-AD1E-8B6457938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F074D-8945-4665-9FBD-E6246FD6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79C87-49F2-4F48-9526-C8213485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8CA36-B271-4CF2-A716-B6E37DD1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FFADBE-F87D-4A26-84F5-598C77CF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5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7B4701-CE6F-44BD-B39D-736AF266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4918D-3D7D-4B8B-902F-3DF0B148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A0D36-B686-4643-8525-1572A7C8D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843C-C316-4618-B61C-CCDD566921D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372DC-717B-4A7B-891D-E67B771BA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9D2D4-70CC-4F9A-9FAA-AB2C5E16C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281C9-6736-4BFC-BC6E-A991A4515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5 </a:t>
            </a:r>
            <a:r>
              <a:rPr lang="zh-CN" altLang="en-US" dirty="0"/>
              <a:t>内核线程管理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B7D06-8FF3-4DC7-BB54-D0C7E7488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53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79C2F-AA27-4D71-A56B-261E7160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  <a:r>
              <a:rPr lang="en-US" altLang="zh-CN" b="1" dirty="0"/>
              <a:t>3</a:t>
            </a:r>
            <a:r>
              <a:rPr lang="zh-CN" altLang="en-US" dirty="0"/>
              <a:t>：分析代码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 err="1"/>
              <a:t>proc_run</a:t>
            </a:r>
            <a:r>
              <a:rPr lang="en-US" altLang="zh-CN" b="1" dirty="0"/>
              <a:t>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EE0AA-94FD-4C9B-8F3C-F3AF2890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（无编码工作）</a:t>
            </a:r>
            <a:endParaRPr lang="en-US" altLang="zh-CN" dirty="0"/>
          </a:p>
          <a:p>
            <a:r>
              <a:rPr lang="zh-CN" altLang="en-US" dirty="0"/>
              <a:t>阅读代码，理解 </a:t>
            </a:r>
            <a:r>
              <a:rPr lang="en-US" altLang="zh-CN" b="1" dirty="0" err="1"/>
              <a:t>proc_run</a:t>
            </a:r>
            <a:r>
              <a:rPr lang="en-US" altLang="zh-CN" b="1" dirty="0"/>
              <a:t> </a:t>
            </a:r>
            <a:r>
              <a:rPr lang="zh-CN" altLang="en-US" dirty="0"/>
              <a:t>函数和它调用的函数如何完成进程切换的。</a:t>
            </a:r>
            <a:endParaRPr lang="en-US" altLang="zh-CN" dirty="0"/>
          </a:p>
          <a:p>
            <a:r>
              <a:rPr lang="zh-CN" altLang="en-US" dirty="0"/>
              <a:t>请在实验报告中简要说明你对</a:t>
            </a:r>
            <a:r>
              <a:rPr lang="en-US" altLang="zh-CN" dirty="0" err="1"/>
              <a:t>proc_run</a:t>
            </a:r>
            <a:r>
              <a:rPr lang="zh-CN" altLang="en-US" dirty="0"/>
              <a:t>函数的分析。并回答如下问题：</a:t>
            </a:r>
          </a:p>
          <a:p>
            <a:pPr lvl="1"/>
            <a:r>
              <a:rPr lang="zh-CN" altLang="en-US" dirty="0"/>
              <a:t>在本实验的执行过程中，创建且运行了几个内核线程？</a:t>
            </a:r>
          </a:p>
          <a:p>
            <a:pPr lvl="1"/>
            <a:r>
              <a:rPr lang="zh-CN" altLang="en-US" dirty="0"/>
              <a:t>语句 </a:t>
            </a:r>
            <a:r>
              <a:rPr lang="en-US" altLang="zh-CN" dirty="0" err="1"/>
              <a:t>local_intr_save</a:t>
            </a:r>
            <a:r>
              <a:rPr lang="en-US" altLang="zh-CN" dirty="0"/>
              <a:t>(</a:t>
            </a:r>
            <a:r>
              <a:rPr lang="en-US" altLang="zh-CN" dirty="0" err="1"/>
              <a:t>intr_flag</a:t>
            </a:r>
            <a:r>
              <a:rPr lang="en-US" altLang="zh-CN" dirty="0"/>
              <a:t>);....</a:t>
            </a:r>
            <a:r>
              <a:rPr lang="en-US" altLang="zh-CN" dirty="0" err="1"/>
              <a:t>local_intr_restore</a:t>
            </a:r>
            <a:r>
              <a:rPr lang="en-US" altLang="zh-CN" dirty="0"/>
              <a:t>(</a:t>
            </a:r>
            <a:r>
              <a:rPr lang="en-US" altLang="zh-CN" dirty="0" err="1"/>
              <a:t>intr_flag</a:t>
            </a:r>
            <a:r>
              <a:rPr lang="en-US" altLang="zh-CN" dirty="0"/>
              <a:t>); </a:t>
            </a:r>
            <a:r>
              <a:rPr lang="zh-CN" altLang="en-US" dirty="0"/>
              <a:t>在这里有何作用</a:t>
            </a:r>
            <a:r>
              <a:rPr lang="en-US" altLang="zh-CN" dirty="0"/>
              <a:t>?</a:t>
            </a:r>
            <a:r>
              <a:rPr lang="zh-CN" altLang="en-US" dirty="0"/>
              <a:t>请说明理由。</a:t>
            </a:r>
          </a:p>
        </p:txBody>
      </p:sp>
    </p:spTree>
    <p:extLst>
      <p:ext uri="{BB962C8B-B14F-4D97-AF65-F5344CB8AC3E}">
        <p14:creationId xmlns:p14="http://schemas.microsoft.com/office/powerpoint/2010/main" val="293351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4CF02-C9C8-46D5-8933-40F05CEC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10A8F-F90D-49A7-A1A5-7615B85E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完成代码编写后，编译并运行代码：</a:t>
            </a:r>
            <a:r>
              <a:rPr lang="en-US" altLang="zh-CN" dirty="0"/>
              <a:t>make </a:t>
            </a:r>
            <a:r>
              <a:rPr lang="en-US" altLang="zh-CN" dirty="0" err="1"/>
              <a:t>qemu</a:t>
            </a:r>
            <a:endParaRPr lang="en-US" altLang="zh-CN" dirty="0"/>
          </a:p>
          <a:p>
            <a:r>
              <a:rPr lang="zh-CN" altLang="en-US" dirty="0"/>
              <a:t>如果可以得到如 附录</a:t>
            </a:r>
            <a:r>
              <a:rPr lang="en-US" altLang="zh-CN" dirty="0"/>
              <a:t>A</a:t>
            </a:r>
            <a:r>
              <a:rPr lang="zh-CN" altLang="en-US" dirty="0"/>
              <a:t>所示的显示内容（仅供参考，不是标准答案输出），则基本正确。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72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95A47-79A2-42DA-A322-5FB08A9D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扩展练习</a:t>
            </a:r>
            <a:r>
              <a:rPr lang="en-US" altLang="zh-CN" b="1" dirty="0"/>
              <a:t>Challenge</a:t>
            </a:r>
            <a:r>
              <a:rPr lang="zh-CN" altLang="en-US" dirty="0"/>
              <a:t>：实现支持任意大小的内存分配算法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9F883-B815-4E27-92CD-4AA629C8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这其实是上一次实验内存的扩展，但考虑到现在的</a:t>
            </a:r>
            <a:r>
              <a:rPr lang="en-US" altLang="zh-CN" dirty="0"/>
              <a:t>slab</a:t>
            </a:r>
            <a:r>
              <a:rPr lang="zh-CN" altLang="en-US" dirty="0"/>
              <a:t>算法比较复杂，有必要实现一个比较简单的任意大小内存分配算法。可参考本实验中的</a:t>
            </a:r>
            <a:r>
              <a:rPr lang="en-US" altLang="zh-CN" dirty="0"/>
              <a:t>slab</a:t>
            </a:r>
            <a:r>
              <a:rPr lang="zh-CN" altLang="en-US" dirty="0"/>
              <a:t>如何调用基于页的内存分配算法（注意，不是要你关注</a:t>
            </a:r>
            <a:r>
              <a:rPr lang="en-US" altLang="zh-CN" dirty="0"/>
              <a:t>slab</a:t>
            </a:r>
            <a:r>
              <a:rPr lang="zh-CN" altLang="en-US" dirty="0"/>
              <a:t>的具体实现）来实现</a:t>
            </a:r>
            <a:r>
              <a:rPr lang="en-US" altLang="zh-CN" dirty="0"/>
              <a:t>first-fit/best-fit/worst-fit/buddy</a:t>
            </a:r>
            <a:r>
              <a:rPr lang="zh-CN" altLang="en-US" dirty="0"/>
              <a:t>等支持任意大小的内存分配算法。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注意</a:t>
            </a:r>
            <a:r>
              <a:rPr lang="en-US" altLang="zh-CN" dirty="0"/>
              <a:t>】</a:t>
            </a:r>
            <a:r>
              <a:rPr lang="zh-CN" altLang="en-US" dirty="0"/>
              <a:t>下面是相关的</a:t>
            </a:r>
            <a:r>
              <a:rPr lang="en-US" altLang="zh-CN" dirty="0"/>
              <a:t>Linux</a:t>
            </a:r>
            <a:r>
              <a:rPr lang="zh-CN" altLang="en-US" dirty="0"/>
              <a:t>实现文档，供参考：</a:t>
            </a:r>
          </a:p>
          <a:p>
            <a:r>
              <a:rPr lang="en-US" altLang="zh-CN" dirty="0"/>
              <a:t>SLOB </a:t>
            </a:r>
          </a:p>
          <a:p>
            <a:r>
              <a:rPr lang="en-US" altLang="zh-CN" dirty="0"/>
              <a:t>http://en.wikipedia.org/wiki/SLOB http://lwn.net/Articles/157944/</a:t>
            </a:r>
          </a:p>
          <a:p>
            <a:r>
              <a:rPr lang="en-US" altLang="zh-CN" dirty="0"/>
              <a:t>SLAB </a:t>
            </a:r>
          </a:p>
          <a:p>
            <a:r>
              <a:rPr lang="en-US" altLang="zh-CN" dirty="0"/>
              <a:t>https://www.ibm.com/developerworks/cn/linux/l-linux-slab-allocator/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87847-4A56-4CA8-B192-D9F9F9E9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对实验报告的要求：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1546F-7454-4473-A6AF-31637ABB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最终提交</a:t>
            </a:r>
            <a:r>
              <a:rPr lang="en-US" altLang="zh-CN" dirty="0"/>
              <a:t>pdf</a:t>
            </a:r>
            <a:r>
              <a:rPr lang="zh-CN" altLang="en-US" dirty="0"/>
              <a:t>文件和源码</a:t>
            </a:r>
          </a:p>
          <a:p>
            <a:r>
              <a:rPr lang="zh-CN" altLang="en-US" dirty="0"/>
              <a:t>填写各个基本练习中要求完成的报告内容</a:t>
            </a:r>
          </a:p>
          <a:p>
            <a:r>
              <a:rPr lang="zh-CN" altLang="en-US" dirty="0"/>
              <a:t>完成实验后，请分析</a:t>
            </a:r>
            <a:r>
              <a:rPr lang="en-US" altLang="zh-CN" dirty="0" err="1"/>
              <a:t>ucore_lab</a:t>
            </a:r>
            <a:r>
              <a:rPr lang="zh-CN" altLang="en-US" dirty="0"/>
              <a:t>中提供的参考答案，并请在实验报告中说明你的实现与参考答案的区别</a:t>
            </a:r>
          </a:p>
          <a:p>
            <a:r>
              <a:rPr lang="zh-CN" altLang="en-US" dirty="0"/>
              <a:t>列出你认为本实验中重要的知识点，以及与对应的</a:t>
            </a:r>
            <a:r>
              <a:rPr lang="en-US" altLang="zh-CN" dirty="0"/>
              <a:t>OS</a:t>
            </a:r>
            <a:r>
              <a:rPr lang="zh-CN" altLang="en-US" dirty="0"/>
              <a:t>原理中的知识点，并简要说明你对二者的含义，关系，差异等方面的理解（也可能出现实验中的知识点没有对应的原理知识点）</a:t>
            </a:r>
          </a:p>
          <a:p>
            <a:r>
              <a:rPr lang="zh-CN" altLang="en-US" dirty="0"/>
              <a:t>列出你认为</a:t>
            </a:r>
            <a:r>
              <a:rPr lang="en-US" altLang="zh-CN" dirty="0"/>
              <a:t>OS</a:t>
            </a:r>
            <a:r>
              <a:rPr lang="zh-CN" altLang="en-US" dirty="0"/>
              <a:t>原理中很重要，但在实验中没有对应上的知识点</a:t>
            </a:r>
          </a:p>
        </p:txBody>
      </p:sp>
    </p:spTree>
    <p:extLst>
      <p:ext uri="{BB962C8B-B14F-4D97-AF65-F5344CB8AC3E}">
        <p14:creationId xmlns:p14="http://schemas.microsoft.com/office/powerpoint/2010/main" val="122591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68C35-7232-436E-AA01-DAE53161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46875-FC59-4D8B-AAAA-CB4B4AB1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本次实验是在前面实验</a:t>
            </a:r>
            <a:r>
              <a:rPr lang="en-US" altLang="zh-CN" dirty="0"/>
              <a:t>lab1-lab3</a:t>
            </a:r>
            <a:r>
              <a:rPr lang="zh-CN" altLang="en-US" dirty="0"/>
              <a:t>的基础上</a:t>
            </a:r>
          </a:p>
        </p:txBody>
      </p:sp>
    </p:spTree>
    <p:extLst>
      <p:ext uri="{BB962C8B-B14F-4D97-AF65-F5344CB8AC3E}">
        <p14:creationId xmlns:p14="http://schemas.microsoft.com/office/powerpoint/2010/main" val="75790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04E10-9B90-4D57-832A-5E048C22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1101A-C862-4493-B778-18F3E0B1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了解内核线程创建</a:t>
            </a:r>
            <a:r>
              <a:rPr lang="en-US" altLang="zh-CN" dirty="0"/>
              <a:t>/</a:t>
            </a:r>
            <a:r>
              <a:rPr lang="zh-CN" altLang="en-US" dirty="0"/>
              <a:t>执行的管理过程</a:t>
            </a:r>
          </a:p>
          <a:p>
            <a:r>
              <a:rPr lang="zh-CN" altLang="en-US" dirty="0"/>
              <a:t>了解内核线程的切换和基本调度过程</a:t>
            </a:r>
          </a:p>
        </p:txBody>
      </p:sp>
    </p:spTree>
    <p:extLst>
      <p:ext uri="{BB962C8B-B14F-4D97-AF65-F5344CB8AC3E}">
        <p14:creationId xmlns:p14="http://schemas.microsoft.com/office/powerpoint/2010/main" val="53186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EE65A-178D-4D3E-A251-FD785438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B09E4-D17D-4EC2-97B5-890F2362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61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本次实验将首先接触的是内核线程的管理。内核线程是一种特殊的进程，内核线程与用户进程的区别有两个：</a:t>
            </a:r>
          </a:p>
          <a:p>
            <a:pPr lvl="1"/>
            <a:r>
              <a:rPr lang="zh-CN" altLang="en-US" dirty="0"/>
              <a:t>内核线程只运行在内核态</a:t>
            </a:r>
          </a:p>
          <a:p>
            <a:pPr lvl="1"/>
            <a:r>
              <a:rPr lang="zh-CN" altLang="en-US" dirty="0"/>
              <a:t>用户进程会在在用户态和内核态交替运行</a:t>
            </a:r>
          </a:p>
          <a:p>
            <a:pPr lvl="1"/>
            <a:r>
              <a:rPr lang="zh-CN" altLang="en-US" dirty="0"/>
              <a:t>所有内核线程共用</a:t>
            </a:r>
            <a:r>
              <a:rPr lang="en-US" altLang="zh-CN" dirty="0" err="1"/>
              <a:t>ucore</a:t>
            </a:r>
            <a:r>
              <a:rPr lang="zh-CN" altLang="en-US" dirty="0"/>
              <a:t>内核内存空间，不需为每个内核线程维护单独的内存空间</a:t>
            </a:r>
          </a:p>
          <a:p>
            <a:pPr lvl="1"/>
            <a:r>
              <a:rPr lang="zh-CN" altLang="en-US" dirty="0"/>
              <a:t>而用户进程需要维护各自的用户内存空间</a:t>
            </a:r>
          </a:p>
        </p:txBody>
      </p:sp>
    </p:spTree>
    <p:extLst>
      <p:ext uri="{BB962C8B-B14F-4D97-AF65-F5344CB8AC3E}">
        <p14:creationId xmlns:p14="http://schemas.microsoft.com/office/powerpoint/2010/main" val="7791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6E732-7875-4506-BBA0-FFF7F568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EFA85-9B2A-4C49-AB10-007112B1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为了实现实验的目标，实验提供了</a:t>
            </a:r>
            <a:r>
              <a:rPr lang="en-US" altLang="zh-CN" dirty="0"/>
              <a:t>3</a:t>
            </a:r>
            <a:r>
              <a:rPr lang="zh-CN" altLang="en-US" dirty="0"/>
              <a:t>个基本练习和</a:t>
            </a:r>
            <a:r>
              <a:rPr lang="en-US" altLang="zh-CN" dirty="0"/>
              <a:t>2</a:t>
            </a:r>
            <a:r>
              <a:rPr lang="zh-CN" altLang="en-US" dirty="0"/>
              <a:t>个扩展练习，要求完成实验报告。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0</a:t>
            </a:r>
            <a:r>
              <a:rPr lang="zh-CN" altLang="en-US" dirty="0"/>
              <a:t>：填写已有实验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1</a:t>
            </a:r>
            <a:r>
              <a:rPr lang="zh-CN" altLang="en-US" dirty="0"/>
              <a:t>：分配并初始化一个进程控制块（需要编码）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2</a:t>
            </a:r>
            <a:r>
              <a:rPr lang="zh-CN" altLang="en-US" dirty="0"/>
              <a:t>：为新创建的内核线程分配资源（需要编程）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3</a:t>
            </a:r>
            <a:r>
              <a:rPr lang="zh-CN" altLang="en-US" dirty="0"/>
              <a:t>：阅读代码，理解 </a:t>
            </a:r>
            <a:r>
              <a:rPr lang="en-US" altLang="zh-CN" b="1" dirty="0" err="1"/>
              <a:t>proc_run</a:t>
            </a:r>
            <a:r>
              <a:rPr lang="en-US" altLang="zh-CN" b="1" dirty="0"/>
              <a:t> </a:t>
            </a:r>
            <a:r>
              <a:rPr lang="zh-CN" altLang="en-US" dirty="0"/>
              <a:t>函数和它调用的函数如何完成进程切换的。 （无需编程）</a:t>
            </a:r>
            <a:endParaRPr lang="en-US" altLang="zh-CN" dirty="0"/>
          </a:p>
          <a:p>
            <a:r>
              <a:rPr lang="zh-CN" altLang="en-US" dirty="0"/>
              <a:t>选做</a:t>
            </a:r>
            <a:endParaRPr lang="en-US" altLang="zh-CN" dirty="0"/>
          </a:p>
          <a:p>
            <a:pPr lvl="1"/>
            <a:r>
              <a:rPr lang="zh-CN" altLang="en-US" dirty="0"/>
              <a:t>扩展练习</a:t>
            </a:r>
            <a:r>
              <a:rPr lang="en-US" altLang="zh-CN" b="1" dirty="0"/>
              <a:t>Challenge</a:t>
            </a:r>
            <a:r>
              <a:rPr lang="zh-CN" altLang="en-US" dirty="0"/>
              <a:t>：实现支持任意大小的内存分配算法</a:t>
            </a:r>
          </a:p>
        </p:txBody>
      </p:sp>
    </p:spTree>
    <p:extLst>
      <p:ext uri="{BB962C8B-B14F-4D97-AF65-F5344CB8AC3E}">
        <p14:creationId xmlns:p14="http://schemas.microsoft.com/office/powerpoint/2010/main" val="86533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7EA91-B829-433C-90CA-D5438781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0</a:t>
            </a:r>
            <a:r>
              <a:rPr lang="zh-CN" altLang="en-US" dirty="0"/>
              <a:t>：填写已有实验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85C55-3222-47DE-A578-6EBD632E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本实验依赖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1/2/3</a:t>
            </a:r>
            <a:r>
              <a:rPr lang="zh-CN" altLang="en-US" dirty="0"/>
              <a:t>。请把你做的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1/2/3</a:t>
            </a:r>
            <a:r>
              <a:rPr lang="zh-CN" altLang="en-US" dirty="0"/>
              <a:t>的代码填入本实验中代码中有“</a:t>
            </a:r>
            <a:r>
              <a:rPr lang="en-US" altLang="zh-CN" dirty="0"/>
              <a:t>LAB1”,“LAB2” ,“LAB3”</a:t>
            </a:r>
            <a:r>
              <a:rPr lang="zh-CN" altLang="en-US" dirty="0"/>
              <a:t>的注释相应部分。</a:t>
            </a:r>
          </a:p>
        </p:txBody>
      </p:sp>
    </p:spTree>
    <p:extLst>
      <p:ext uri="{BB962C8B-B14F-4D97-AF65-F5344CB8AC3E}">
        <p14:creationId xmlns:p14="http://schemas.microsoft.com/office/powerpoint/2010/main" val="176326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F6849-A19A-4A9A-9A0A-0772786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1</a:t>
            </a:r>
            <a:r>
              <a:rPr lang="zh-CN" altLang="en-US" dirty="0"/>
              <a:t>：分配并初始化一个进程控制块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6CA22-02AE-41B9-87ED-DC48C821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1921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（需要编程）</a:t>
            </a:r>
            <a:endParaRPr lang="en-US" altLang="zh-CN" dirty="0"/>
          </a:p>
          <a:p>
            <a:r>
              <a:rPr lang="en-US" altLang="zh-CN" dirty="0" err="1"/>
              <a:t>alloc_proc</a:t>
            </a:r>
            <a:r>
              <a:rPr lang="zh-CN" altLang="en-US" dirty="0"/>
              <a:t>函数（位于</a:t>
            </a:r>
            <a:r>
              <a:rPr lang="en-US" altLang="zh-CN" dirty="0"/>
              <a:t>kern/process/</a:t>
            </a:r>
            <a:r>
              <a:rPr lang="en-US" altLang="zh-CN" dirty="0" err="1"/>
              <a:t>proc.c</a:t>
            </a:r>
            <a:r>
              <a:rPr lang="zh-CN" altLang="en-US" dirty="0"/>
              <a:t>中）负责分配并返回一个新的</a:t>
            </a:r>
            <a:r>
              <a:rPr lang="en-US" altLang="zh-CN" dirty="0"/>
              <a:t>struct </a:t>
            </a:r>
            <a:r>
              <a:rPr lang="en-US" altLang="zh-CN" dirty="0" err="1"/>
              <a:t>proc_struct</a:t>
            </a:r>
            <a:r>
              <a:rPr lang="zh-CN" altLang="en-US" dirty="0"/>
              <a:t>结构，用于存储新建立的内核线程的管理信息。</a:t>
            </a:r>
            <a:r>
              <a:rPr lang="en-US" altLang="zh-CN" dirty="0" err="1"/>
              <a:t>ucore</a:t>
            </a:r>
            <a:r>
              <a:rPr lang="zh-CN" altLang="en-US" dirty="0"/>
              <a:t>需要对这个结构进行最基本的初始化，你需要完成这个初始化过程。</a:t>
            </a:r>
            <a:endParaRPr lang="en-US" altLang="zh-CN" dirty="0"/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  <a:r>
              <a:rPr lang="zh-CN" altLang="en-US" dirty="0"/>
              <a:t>在</a:t>
            </a:r>
            <a:r>
              <a:rPr lang="en-US" altLang="zh-CN" dirty="0" err="1"/>
              <a:t>alloc_proc</a:t>
            </a:r>
            <a:r>
              <a:rPr lang="zh-CN" altLang="en-US" dirty="0"/>
              <a:t>函数的实现中，需要初始化的</a:t>
            </a:r>
            <a:r>
              <a:rPr lang="en-US" altLang="zh-CN" dirty="0" err="1"/>
              <a:t>proc_struct</a:t>
            </a:r>
            <a:r>
              <a:rPr lang="zh-CN" altLang="en-US" dirty="0"/>
              <a:t>结构中的成员变量至少包括：</a:t>
            </a:r>
            <a:r>
              <a:rPr lang="en-US" altLang="zh-CN" dirty="0"/>
              <a:t>state/</a:t>
            </a:r>
            <a:r>
              <a:rPr lang="en-US" altLang="zh-CN" dirty="0" err="1"/>
              <a:t>pid</a:t>
            </a:r>
            <a:r>
              <a:rPr lang="en-US" altLang="zh-CN" dirty="0"/>
              <a:t>/runs/</a:t>
            </a:r>
            <a:r>
              <a:rPr lang="en-US" altLang="zh-CN" dirty="0" err="1"/>
              <a:t>kstack</a:t>
            </a:r>
            <a:r>
              <a:rPr lang="en-US" altLang="zh-CN" dirty="0"/>
              <a:t>/</a:t>
            </a:r>
            <a:r>
              <a:rPr lang="en-US" altLang="zh-CN" dirty="0" err="1"/>
              <a:t>need_resched</a:t>
            </a:r>
            <a:r>
              <a:rPr lang="en-US" altLang="zh-CN" dirty="0"/>
              <a:t>/parent/mm/context/</a:t>
            </a:r>
            <a:r>
              <a:rPr lang="en-US" altLang="zh-CN" dirty="0" err="1"/>
              <a:t>tf</a:t>
            </a:r>
            <a:r>
              <a:rPr lang="en-US" altLang="zh-CN" dirty="0"/>
              <a:t>/cr3/flags/name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请在实验报告中简要说明你的设计实现过程。请回答如下问题：</a:t>
            </a:r>
            <a:endParaRPr lang="en-US" altLang="zh-CN" dirty="0"/>
          </a:p>
          <a:p>
            <a:pPr lvl="1"/>
            <a:r>
              <a:rPr lang="zh-CN" altLang="en-US" dirty="0"/>
              <a:t>请说明</a:t>
            </a:r>
            <a:r>
              <a:rPr lang="en-US" altLang="zh-CN" dirty="0" err="1"/>
              <a:t>proc_struct</a:t>
            </a:r>
            <a:r>
              <a:rPr lang="zh-CN" altLang="en-US" dirty="0"/>
              <a:t>中 </a:t>
            </a:r>
            <a:r>
              <a:rPr lang="en-US" altLang="zh-CN" dirty="0"/>
              <a:t>struct context </a:t>
            </a:r>
            <a:r>
              <a:rPr lang="en-US" altLang="zh-CN" dirty="0" err="1"/>
              <a:t>context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struct </a:t>
            </a:r>
            <a:r>
              <a:rPr lang="en-US" altLang="zh-CN" dirty="0" err="1"/>
              <a:t>trapframe</a:t>
            </a:r>
            <a:r>
              <a:rPr lang="en-US" altLang="zh-CN" dirty="0"/>
              <a:t> *</a:t>
            </a:r>
            <a:r>
              <a:rPr lang="en-US" altLang="zh-CN" dirty="0" err="1"/>
              <a:t>tf</a:t>
            </a:r>
            <a:r>
              <a:rPr lang="en-US" altLang="zh-CN" dirty="0"/>
              <a:t> </a:t>
            </a:r>
            <a:r>
              <a:rPr lang="zh-CN" altLang="en-US" dirty="0"/>
              <a:t>成员变量含义和在本实验中的作用是啥？（提示通过看代码和编程调试可以判断出来）</a:t>
            </a:r>
          </a:p>
        </p:txBody>
      </p:sp>
    </p:spTree>
    <p:extLst>
      <p:ext uri="{BB962C8B-B14F-4D97-AF65-F5344CB8AC3E}">
        <p14:creationId xmlns:p14="http://schemas.microsoft.com/office/powerpoint/2010/main" val="375842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B16CB-7267-44CC-A521-B83C4ADE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2</a:t>
            </a:r>
            <a:r>
              <a:rPr lang="zh-CN" altLang="en-US" dirty="0"/>
              <a:t>：为新创建的内核线程分配资源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00422-D6C0-4CC7-BCC1-E8631C8E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（需要编程）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创建一个内核线程需要分配和设置好很多资源。</a:t>
            </a:r>
            <a:r>
              <a:rPr lang="en-US" altLang="zh-CN" dirty="0" err="1"/>
              <a:t>kernel_thread</a:t>
            </a:r>
            <a:r>
              <a:rPr lang="zh-CN" altLang="en-US" dirty="0"/>
              <a:t>函数通过调用</a:t>
            </a:r>
            <a:r>
              <a:rPr lang="en-US" altLang="zh-CN" b="1" dirty="0" err="1"/>
              <a:t>do_fork</a:t>
            </a:r>
            <a:r>
              <a:rPr lang="zh-CN" altLang="en-US" dirty="0"/>
              <a:t>函数完成具体内核线程的创建工作。</a:t>
            </a:r>
            <a:r>
              <a:rPr lang="en-US" altLang="zh-CN" dirty="0" err="1"/>
              <a:t>do_kernel</a:t>
            </a:r>
            <a:r>
              <a:rPr lang="zh-CN" altLang="en-US" dirty="0"/>
              <a:t>函数会调用</a:t>
            </a:r>
            <a:r>
              <a:rPr lang="en-US" altLang="zh-CN" dirty="0" err="1"/>
              <a:t>alloc_proc</a:t>
            </a:r>
            <a:r>
              <a:rPr lang="zh-CN" altLang="en-US" dirty="0"/>
              <a:t>函数来分配并初始化一个进程控制块，但</a:t>
            </a:r>
            <a:r>
              <a:rPr lang="en-US" altLang="zh-CN" dirty="0" err="1"/>
              <a:t>alloc_proc</a:t>
            </a:r>
            <a:r>
              <a:rPr lang="zh-CN" altLang="en-US" dirty="0"/>
              <a:t>只是找到了一小块内存用以记录进程的必要信息，并没有实际分配这些资源。</a:t>
            </a:r>
            <a:r>
              <a:rPr lang="en-US" altLang="zh-CN" dirty="0" err="1"/>
              <a:t>ucore</a:t>
            </a:r>
            <a:r>
              <a:rPr lang="zh-CN" altLang="en-US" dirty="0"/>
              <a:t>一般通过</a:t>
            </a:r>
            <a:r>
              <a:rPr lang="en-US" altLang="zh-CN" dirty="0" err="1"/>
              <a:t>do_fork</a:t>
            </a:r>
            <a:r>
              <a:rPr lang="zh-CN" altLang="en-US" dirty="0"/>
              <a:t>实际创建新的内核线程。</a:t>
            </a:r>
            <a:r>
              <a:rPr lang="en-US" altLang="zh-CN" dirty="0" err="1"/>
              <a:t>do_fork</a:t>
            </a:r>
            <a:r>
              <a:rPr lang="zh-CN" altLang="en-US" dirty="0"/>
              <a:t>的作用是，创建当前内核线程的一个副本，它们的执行上下文、代码、数据都一样，但是存储位置不同。在这个过程中，需要给新内核线程分配资源，并且复制原进程的状态。你需要完成在</a:t>
            </a:r>
            <a:r>
              <a:rPr lang="en-US" altLang="zh-CN" dirty="0"/>
              <a:t>kern/process/</a:t>
            </a:r>
            <a:r>
              <a:rPr lang="en-US" altLang="zh-CN" dirty="0" err="1"/>
              <a:t>proc.c</a:t>
            </a:r>
            <a:r>
              <a:rPr lang="zh-CN" altLang="en-US" dirty="0"/>
              <a:t>中的</a:t>
            </a:r>
            <a:r>
              <a:rPr lang="en-US" altLang="zh-CN" dirty="0" err="1"/>
              <a:t>do_fork</a:t>
            </a:r>
            <a:r>
              <a:rPr lang="zh-CN" altLang="en-US" dirty="0"/>
              <a:t>函数中的处理过程。</a:t>
            </a:r>
          </a:p>
        </p:txBody>
      </p:sp>
    </p:spTree>
    <p:extLst>
      <p:ext uri="{BB962C8B-B14F-4D97-AF65-F5344CB8AC3E}">
        <p14:creationId xmlns:p14="http://schemas.microsoft.com/office/powerpoint/2010/main" val="75927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95436-6CF7-4B7B-A9AA-4CEE8B0E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do_fork</a:t>
            </a:r>
            <a:r>
              <a:rPr lang="zh-CN" altLang="en-US" dirty="0"/>
              <a:t>的大致执行步骤包括：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AF177-1787-43C8-8A39-F0819452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alloc_proc</a:t>
            </a:r>
            <a:r>
              <a:rPr lang="zh-CN" altLang="en-US" dirty="0"/>
              <a:t>，首先获得一块用户信息块。</a:t>
            </a:r>
          </a:p>
          <a:p>
            <a:r>
              <a:rPr lang="zh-CN" altLang="en-US" dirty="0"/>
              <a:t>为进程分配一个内核栈。</a:t>
            </a:r>
          </a:p>
          <a:p>
            <a:r>
              <a:rPr lang="zh-CN" altLang="en-US" dirty="0"/>
              <a:t>复制原进程的内存管理信息到新进程（但内核线程不必做此事）</a:t>
            </a:r>
          </a:p>
          <a:p>
            <a:r>
              <a:rPr lang="zh-CN" altLang="en-US" dirty="0"/>
              <a:t>复制原进程上下文到新进程</a:t>
            </a:r>
          </a:p>
          <a:p>
            <a:r>
              <a:rPr lang="zh-CN" altLang="en-US" dirty="0"/>
              <a:t>将新进程添加到进程列表</a:t>
            </a:r>
          </a:p>
          <a:p>
            <a:r>
              <a:rPr lang="zh-CN" altLang="en-US" dirty="0"/>
              <a:t>唤醒新进程</a:t>
            </a:r>
          </a:p>
          <a:p>
            <a:r>
              <a:rPr lang="zh-CN" altLang="en-US" dirty="0"/>
              <a:t>返回新进程号</a:t>
            </a:r>
          </a:p>
          <a:p>
            <a:pPr marL="0" indent="0">
              <a:buNone/>
            </a:pPr>
            <a:r>
              <a:rPr lang="zh-CN" altLang="en-US" dirty="0"/>
              <a:t>请在实验报告中简要说明你的设计实现过程。请回答如下问题：</a:t>
            </a:r>
          </a:p>
          <a:p>
            <a:r>
              <a:rPr lang="zh-CN" altLang="en-US" dirty="0"/>
              <a:t>请说明</a:t>
            </a:r>
            <a:r>
              <a:rPr lang="en-US" altLang="zh-CN" dirty="0" err="1"/>
              <a:t>ucore</a:t>
            </a:r>
            <a:r>
              <a:rPr lang="zh-CN" altLang="en-US" dirty="0"/>
              <a:t>是否做到给每个新</a:t>
            </a:r>
            <a:r>
              <a:rPr lang="en-US" altLang="zh-CN" dirty="0"/>
              <a:t>fork</a:t>
            </a:r>
            <a:r>
              <a:rPr lang="zh-CN" altLang="en-US" dirty="0"/>
              <a:t>的线程一个唯一的</a:t>
            </a:r>
            <a:r>
              <a:rPr lang="en-US" altLang="zh-CN" dirty="0"/>
              <a:t>id</a:t>
            </a:r>
            <a:r>
              <a:rPr lang="zh-CN" altLang="en-US" dirty="0"/>
              <a:t>？请说明你的分析和理由。</a:t>
            </a:r>
          </a:p>
        </p:txBody>
      </p:sp>
    </p:spTree>
    <p:extLst>
      <p:ext uri="{BB962C8B-B14F-4D97-AF65-F5344CB8AC3E}">
        <p14:creationId xmlns:p14="http://schemas.microsoft.com/office/powerpoint/2010/main" val="145163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1148</Words>
  <Application>Microsoft Office PowerPoint</Application>
  <PresentationFormat>宽屏</PresentationFormat>
  <Paragraphs>64</Paragraphs>
  <Slides>13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实验5 内核线程管理</vt:lpstr>
      <vt:lpstr>PowerPoint 演示文稿</vt:lpstr>
      <vt:lpstr>实验目的</vt:lpstr>
      <vt:lpstr>实验内容</vt:lpstr>
      <vt:lpstr>练习</vt:lpstr>
      <vt:lpstr>练习0：填写已有实验</vt:lpstr>
      <vt:lpstr>练习1：分配并初始化一个进程控制块</vt:lpstr>
      <vt:lpstr>练习2：为新创建的内核线程分配资源</vt:lpstr>
      <vt:lpstr>do_fork的大致执行步骤包括：</vt:lpstr>
      <vt:lpstr>练习3：分析代码: proc_run 函数</vt:lpstr>
      <vt:lpstr>检测</vt:lpstr>
      <vt:lpstr>扩展练习Challenge：实现支持任意大小的内存分配算法</vt:lpstr>
      <vt:lpstr>对实验报告的要求：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 物理内存管理</dc:title>
  <dc:creator>永东 张</dc:creator>
  <cp:lastModifiedBy>永东 张</cp:lastModifiedBy>
  <cp:revision>35</cp:revision>
  <dcterms:created xsi:type="dcterms:W3CDTF">2019-04-09T14:53:54Z</dcterms:created>
  <dcterms:modified xsi:type="dcterms:W3CDTF">2019-05-14T18:01:52Z</dcterms:modified>
</cp:coreProperties>
</file>