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3" r:id="rId9"/>
    <p:sldId id="271" r:id="rId10"/>
    <p:sldId id="272" r:id="rId11"/>
    <p:sldId id="273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DE08F-C11A-4BF0-ADF9-630B23587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BC8E20-8FE7-4967-B844-0BC33D9E2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22153-F007-4ECC-B6F5-AA07CC98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2C495-856E-4626-8708-F3ECE0E6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BF744-6703-4F12-93EE-E2D9F179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6E194-9DBB-4DB3-9CE0-412D8B1B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50C8EF-352A-4C5B-A989-0DACFD9A1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6B073-38A4-4438-ABC6-906B5E7B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43A3C-E4CE-4395-B6DC-10122165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23A9F-9C0C-44CE-9E9F-957BB8EB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4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751EEE-9B15-426E-BD7D-20A87DAAC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DF1CE5-F250-4379-ADF0-CDF1617F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F9C78-C020-426E-85F9-4B2FE2BD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3861F-B5E6-482E-BEF2-A55D24CF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4F2B8-7249-4C87-AFB6-67DE7FCD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B9318-1684-4231-A885-9A4A31BD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42FDF-EA6B-4863-927A-B71B5E3B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94BFF-F1FB-4668-B28A-8093913D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E4367-025F-4059-AB98-AB3826EE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DC6EB-9547-4074-8753-4D0FC73C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6FB8-E03C-4D27-ACF8-6E360AD0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CAD90-0212-41B7-9BA9-2D308413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FD993-14BA-4E9F-813B-B561A60F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31983-2452-45D2-80F8-00FA0B9D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09E87-74D2-4F17-87B2-A92F25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F0B23-F419-493C-96F7-94B0BFF9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00298-29BC-42C5-AF7D-DF606FB67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9D4845-450F-4ACD-9361-52C03E14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6E903-445A-4D10-BD1D-0F3F2473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F35AB-D38F-4CCE-BEF5-5DBB0705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FE2D3-0028-49CB-AD81-020FF572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6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840AA-6637-4BA0-8DCE-A893C20A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EE0CE-A473-48F8-840E-37FB32BB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2EBC9E-79A8-44F3-A5C9-0A476C29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B26C44-0AC2-4DE8-971B-8475C2CC9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735E8-3CFC-4972-AD10-AA8544A85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546962-1AE7-46D8-A074-3A5F85F8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30C1FC-240C-42F9-9608-5D8DC06E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3A84EC-21AD-4BDC-8E99-AAFD3ADA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E696-DBCA-4146-B4DA-8BA8676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0B055E-33D7-4C23-8F9A-974FA4F9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61A4A4-BBC4-4D4A-A781-41B5260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ABFE90-F6AF-4D51-8CF5-E0BA9732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7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17902-EEDF-4729-B9A1-4137AC20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2A5B59-6F4E-4DE6-AD30-C4D60E13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753BA-BFA1-4EF4-8B9F-084E7E7B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7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F2EE0-1108-4B4E-AD5F-B7F760C7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B8E86-4BD2-415F-AE81-A81C201B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B0CD96-CFB1-4BD7-B29F-EB50A8F6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10B5AB-29B1-40B3-94E3-DBDC98AF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37FEF6-BAE9-4ECC-971F-7F8E1183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B71A4-96F1-414D-8FD1-5B0D4B2B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5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F68B4-785B-41B6-8BD3-95E19FDD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DB1D5-EA0E-43D9-9D56-AC3B50FB2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08AE86-046B-483E-B830-0B9DCEA8B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D608C-FF06-4512-985A-A7269F0B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CC5FE-D373-416E-B7B0-7788F822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ED0A8-8760-4A52-8423-84019107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8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8F5EB-02B4-4FB6-B9BA-DBED456C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8E7AD-EB03-422E-B9B1-760D98D94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1C44B-7413-4F85-8FE3-47BAB4CF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A9A3-B774-4614-A257-F4FFAEF9C42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26393-8FFB-44EB-B907-A41FA9BEB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5E246-C3F7-4157-AAC3-E504CA2A6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0A173-3021-4B79-92F6-627254229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</a:t>
            </a:r>
            <a:r>
              <a:rPr lang="zh-CN" altLang="en-US" dirty="0"/>
              <a:t>：用户进程管理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D6B857-7169-403E-8699-0C82F6840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66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4CF02-C9C8-46D5-8933-40F05CEC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10A8F-F90D-49A7-A1A5-7615B85E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执行：</a:t>
            </a:r>
            <a:r>
              <a:rPr lang="en-US" altLang="zh-CN" dirty="0"/>
              <a:t>make grade</a:t>
            </a:r>
            <a:r>
              <a:rPr lang="zh-CN" altLang="en-US" dirty="0"/>
              <a:t>。如果所显示的应用程序检测都输出</a:t>
            </a:r>
            <a:r>
              <a:rPr lang="en-US" altLang="zh-CN" dirty="0"/>
              <a:t>ok</a:t>
            </a:r>
            <a:r>
              <a:rPr lang="zh-CN" altLang="en-US" dirty="0"/>
              <a:t>，则基本正确。（使用的是</a:t>
            </a:r>
            <a:r>
              <a:rPr lang="en-US" altLang="zh-CN" dirty="0"/>
              <a:t>qemu-1.0.1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5872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95A47-79A2-42DA-A322-5FB08A9D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扩展练习</a:t>
            </a:r>
            <a:r>
              <a:rPr lang="en-US" altLang="zh-CN" b="1" dirty="0"/>
              <a:t>Challenge</a:t>
            </a:r>
            <a:r>
              <a:rPr lang="zh-CN" altLang="en-US" dirty="0"/>
              <a:t>：实现 </a:t>
            </a:r>
            <a:r>
              <a:rPr lang="en-US" altLang="zh-CN" b="1" dirty="0"/>
              <a:t>Copy on Write </a:t>
            </a:r>
            <a:r>
              <a:rPr lang="zh-CN" altLang="en-US" dirty="0"/>
              <a:t>（</a:t>
            </a:r>
            <a:r>
              <a:rPr lang="en-US" altLang="zh-CN" b="1" dirty="0"/>
              <a:t>COW</a:t>
            </a:r>
            <a:r>
              <a:rPr lang="zh-CN" altLang="en-US" dirty="0"/>
              <a:t>）机制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9F883-B815-4E27-92CD-4AA629C8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给出实现源码</a:t>
            </a:r>
            <a:r>
              <a:rPr lang="en-US" altLang="zh-CN" dirty="0"/>
              <a:t>,</a:t>
            </a:r>
            <a:r>
              <a:rPr lang="zh-CN" altLang="en-US" dirty="0"/>
              <a:t>测试用例和设计报告（包括在</a:t>
            </a:r>
            <a:r>
              <a:rPr lang="en-US" altLang="zh-CN" dirty="0"/>
              <a:t>cow</a:t>
            </a:r>
            <a:r>
              <a:rPr lang="zh-CN" altLang="en-US" dirty="0"/>
              <a:t>情况下的各种状态转换（类似有限状态自动机）的说明）。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这个扩展练习涉及到本实验和上一个实验“虚拟内存管理”。在</a:t>
            </a:r>
            <a:r>
              <a:rPr lang="en-US" altLang="zh-CN" dirty="0" err="1"/>
              <a:t>ucore</a:t>
            </a:r>
            <a:r>
              <a:rPr lang="zh-CN" altLang="en-US" dirty="0"/>
              <a:t>操作系统中，当一个用户父进程创建自己的子进程时，父进程会把其申请的用户空间设置为只读，子进程可共享父进程占用的用户内存空间中的页面（这就是一个共享的资源）。当其中任何一个进程修改此用户内存空间中的某页面时，</a:t>
            </a:r>
            <a:r>
              <a:rPr lang="en-US" altLang="zh-CN" dirty="0" err="1"/>
              <a:t>ucore</a:t>
            </a:r>
            <a:r>
              <a:rPr lang="zh-CN" altLang="en-US" dirty="0"/>
              <a:t>会通过</a:t>
            </a:r>
            <a:r>
              <a:rPr lang="en-US" altLang="zh-CN" dirty="0"/>
              <a:t>page fault</a:t>
            </a:r>
            <a:r>
              <a:rPr lang="zh-CN" altLang="en-US" dirty="0"/>
              <a:t>异常获知该操作，并完成拷贝内存页面，使得两个进程都有各自的内存页面。这样一个进程所做的修改不会被另外一个进程可见了。请在</a:t>
            </a:r>
            <a:r>
              <a:rPr lang="en-US" altLang="zh-CN" dirty="0" err="1"/>
              <a:t>ucore</a:t>
            </a:r>
            <a:r>
              <a:rPr lang="zh-CN" altLang="en-US" dirty="0"/>
              <a:t>中实现这样的</a:t>
            </a:r>
            <a:r>
              <a:rPr lang="en-US" altLang="zh-CN" dirty="0"/>
              <a:t>COW</a:t>
            </a:r>
            <a:r>
              <a:rPr lang="zh-CN" altLang="en-US" dirty="0"/>
              <a:t>机制。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COW</a:t>
            </a:r>
            <a:r>
              <a:rPr lang="zh-CN" altLang="en-US" dirty="0"/>
              <a:t>实现比较复杂，容易引入</a:t>
            </a:r>
            <a:r>
              <a:rPr lang="en-US" altLang="zh-CN" dirty="0"/>
              <a:t>bug</a:t>
            </a:r>
            <a:r>
              <a:rPr lang="zh-CN" altLang="en-US" dirty="0"/>
              <a:t>，请参考 </a:t>
            </a:r>
            <a:r>
              <a:rPr lang="en-US" altLang="zh-CN" dirty="0"/>
              <a:t>https://dirtycow.ninja/ </a:t>
            </a:r>
            <a:r>
              <a:rPr lang="zh-CN" altLang="en-US" dirty="0"/>
              <a:t>看看能否在</a:t>
            </a:r>
            <a:r>
              <a:rPr lang="en-US" altLang="zh-CN" dirty="0" err="1"/>
              <a:t>ucore</a:t>
            </a:r>
            <a:r>
              <a:rPr lang="zh-CN" altLang="en-US" dirty="0"/>
              <a:t>的</a:t>
            </a:r>
            <a:r>
              <a:rPr lang="en-US" altLang="zh-CN" dirty="0"/>
              <a:t>COW</a:t>
            </a:r>
            <a:r>
              <a:rPr lang="zh-CN" altLang="en-US" dirty="0"/>
              <a:t>实现中模拟这个错误和解决方案。需要有解释。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这是一个</a:t>
            </a:r>
            <a:r>
              <a:rPr lang="en-US" altLang="zh-CN" dirty="0"/>
              <a:t>big challenge.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87847-4A56-4CA8-B192-D9F9F9E9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对实验报告的要求：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1546F-7454-4473-A6AF-31637ABB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最终提交</a:t>
            </a:r>
            <a:r>
              <a:rPr lang="en-US" altLang="zh-CN" dirty="0"/>
              <a:t>doc</a:t>
            </a:r>
            <a:r>
              <a:rPr lang="zh-CN" altLang="en-US" dirty="0"/>
              <a:t>、</a:t>
            </a:r>
            <a:r>
              <a:rPr lang="en-US" altLang="zh-CN" dirty="0"/>
              <a:t>docx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文件和源码</a:t>
            </a:r>
          </a:p>
          <a:p>
            <a:r>
              <a:rPr lang="zh-CN" altLang="en-US" dirty="0"/>
              <a:t>填写各个基本练习中要求完成的报告内容</a:t>
            </a:r>
          </a:p>
          <a:p>
            <a:r>
              <a:rPr lang="zh-CN" altLang="en-US" dirty="0"/>
              <a:t>完成实验后，请分析</a:t>
            </a:r>
            <a:r>
              <a:rPr lang="en-US" altLang="zh-CN" dirty="0" err="1"/>
              <a:t>ucore_lab</a:t>
            </a:r>
            <a:r>
              <a:rPr lang="zh-CN" altLang="en-US" dirty="0"/>
              <a:t>中提供的参考答案，并请在实验报告中说明你的实现与参考答案的区别</a:t>
            </a:r>
          </a:p>
          <a:p>
            <a:r>
              <a:rPr lang="zh-CN" altLang="en-US" dirty="0"/>
              <a:t>列出你认为本实验中重要的知识点，以及与对应的</a:t>
            </a:r>
            <a:r>
              <a:rPr lang="en-US" altLang="zh-CN" dirty="0"/>
              <a:t>OS</a:t>
            </a:r>
            <a:r>
              <a:rPr lang="zh-CN" altLang="en-US" dirty="0"/>
              <a:t>原理中的知识点，并简要说明你对二者的含义，关系，差异等方面的理解（也可能出现实验中的知识点没有对应的原理知识点）</a:t>
            </a:r>
          </a:p>
          <a:p>
            <a:r>
              <a:rPr lang="zh-CN" altLang="en-US" dirty="0"/>
              <a:t>列出你认为</a:t>
            </a:r>
            <a:r>
              <a:rPr lang="en-US" altLang="zh-CN" dirty="0"/>
              <a:t>OS</a:t>
            </a:r>
            <a:r>
              <a:rPr lang="zh-CN" altLang="en-US" dirty="0"/>
              <a:t>原理中很重要，但在实验中没有对应上的知识点</a:t>
            </a:r>
          </a:p>
        </p:txBody>
      </p:sp>
    </p:spTree>
    <p:extLst>
      <p:ext uri="{BB962C8B-B14F-4D97-AF65-F5344CB8AC3E}">
        <p14:creationId xmlns:p14="http://schemas.microsoft.com/office/powerpoint/2010/main" val="122591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68C35-7232-436E-AA01-DAE53161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46875-FC59-4D8B-AAAA-CB4B4AB1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本次实验是在前面实验</a:t>
            </a:r>
            <a:r>
              <a:rPr lang="en-US" altLang="zh-CN" dirty="0"/>
              <a:t>lab1-lab4</a:t>
            </a:r>
            <a:r>
              <a:rPr lang="zh-CN" altLang="en-US" dirty="0"/>
              <a:t>的基础上</a:t>
            </a:r>
          </a:p>
        </p:txBody>
      </p:sp>
    </p:spTree>
    <p:extLst>
      <p:ext uri="{BB962C8B-B14F-4D97-AF65-F5344CB8AC3E}">
        <p14:creationId xmlns:p14="http://schemas.microsoft.com/office/powerpoint/2010/main" val="75790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04E10-9B90-4D57-832A-5E048C22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1101A-C862-4493-B778-18F3E0B1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了解第一个用户进程创建过程</a:t>
            </a:r>
          </a:p>
          <a:p>
            <a:r>
              <a:rPr lang="zh-CN" altLang="en-US" dirty="0"/>
              <a:t>了解系统调用框架的实现机制</a:t>
            </a:r>
          </a:p>
          <a:p>
            <a:r>
              <a:rPr lang="zh-CN" altLang="en-US" dirty="0"/>
              <a:t>了解</a:t>
            </a:r>
            <a:r>
              <a:rPr lang="en-US" altLang="zh-CN" dirty="0" err="1"/>
              <a:t>ucore</a:t>
            </a:r>
            <a:r>
              <a:rPr lang="zh-CN" altLang="en-US" dirty="0"/>
              <a:t>如何实现系统调用</a:t>
            </a:r>
            <a:r>
              <a:rPr lang="en-US" altLang="zh-CN" dirty="0" err="1"/>
              <a:t>sys_fork</a:t>
            </a:r>
            <a:r>
              <a:rPr lang="en-US" altLang="zh-CN" dirty="0"/>
              <a:t>/</a:t>
            </a:r>
            <a:r>
              <a:rPr lang="en-US" altLang="zh-CN" dirty="0" err="1"/>
              <a:t>sys_exec</a:t>
            </a:r>
            <a:r>
              <a:rPr lang="en-US" altLang="zh-CN" dirty="0"/>
              <a:t>/</a:t>
            </a:r>
            <a:r>
              <a:rPr lang="en-US" altLang="zh-CN" dirty="0" err="1"/>
              <a:t>sys_exit</a:t>
            </a:r>
            <a:r>
              <a:rPr lang="en-US" altLang="zh-CN" dirty="0"/>
              <a:t>/</a:t>
            </a:r>
            <a:r>
              <a:rPr lang="en-US" altLang="zh-CN" dirty="0" err="1"/>
              <a:t>sys_wait</a:t>
            </a:r>
            <a:r>
              <a:rPr lang="zh-CN" altLang="en-US" dirty="0"/>
              <a:t>来进行进程管理</a:t>
            </a:r>
          </a:p>
        </p:txBody>
      </p:sp>
    </p:spTree>
    <p:extLst>
      <p:ext uri="{BB962C8B-B14F-4D97-AF65-F5344CB8AC3E}">
        <p14:creationId xmlns:p14="http://schemas.microsoft.com/office/powerpoint/2010/main" val="53186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EE65A-178D-4D3E-A251-FD785438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B09E4-D17D-4EC2-97B5-890F2362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61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5</a:t>
            </a:r>
            <a:r>
              <a:rPr lang="zh-CN" altLang="en-US" dirty="0"/>
              <a:t>（</a:t>
            </a:r>
            <a:r>
              <a:rPr lang="en-US" altLang="zh-CN" dirty="0" err="1"/>
              <a:t>ucore</a:t>
            </a:r>
            <a:r>
              <a:rPr lang="en-US" altLang="zh-CN" dirty="0"/>
              <a:t> lab4</a:t>
            </a:r>
            <a:r>
              <a:rPr lang="zh-CN" altLang="en-US" dirty="0"/>
              <a:t>）完成了内核线程，但到目前为止，所有的运行都在内核态执行。本实验</a:t>
            </a:r>
            <a:r>
              <a:rPr lang="en-US" altLang="zh-CN" dirty="0"/>
              <a:t>6</a:t>
            </a:r>
            <a:r>
              <a:rPr lang="zh-CN" altLang="en-US" dirty="0"/>
              <a:t> （</a:t>
            </a:r>
            <a:r>
              <a:rPr lang="en-US" altLang="zh-CN" dirty="0" err="1"/>
              <a:t>ucore</a:t>
            </a:r>
            <a:r>
              <a:rPr lang="en-US" altLang="zh-CN"/>
              <a:t> lab5</a:t>
            </a:r>
            <a:r>
              <a:rPr lang="zh-CN" altLang="en-US"/>
              <a:t>）</a:t>
            </a:r>
            <a:r>
              <a:rPr lang="zh-CN" altLang="en-US" dirty="0"/>
              <a:t>将创建用户进程，让用户进程在用户态执行，且在需要</a:t>
            </a:r>
            <a:r>
              <a:rPr lang="en-US" altLang="zh-CN" dirty="0" err="1"/>
              <a:t>ucore</a:t>
            </a:r>
            <a:r>
              <a:rPr lang="zh-CN" altLang="en-US" dirty="0"/>
              <a:t>支持时，可通过系统调用来让</a:t>
            </a:r>
            <a:r>
              <a:rPr lang="en-US" altLang="zh-CN" dirty="0" err="1"/>
              <a:t>ucore</a:t>
            </a:r>
            <a:r>
              <a:rPr lang="zh-CN" altLang="en-US" dirty="0"/>
              <a:t>提供服务。为此需要构造出第一个用户进程，并通过系统调用</a:t>
            </a:r>
            <a:r>
              <a:rPr lang="en-US" altLang="zh-CN" dirty="0" err="1"/>
              <a:t>sys_fork</a:t>
            </a:r>
            <a:r>
              <a:rPr lang="en-US" altLang="zh-CN" dirty="0"/>
              <a:t>/</a:t>
            </a:r>
            <a:r>
              <a:rPr lang="en-US" altLang="zh-CN" dirty="0" err="1"/>
              <a:t>sys_exec</a:t>
            </a:r>
            <a:r>
              <a:rPr lang="en-US" altLang="zh-CN" dirty="0"/>
              <a:t>/</a:t>
            </a:r>
            <a:r>
              <a:rPr lang="en-US" altLang="zh-CN" dirty="0" err="1"/>
              <a:t>sys_exit</a:t>
            </a:r>
            <a:r>
              <a:rPr lang="en-US" altLang="zh-CN" dirty="0"/>
              <a:t>/</a:t>
            </a:r>
            <a:r>
              <a:rPr lang="en-US" altLang="zh-CN" dirty="0" err="1"/>
              <a:t>sys_wait</a:t>
            </a:r>
            <a:r>
              <a:rPr lang="zh-CN" altLang="en-US" dirty="0"/>
              <a:t>来支持运行不同的应用程序，完成对用户进程的执行过程的基本管理。</a:t>
            </a:r>
            <a:endParaRPr lang="en-US" altLang="zh-CN" dirty="0"/>
          </a:p>
          <a:p>
            <a:r>
              <a:rPr lang="zh-CN" altLang="en-US" dirty="0"/>
              <a:t>相关原理介绍可看参考资料附录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791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6E732-7875-4506-BBA0-FFF7F568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EFA85-9B2A-4C49-AB10-007112B1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为了实现实验的目标，实验提供了</a:t>
            </a:r>
            <a:r>
              <a:rPr lang="en-US" altLang="zh-CN" dirty="0"/>
              <a:t>3</a:t>
            </a:r>
            <a:r>
              <a:rPr lang="zh-CN" altLang="en-US" dirty="0"/>
              <a:t>个基本练习和</a:t>
            </a:r>
            <a:r>
              <a:rPr lang="en-US" altLang="zh-CN" dirty="0"/>
              <a:t>2</a:t>
            </a:r>
            <a:r>
              <a:rPr lang="zh-CN" altLang="en-US" dirty="0"/>
              <a:t>个扩展练习，要求完成实验报告。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0</a:t>
            </a:r>
            <a:r>
              <a:rPr lang="zh-CN" altLang="en-US" dirty="0"/>
              <a:t>：填写已有实验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1</a:t>
            </a:r>
            <a:r>
              <a:rPr lang="zh-CN" altLang="en-US" dirty="0"/>
              <a:t>：加载应用程序并执行（需要编码）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2</a:t>
            </a:r>
            <a:r>
              <a:rPr lang="zh-CN" altLang="en-US" dirty="0"/>
              <a:t>：父进程复制自己的内存空间给子进程（需要编码）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3</a:t>
            </a:r>
            <a:r>
              <a:rPr lang="zh-CN" altLang="en-US" dirty="0"/>
              <a:t>：阅读分析源代码，理解进程执行 </a:t>
            </a:r>
            <a:r>
              <a:rPr lang="en-US" altLang="zh-CN" b="1" dirty="0"/>
              <a:t>fork/exec/wait/exit </a:t>
            </a:r>
            <a:r>
              <a:rPr lang="zh-CN" altLang="en-US" dirty="0"/>
              <a:t>的实现，以及系统调用的实现（不需要编码）</a:t>
            </a:r>
            <a:endParaRPr lang="en-US" altLang="zh-CN" dirty="0"/>
          </a:p>
          <a:p>
            <a:r>
              <a:rPr lang="zh-CN" altLang="en-US" dirty="0"/>
              <a:t>选做</a:t>
            </a:r>
            <a:endParaRPr lang="en-US" altLang="zh-CN" dirty="0"/>
          </a:p>
          <a:p>
            <a:pPr lvl="1"/>
            <a:r>
              <a:rPr lang="zh-CN" altLang="en-US" dirty="0"/>
              <a:t>扩展练习</a:t>
            </a:r>
            <a:r>
              <a:rPr lang="en-US" altLang="zh-CN" b="1" dirty="0"/>
              <a:t>Challenge</a:t>
            </a:r>
            <a:r>
              <a:rPr lang="zh-CN" altLang="en-US" dirty="0"/>
              <a:t>： ：实现 </a:t>
            </a:r>
            <a:r>
              <a:rPr lang="en-US" altLang="zh-CN" b="1" dirty="0"/>
              <a:t>Copy on Write </a:t>
            </a:r>
            <a:r>
              <a:rPr lang="zh-CN" altLang="en-US" dirty="0"/>
              <a:t>（</a:t>
            </a:r>
            <a:r>
              <a:rPr lang="en-US" altLang="zh-CN" b="1" dirty="0"/>
              <a:t>COW</a:t>
            </a:r>
            <a:r>
              <a:rPr lang="zh-CN" altLang="en-US" dirty="0"/>
              <a:t>）机制</a:t>
            </a:r>
          </a:p>
        </p:txBody>
      </p:sp>
    </p:spTree>
    <p:extLst>
      <p:ext uri="{BB962C8B-B14F-4D97-AF65-F5344CB8AC3E}">
        <p14:creationId xmlns:p14="http://schemas.microsoft.com/office/powerpoint/2010/main" val="86533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7EA91-B829-433C-90CA-D5438781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0</a:t>
            </a:r>
            <a:r>
              <a:rPr lang="zh-CN" altLang="en-US" dirty="0"/>
              <a:t>：填写已有实验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85C55-3222-47DE-A578-6EBD632E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本实验依赖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1/2/3/4</a:t>
            </a:r>
            <a:r>
              <a:rPr lang="zh-CN" altLang="en-US" dirty="0"/>
              <a:t>。请把你做的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1/2/3/4</a:t>
            </a:r>
            <a:r>
              <a:rPr lang="zh-CN" altLang="en-US" dirty="0"/>
              <a:t>的代码填入本实验中代码中有“</a:t>
            </a:r>
            <a:r>
              <a:rPr lang="en-US" altLang="zh-CN" dirty="0"/>
              <a:t>LAB1”,“LAB2” ,“LAB3”, “LAB4”</a:t>
            </a:r>
            <a:r>
              <a:rPr lang="zh-CN" altLang="en-US" dirty="0"/>
              <a:t>的注释相应部分。</a:t>
            </a:r>
          </a:p>
        </p:txBody>
      </p:sp>
    </p:spTree>
    <p:extLst>
      <p:ext uri="{BB962C8B-B14F-4D97-AF65-F5344CB8AC3E}">
        <p14:creationId xmlns:p14="http://schemas.microsoft.com/office/powerpoint/2010/main" val="176326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F6849-A19A-4A9A-9A0A-0772786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1</a:t>
            </a:r>
            <a:r>
              <a:rPr lang="zh-CN" altLang="en-US" dirty="0"/>
              <a:t>：加载应用程序并执行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6CA22-02AE-41B9-87ED-DC48C821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1921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（需要编程）</a:t>
            </a:r>
            <a:endParaRPr lang="en-US" altLang="zh-CN" dirty="0"/>
          </a:p>
          <a:p>
            <a:r>
              <a:rPr lang="en-US" altLang="zh-CN" b="1" dirty="0" err="1"/>
              <a:t>do_execv</a:t>
            </a:r>
            <a:r>
              <a:rPr lang="zh-CN" altLang="en-US" dirty="0"/>
              <a:t>函数调用</a:t>
            </a:r>
            <a:r>
              <a:rPr lang="en-US" altLang="zh-CN" dirty="0" err="1"/>
              <a:t>load_icode</a:t>
            </a:r>
            <a:r>
              <a:rPr lang="zh-CN" altLang="en-US" dirty="0"/>
              <a:t>（位于</a:t>
            </a:r>
            <a:r>
              <a:rPr lang="en-US" altLang="zh-CN" dirty="0"/>
              <a:t>kern/process/</a:t>
            </a:r>
            <a:r>
              <a:rPr lang="en-US" altLang="zh-CN" dirty="0" err="1"/>
              <a:t>proc.c</a:t>
            </a:r>
            <a:r>
              <a:rPr lang="zh-CN" altLang="en-US" dirty="0"/>
              <a:t>中）来加载并解析一个处于内存中的</a:t>
            </a:r>
            <a:r>
              <a:rPr lang="en-US" altLang="zh-CN" dirty="0"/>
              <a:t>ELF</a:t>
            </a:r>
            <a:r>
              <a:rPr lang="zh-CN" altLang="en-US" dirty="0"/>
              <a:t>执行文件格式的应用程序，建立相应的用户内存空间来放置应用程序的代码段、数据段等，且要设置好</a:t>
            </a:r>
            <a:r>
              <a:rPr lang="en-US" altLang="zh-CN" dirty="0" err="1"/>
              <a:t>proc_struct</a:t>
            </a:r>
            <a:r>
              <a:rPr lang="zh-CN" altLang="en-US" dirty="0"/>
              <a:t>结构中的成员变量</a:t>
            </a:r>
            <a:r>
              <a:rPr lang="en-US" altLang="zh-CN" dirty="0" err="1"/>
              <a:t>trapframe</a:t>
            </a:r>
            <a:r>
              <a:rPr lang="zh-CN" altLang="en-US" dirty="0"/>
              <a:t>中的内容，确保在执行此进程后，能够从应用程序设定的起始执行地址开始执行。需设置正确的</a:t>
            </a:r>
            <a:r>
              <a:rPr lang="en-US" altLang="zh-CN" dirty="0" err="1"/>
              <a:t>trapframe</a:t>
            </a:r>
            <a:r>
              <a:rPr lang="zh-CN" altLang="en-US" dirty="0"/>
              <a:t>内容。</a:t>
            </a:r>
          </a:p>
          <a:p>
            <a:r>
              <a:rPr lang="zh-CN" altLang="en-US" dirty="0"/>
              <a:t>请在实验报告完成下面要求：</a:t>
            </a:r>
            <a:endParaRPr lang="en-US" altLang="zh-CN" dirty="0"/>
          </a:p>
          <a:p>
            <a:pPr lvl="1"/>
            <a:r>
              <a:rPr lang="zh-CN" altLang="en-US" dirty="0"/>
              <a:t>简要说明你的设计实现过程。</a:t>
            </a:r>
          </a:p>
          <a:p>
            <a:pPr lvl="1"/>
            <a:r>
              <a:rPr lang="zh-CN" altLang="en-US" dirty="0"/>
              <a:t>描述当创建一个用户态进程并加载了应用程序后，</a:t>
            </a:r>
            <a:r>
              <a:rPr lang="en-US" altLang="zh-CN" dirty="0"/>
              <a:t>CPU</a:t>
            </a:r>
            <a:r>
              <a:rPr lang="zh-CN" altLang="en-US" dirty="0"/>
              <a:t>是如何让这个应用程序最终在用户态执行起来的。即这个用户态进程被</a:t>
            </a:r>
            <a:r>
              <a:rPr lang="en-US" altLang="zh-CN" dirty="0" err="1"/>
              <a:t>ucore</a:t>
            </a:r>
            <a:r>
              <a:rPr lang="zh-CN" altLang="en-US" dirty="0"/>
              <a:t>选择占用</a:t>
            </a:r>
            <a:r>
              <a:rPr lang="en-US" altLang="zh-CN" dirty="0"/>
              <a:t>CPU</a:t>
            </a:r>
            <a:r>
              <a:rPr lang="zh-CN" altLang="en-US" dirty="0"/>
              <a:t>执行（</a:t>
            </a:r>
            <a:r>
              <a:rPr lang="en-US" altLang="zh-CN" dirty="0"/>
              <a:t>RUNNING</a:t>
            </a:r>
            <a:r>
              <a:rPr lang="zh-CN" altLang="en-US" dirty="0"/>
              <a:t>态）到具体执行应用程序第一条指令的整个经过。</a:t>
            </a:r>
          </a:p>
        </p:txBody>
      </p:sp>
    </p:spTree>
    <p:extLst>
      <p:ext uri="{BB962C8B-B14F-4D97-AF65-F5344CB8AC3E}">
        <p14:creationId xmlns:p14="http://schemas.microsoft.com/office/powerpoint/2010/main" val="375842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B16CB-7267-44CC-A521-B83C4ADE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2</a:t>
            </a:r>
            <a:r>
              <a:rPr lang="zh-CN" altLang="en-US" dirty="0"/>
              <a:t>：父进程复制自己的内存空间给子进程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00422-D6C0-4CC7-BCC1-E8631C8E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（需要编程）</a:t>
            </a:r>
          </a:p>
          <a:p>
            <a:r>
              <a:rPr lang="zh-CN" altLang="en-US" dirty="0"/>
              <a:t>创建子进程的函数</a:t>
            </a:r>
            <a:r>
              <a:rPr lang="en-US" altLang="zh-CN" dirty="0" err="1"/>
              <a:t>do_fork</a:t>
            </a:r>
            <a:r>
              <a:rPr lang="zh-CN" altLang="en-US" dirty="0"/>
              <a:t>在执行中将拷贝当前进程（即父进程）的用户内存地址空间中的合法内容到新进程中（子进程），完成内存资源的复制。具体是通过</a:t>
            </a:r>
            <a:r>
              <a:rPr lang="en-US" altLang="zh-CN" dirty="0" err="1"/>
              <a:t>copy_range</a:t>
            </a:r>
            <a:r>
              <a:rPr lang="zh-CN" altLang="en-US" dirty="0"/>
              <a:t>函数（位于</a:t>
            </a:r>
            <a:r>
              <a:rPr lang="en-US" altLang="zh-CN" dirty="0"/>
              <a:t>kern/mm/</a:t>
            </a:r>
            <a:r>
              <a:rPr lang="en-US" altLang="zh-CN" dirty="0" err="1"/>
              <a:t>pmm.c</a:t>
            </a:r>
            <a:r>
              <a:rPr lang="zh-CN" altLang="en-US" dirty="0"/>
              <a:t>中）实现的，请补充</a:t>
            </a:r>
            <a:r>
              <a:rPr lang="en-US" altLang="zh-CN" dirty="0" err="1"/>
              <a:t>copy_range</a:t>
            </a:r>
            <a:r>
              <a:rPr lang="zh-CN" altLang="en-US" dirty="0"/>
              <a:t>的实现，确保能够正确执行。</a:t>
            </a:r>
          </a:p>
          <a:p>
            <a:r>
              <a:rPr lang="zh-CN" altLang="en-US" dirty="0"/>
              <a:t>请在实验报告中简要说明如何设计实现”</a:t>
            </a:r>
            <a:r>
              <a:rPr lang="en-US" altLang="zh-CN" dirty="0"/>
              <a:t>Copy on Write </a:t>
            </a:r>
            <a:r>
              <a:rPr lang="zh-CN" altLang="en-US" dirty="0"/>
              <a:t>机制“，给出概要设计，鼓励给出详细设计。</a:t>
            </a:r>
          </a:p>
        </p:txBody>
      </p:sp>
    </p:spTree>
    <p:extLst>
      <p:ext uri="{BB962C8B-B14F-4D97-AF65-F5344CB8AC3E}">
        <p14:creationId xmlns:p14="http://schemas.microsoft.com/office/powerpoint/2010/main" val="75927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79C2F-AA27-4D71-A56B-261E7160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  <a:r>
              <a:rPr lang="en-US" altLang="zh-CN" b="1" dirty="0"/>
              <a:t>3</a:t>
            </a:r>
            <a:r>
              <a:rPr lang="zh-CN" altLang="en-US" dirty="0"/>
              <a:t>：分析代码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/>
              <a:t>fork/exec/wait/exit</a:t>
            </a:r>
            <a:r>
              <a:rPr lang="zh-CN" altLang="en-US" dirty="0"/>
              <a:t>函数，以及系统调用的实现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EE0AA-94FD-4C9B-8F3C-F3AF2890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（无编码工作）</a:t>
            </a:r>
            <a:endParaRPr lang="en-US" altLang="zh-CN" dirty="0"/>
          </a:p>
          <a:p>
            <a:r>
              <a:rPr lang="zh-CN" altLang="en-US" dirty="0"/>
              <a:t>请在实验报告中简要说明你对 </a:t>
            </a:r>
            <a:r>
              <a:rPr lang="en-US" altLang="zh-CN" dirty="0"/>
              <a:t>fork/exec/wait/exit</a:t>
            </a:r>
            <a:r>
              <a:rPr lang="zh-CN" altLang="en-US" dirty="0"/>
              <a:t>函数的分析。并回答如下问题：</a:t>
            </a:r>
          </a:p>
          <a:p>
            <a:pPr lvl="1"/>
            <a:r>
              <a:rPr lang="zh-CN" altLang="en-US" dirty="0"/>
              <a:t>请分析</a:t>
            </a:r>
            <a:r>
              <a:rPr lang="en-US" altLang="zh-CN" dirty="0"/>
              <a:t>fork/exec/wait/exit</a:t>
            </a:r>
            <a:r>
              <a:rPr lang="zh-CN" altLang="en-US" dirty="0"/>
              <a:t>在实现中是如何影响进程的执行状态的？</a:t>
            </a:r>
          </a:p>
          <a:p>
            <a:pPr lvl="1"/>
            <a:r>
              <a:rPr lang="zh-CN" altLang="en-US" dirty="0"/>
              <a:t>请给出</a:t>
            </a:r>
            <a:r>
              <a:rPr lang="en-US" altLang="zh-CN" dirty="0" err="1"/>
              <a:t>ucore</a:t>
            </a:r>
            <a:r>
              <a:rPr lang="zh-CN" altLang="en-US" dirty="0"/>
              <a:t>中一个用户态进程的执行状态生命周期图（包执行状态，执行状态之间的变换关系，以及产生变换的事件或函数调用）。（字符方式画即可）</a:t>
            </a:r>
          </a:p>
        </p:txBody>
      </p:sp>
    </p:spTree>
    <p:extLst>
      <p:ext uri="{BB962C8B-B14F-4D97-AF65-F5344CB8AC3E}">
        <p14:creationId xmlns:p14="http://schemas.microsoft.com/office/powerpoint/2010/main" val="293351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1120</Words>
  <Application>Microsoft Office PowerPoint</Application>
  <PresentationFormat>宽屏</PresentationFormat>
  <Paragraphs>48</Paragraphs>
  <Slides>12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实验6：用户进程管理</vt:lpstr>
      <vt:lpstr>PowerPoint 演示文稿</vt:lpstr>
      <vt:lpstr>实验目的</vt:lpstr>
      <vt:lpstr>实验内容</vt:lpstr>
      <vt:lpstr>练习</vt:lpstr>
      <vt:lpstr>练习0：填写已有实验</vt:lpstr>
      <vt:lpstr>练习1：加载应用程序并执行</vt:lpstr>
      <vt:lpstr>练习2：父进程复制自己的内存空间给子进程</vt:lpstr>
      <vt:lpstr>练习3：分析代码: fork/exec/wait/exit函数，以及系统调用的实现</vt:lpstr>
      <vt:lpstr>检测</vt:lpstr>
      <vt:lpstr>扩展练习Challenge：实现 Copy on Write （COW）机制</vt:lpstr>
      <vt:lpstr>对实验报告的要求：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实验6：用户进程管理</dc:title>
  <dc:creator>永东 张</dc:creator>
  <cp:lastModifiedBy>永东 张</cp:lastModifiedBy>
  <cp:revision>14</cp:revision>
  <dcterms:created xsi:type="dcterms:W3CDTF">2019-05-22T00:17:31Z</dcterms:created>
  <dcterms:modified xsi:type="dcterms:W3CDTF">2019-05-22T00:41:37Z</dcterms:modified>
</cp:coreProperties>
</file>