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3" r:id="rId9"/>
    <p:sldId id="271" r:id="rId10"/>
    <p:sldId id="272" r:id="rId11"/>
    <p:sldId id="261" r:id="rId12"/>
    <p:sldId id="275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DE08F-C11A-4BF0-ADF9-630B23587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BC8E20-8FE7-4967-B844-0BC33D9E2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22153-F007-4ECC-B6F5-AA07CC98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2C495-856E-4626-8708-F3ECE0E6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BF744-6703-4F12-93EE-E2D9F179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5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6E194-9DBB-4DB3-9CE0-412D8B1B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50C8EF-352A-4C5B-A989-0DACFD9A1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6B073-38A4-4438-ABC6-906B5E7B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43A3C-E4CE-4395-B6DC-10122165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23A9F-9C0C-44CE-9E9F-957BB8EB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4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751EEE-9B15-426E-BD7D-20A87DAAC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DF1CE5-F250-4379-ADF0-CDF1617F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F9C78-C020-426E-85F9-4B2FE2BD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3861F-B5E6-482E-BEF2-A55D24CF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4F2B8-7249-4C87-AFB6-67DE7FCD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B9318-1684-4231-A885-9A4A31BD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42FDF-EA6B-4863-927A-B71B5E3B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94BFF-F1FB-4668-B28A-8093913D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E4367-025F-4059-AB98-AB3826EE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DC6EB-9547-4074-8753-4D0FC73C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46FB8-E03C-4D27-ACF8-6E360AD0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CAD90-0212-41B7-9BA9-2D308413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FD993-14BA-4E9F-813B-B561A60F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31983-2452-45D2-80F8-00FA0B9D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09E87-74D2-4F17-87B2-A92F25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F0B23-F419-493C-96F7-94B0BFF9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00298-29BC-42C5-AF7D-DF606FB67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9D4845-450F-4ACD-9361-52C03E14C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6E903-445A-4D10-BD1D-0F3F2473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F35AB-D38F-4CCE-BEF5-5DBB0705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FE2D3-0028-49CB-AD81-020FF572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6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840AA-6637-4BA0-8DCE-A893C20A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EE0CE-A473-48F8-840E-37FB32BB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2EBC9E-79A8-44F3-A5C9-0A476C29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B26C44-0AC2-4DE8-971B-8475C2CC9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735E8-3CFC-4972-AD10-AA8544A85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546962-1AE7-46D8-A074-3A5F85F8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30C1FC-240C-42F9-9608-5D8DC06E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3A84EC-21AD-4BDC-8E99-AAFD3ADA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4E696-DBCA-4146-B4DA-8BA8676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0B055E-33D7-4C23-8F9A-974FA4F9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61A4A4-BBC4-4D4A-A781-41B52603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ABFE90-F6AF-4D51-8CF5-E0BA9732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7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17902-EEDF-4729-B9A1-4137AC20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2A5B59-6F4E-4DE6-AD30-C4D60E13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753BA-BFA1-4EF4-8B9F-084E7E7B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7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F2EE0-1108-4B4E-AD5F-B7F760C7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B8E86-4BD2-415F-AE81-A81C201B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B0CD96-CFB1-4BD7-B29F-EB50A8F6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10B5AB-29B1-40B3-94E3-DBDC98AF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37FEF6-BAE9-4ECC-971F-7F8E1183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B71A4-96F1-414D-8FD1-5B0D4B2B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5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F68B4-785B-41B6-8BD3-95E19FDD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0DB1D5-EA0E-43D9-9D56-AC3B50FB2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08AE86-046B-483E-B830-0B9DCEA8B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D608C-FF06-4512-985A-A7269F0B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CC5FE-D373-416E-B7B0-7788F822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ED0A8-8760-4A52-8423-84019107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8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8F5EB-02B4-4FB6-B9BA-DBED456C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8E7AD-EB03-422E-B9B1-760D98D94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1C44B-7413-4F85-8FE3-47BAB4CFF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A9A3-B774-4614-A257-F4FFAEF9C42B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26393-8FFB-44EB-B907-A41FA9BEB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5E246-C3F7-4157-AAC3-E504CA2A6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BE8D-31F8-4C31-A545-3061FCC9C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summary?doi=10.1.1.138.3502&amp;rank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0A173-3021-4B79-92F6-627254229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：调度器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D6B857-7169-403E-8699-0C82F6840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66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4CF02-C9C8-46D5-8933-40F05CEC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10A8F-F90D-49A7-A1A5-7615B85E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执行：</a:t>
            </a:r>
            <a:r>
              <a:rPr lang="en-US" altLang="zh-CN" dirty="0"/>
              <a:t>make grade</a:t>
            </a:r>
            <a:r>
              <a:rPr lang="zh-CN" altLang="en-US" dirty="0"/>
              <a:t>。如果所显示的应用程序检测都输出</a:t>
            </a:r>
            <a:r>
              <a:rPr lang="en-US" altLang="zh-CN" dirty="0"/>
              <a:t>ok</a:t>
            </a:r>
            <a:r>
              <a:rPr lang="zh-CN" altLang="en-US" dirty="0"/>
              <a:t>，则基本正确。如果只是</a:t>
            </a:r>
            <a:r>
              <a:rPr lang="en-US" altLang="zh-CN" dirty="0" err="1"/>
              <a:t>priority.c</a:t>
            </a:r>
            <a:r>
              <a:rPr lang="zh-CN" altLang="en-US" dirty="0"/>
              <a:t>过不去，可执行 </a:t>
            </a:r>
            <a:r>
              <a:rPr lang="en-US" altLang="zh-CN" dirty="0"/>
              <a:t>make run-priority </a:t>
            </a:r>
            <a:r>
              <a:rPr lang="zh-CN" altLang="en-US" dirty="0"/>
              <a:t>命令来单独调试它。大致执行结果可看附录。（ 使用的是</a:t>
            </a:r>
            <a:r>
              <a:rPr lang="en-US" altLang="zh-CN" dirty="0"/>
              <a:t>qemu-1.0.1 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请在实验报告中简要说明你的设计实现过程。</a:t>
            </a:r>
          </a:p>
        </p:txBody>
      </p:sp>
    </p:spTree>
    <p:extLst>
      <p:ext uri="{BB962C8B-B14F-4D97-AF65-F5344CB8AC3E}">
        <p14:creationId xmlns:p14="http://schemas.microsoft.com/office/powerpoint/2010/main" val="215872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87847-4A56-4CA8-B192-D9F9F9E9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对实验报告的要求：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1546F-7454-4473-A6AF-31637ABB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最终提交</a:t>
            </a:r>
            <a:r>
              <a:rPr lang="en-US" altLang="zh-CN" dirty="0"/>
              <a:t>doc</a:t>
            </a:r>
            <a:r>
              <a:rPr lang="zh-CN" altLang="en-US" dirty="0"/>
              <a:t>、</a:t>
            </a:r>
            <a:r>
              <a:rPr lang="en-US" altLang="zh-CN" dirty="0"/>
              <a:t>docx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文件和源码</a:t>
            </a:r>
          </a:p>
          <a:p>
            <a:r>
              <a:rPr lang="zh-CN" altLang="en-US" dirty="0"/>
              <a:t>填写各个基本练习中要求完成的报告内容</a:t>
            </a:r>
          </a:p>
          <a:p>
            <a:r>
              <a:rPr lang="zh-CN" altLang="en-US" dirty="0"/>
              <a:t>完成实验后，请分析</a:t>
            </a:r>
            <a:r>
              <a:rPr lang="en-US" altLang="zh-CN" dirty="0" err="1"/>
              <a:t>ucore_lab</a:t>
            </a:r>
            <a:r>
              <a:rPr lang="zh-CN" altLang="en-US" dirty="0"/>
              <a:t>中提供的参考答案，并请在实验报告中说明你的实现与参考答案的区别</a:t>
            </a:r>
          </a:p>
          <a:p>
            <a:r>
              <a:rPr lang="zh-CN" altLang="en-US" dirty="0"/>
              <a:t>列出你认为本实验中重要的知识点，以及与对应的</a:t>
            </a:r>
            <a:r>
              <a:rPr lang="en-US" altLang="zh-CN" dirty="0"/>
              <a:t>OS</a:t>
            </a:r>
            <a:r>
              <a:rPr lang="zh-CN" altLang="en-US" dirty="0"/>
              <a:t>原理中的知识点，并简要说明你对二者的含义，关系，差异等方面的理解（也可能出现实验中的知识点没有对应的原理知识点）</a:t>
            </a:r>
          </a:p>
          <a:p>
            <a:r>
              <a:rPr lang="zh-CN" altLang="en-US" dirty="0"/>
              <a:t>列出你认为</a:t>
            </a:r>
            <a:r>
              <a:rPr lang="en-US" altLang="zh-CN" dirty="0"/>
              <a:t>OS</a:t>
            </a:r>
            <a:r>
              <a:rPr lang="zh-CN" altLang="en-US" dirty="0"/>
              <a:t>原理中很重要，但在实验中没有对应上的知识点</a:t>
            </a:r>
          </a:p>
        </p:txBody>
      </p:sp>
    </p:spTree>
    <p:extLst>
      <p:ext uri="{BB962C8B-B14F-4D97-AF65-F5344CB8AC3E}">
        <p14:creationId xmlns:p14="http://schemas.microsoft.com/office/powerpoint/2010/main" val="122591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1D51C-6227-450B-9A25-40C417E2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72" y="3618"/>
            <a:ext cx="10515600" cy="1325563"/>
          </a:xfrm>
        </p:spPr>
        <p:txBody>
          <a:bodyPr/>
          <a:lstStyle/>
          <a:p>
            <a:r>
              <a:rPr lang="en-US" altLang="zh-CN" dirty="0" err="1"/>
              <a:t>Trapentry.S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CE1A4-9B5A-4835-9411-233A4E54D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623"/>
            <a:ext cx="10515600" cy="5528929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/>
              <a:t>.text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globl</a:t>
            </a:r>
            <a:r>
              <a:rPr lang="en-US" altLang="zh-CN" dirty="0"/>
              <a:t> __</a:t>
            </a:r>
            <a:r>
              <a:rPr lang="en-US" altLang="zh-CN" dirty="0" err="1"/>
              <a:t>alltraps</a:t>
            </a:r>
            <a:endParaRPr lang="en-US" altLang="zh-CN" dirty="0"/>
          </a:p>
          <a:p>
            <a:r>
              <a:rPr lang="en-US" altLang="zh-CN" dirty="0"/>
              <a:t>__</a:t>
            </a:r>
            <a:r>
              <a:rPr lang="en-US" altLang="zh-CN" dirty="0" err="1"/>
              <a:t>alltraps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# push registers to build a trap frame</a:t>
            </a:r>
          </a:p>
          <a:p>
            <a:r>
              <a:rPr lang="en-US" altLang="zh-CN" dirty="0"/>
              <a:t>    # therefore make the stack look like a struct </a:t>
            </a:r>
            <a:r>
              <a:rPr lang="en-US" altLang="zh-CN" dirty="0" err="1"/>
              <a:t>trapframe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pushl</a:t>
            </a:r>
            <a:r>
              <a:rPr lang="en-US" altLang="zh-CN" dirty="0"/>
              <a:t> %ds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pushl</a:t>
            </a:r>
            <a:r>
              <a:rPr lang="en-US" altLang="zh-CN" dirty="0"/>
              <a:t> %es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pushl</a:t>
            </a:r>
            <a:r>
              <a:rPr lang="en-US" altLang="zh-CN" dirty="0"/>
              <a:t> %fs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pushl</a:t>
            </a:r>
            <a:r>
              <a:rPr lang="en-US" altLang="zh-CN" dirty="0"/>
              <a:t> %</a:t>
            </a:r>
            <a:r>
              <a:rPr lang="en-US" altLang="zh-CN" dirty="0" err="1"/>
              <a:t>gs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pushal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    # load GD_KDATA into %ds and %es to set up data segments for kernel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movl</a:t>
            </a:r>
            <a:r>
              <a:rPr lang="en-US" altLang="zh-CN" dirty="0"/>
              <a:t> $GD_KDATA, %</a:t>
            </a:r>
            <a:r>
              <a:rPr lang="en-US" altLang="zh-CN" dirty="0" err="1"/>
              <a:t>eax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movw</a:t>
            </a:r>
            <a:r>
              <a:rPr lang="en-US" altLang="zh-CN" dirty="0"/>
              <a:t> %ax, %ds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movw</a:t>
            </a:r>
            <a:r>
              <a:rPr lang="en-US" altLang="zh-CN" dirty="0"/>
              <a:t> %ax, %es</a:t>
            </a:r>
          </a:p>
          <a:p>
            <a:endParaRPr lang="zh-CN" altLang="en-US" dirty="0"/>
          </a:p>
          <a:p>
            <a:r>
              <a:rPr lang="en-US" altLang="zh-CN" dirty="0"/>
              <a:t>    # push %</a:t>
            </a:r>
            <a:r>
              <a:rPr lang="en-US" altLang="zh-CN" dirty="0" err="1"/>
              <a:t>esp</a:t>
            </a:r>
            <a:r>
              <a:rPr lang="en-US" altLang="zh-CN" dirty="0"/>
              <a:t> to pass a pointer to the </a:t>
            </a:r>
            <a:r>
              <a:rPr lang="en-US" altLang="zh-CN" dirty="0" err="1"/>
              <a:t>trapframe</a:t>
            </a:r>
            <a:r>
              <a:rPr lang="en-US" altLang="zh-CN" dirty="0"/>
              <a:t> as an argument to trap()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pushl</a:t>
            </a:r>
            <a:r>
              <a:rPr lang="en-US" altLang="zh-CN" dirty="0"/>
              <a:t> %</a:t>
            </a:r>
            <a:r>
              <a:rPr lang="en-US" altLang="zh-CN" dirty="0" err="1"/>
              <a:t>esp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    # call trap(</a:t>
            </a:r>
            <a:r>
              <a:rPr lang="en-US" altLang="zh-CN" dirty="0" err="1"/>
              <a:t>tf</a:t>
            </a:r>
            <a:r>
              <a:rPr lang="en-US" altLang="zh-CN" dirty="0"/>
              <a:t>), where </a:t>
            </a:r>
            <a:r>
              <a:rPr lang="en-US" altLang="zh-CN" dirty="0" err="1"/>
              <a:t>tf</a:t>
            </a:r>
            <a:r>
              <a:rPr lang="en-US" altLang="zh-CN" dirty="0"/>
              <a:t>=%</a:t>
            </a:r>
            <a:r>
              <a:rPr lang="en-US" altLang="zh-CN" dirty="0" err="1"/>
              <a:t>esp</a:t>
            </a:r>
            <a:endParaRPr lang="en-US" altLang="zh-CN" dirty="0"/>
          </a:p>
          <a:p>
            <a:r>
              <a:rPr lang="en-US" altLang="zh-CN" dirty="0"/>
              <a:t>    call trap</a:t>
            </a:r>
          </a:p>
          <a:p>
            <a:endParaRPr lang="zh-CN" altLang="en-US" dirty="0"/>
          </a:p>
          <a:p>
            <a:r>
              <a:rPr lang="en-US" altLang="zh-CN" dirty="0"/>
              <a:t>    # pop the pushed stack pointer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popl</a:t>
            </a:r>
            <a:r>
              <a:rPr lang="en-US" altLang="zh-CN" dirty="0"/>
              <a:t> %</a:t>
            </a:r>
            <a:r>
              <a:rPr lang="en-US" altLang="zh-CN" dirty="0" err="1"/>
              <a:t>esp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    # return falls through to </a:t>
            </a:r>
            <a:r>
              <a:rPr lang="en-US" altLang="zh-CN" dirty="0" err="1"/>
              <a:t>trapret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globl</a:t>
            </a:r>
            <a:r>
              <a:rPr lang="en-US" altLang="zh-CN" dirty="0"/>
              <a:t> __</a:t>
            </a:r>
            <a:r>
              <a:rPr lang="en-US" altLang="zh-CN" dirty="0" err="1"/>
              <a:t>trapret</a:t>
            </a:r>
            <a:endParaRPr lang="en-US" altLang="zh-CN" dirty="0"/>
          </a:p>
          <a:p>
            <a:r>
              <a:rPr lang="en-US" altLang="zh-CN" dirty="0"/>
              <a:t>__</a:t>
            </a:r>
            <a:r>
              <a:rPr lang="en-US" altLang="zh-CN" dirty="0" err="1"/>
              <a:t>trapret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# restore registers from stack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popal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    # restore %ds, %es, %fs and %</a:t>
            </a:r>
            <a:r>
              <a:rPr lang="en-US" altLang="zh-CN" dirty="0" err="1"/>
              <a:t>gs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popl</a:t>
            </a:r>
            <a:r>
              <a:rPr lang="en-US" altLang="zh-CN" dirty="0"/>
              <a:t> %</a:t>
            </a:r>
            <a:r>
              <a:rPr lang="en-US" altLang="zh-CN" dirty="0" err="1"/>
              <a:t>gs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popl</a:t>
            </a:r>
            <a:r>
              <a:rPr lang="en-US" altLang="zh-CN" dirty="0"/>
              <a:t> %fs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popl</a:t>
            </a:r>
            <a:r>
              <a:rPr lang="en-US" altLang="zh-CN" dirty="0"/>
              <a:t> %es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popl</a:t>
            </a:r>
            <a:r>
              <a:rPr lang="en-US" altLang="zh-CN" dirty="0"/>
              <a:t> %ds</a:t>
            </a:r>
          </a:p>
          <a:p>
            <a:endParaRPr lang="zh-CN" altLang="en-US" dirty="0"/>
          </a:p>
          <a:p>
            <a:r>
              <a:rPr lang="en-US" altLang="zh-CN" dirty="0"/>
              <a:t>    # get rid of the trap number and error code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addl</a:t>
            </a:r>
            <a:r>
              <a:rPr lang="en-US" altLang="zh-CN" dirty="0"/>
              <a:t> $0x8, %</a:t>
            </a:r>
            <a:r>
              <a:rPr lang="en-US" altLang="zh-CN" dirty="0" err="1"/>
              <a:t>esp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iret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47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6FEE1-2E2D-4865-81E9-B9689A60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61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Trap.c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BC36C-80B2-461E-8542-E2F8A30EB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154"/>
            <a:ext cx="10515600" cy="5443869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/>
              <a:t>void</a:t>
            </a:r>
            <a:endParaRPr lang="zh-CN" altLang="en-US" dirty="0"/>
          </a:p>
          <a:p>
            <a:r>
              <a:rPr lang="en-US" altLang="zh-CN" dirty="0"/>
              <a:t>trap(struct </a:t>
            </a:r>
            <a:r>
              <a:rPr lang="en-US" altLang="zh-CN" dirty="0" err="1"/>
              <a:t>trapframe</a:t>
            </a:r>
            <a:r>
              <a:rPr lang="en-US" altLang="zh-CN" dirty="0"/>
              <a:t> *</a:t>
            </a:r>
            <a:r>
              <a:rPr lang="en-US" altLang="zh-CN" dirty="0" err="1"/>
              <a:t>tf</a:t>
            </a:r>
            <a:r>
              <a:rPr lang="en-US" altLang="zh-CN" dirty="0"/>
              <a:t>) {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// dispatch based on what type of trap occurred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// used for previous projects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if (current == NULL) {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 err="1"/>
              <a:t>trap_dispatch</a:t>
            </a:r>
            <a:r>
              <a:rPr lang="en-US" altLang="zh-CN" dirty="0"/>
              <a:t>(</a:t>
            </a:r>
            <a:r>
              <a:rPr lang="en-US" altLang="zh-CN" dirty="0" err="1"/>
              <a:t>tf</a:t>
            </a:r>
            <a:r>
              <a:rPr lang="en-US" altLang="zh-CN" dirty="0"/>
              <a:t>);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else {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// keep a </a:t>
            </a:r>
            <a:r>
              <a:rPr lang="en-US" altLang="zh-CN" dirty="0" err="1"/>
              <a:t>trapframe</a:t>
            </a:r>
            <a:r>
              <a:rPr lang="en-US" altLang="zh-CN" dirty="0"/>
              <a:t> chain in stack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struct </a:t>
            </a:r>
            <a:r>
              <a:rPr lang="en-US" altLang="zh-CN" dirty="0" err="1"/>
              <a:t>trapframe</a:t>
            </a:r>
            <a:r>
              <a:rPr lang="en-US" altLang="zh-CN" dirty="0"/>
              <a:t> *</a:t>
            </a:r>
            <a:r>
              <a:rPr lang="en-US" altLang="zh-CN" dirty="0" err="1"/>
              <a:t>otf</a:t>
            </a:r>
            <a:r>
              <a:rPr lang="en-US" altLang="zh-CN" dirty="0"/>
              <a:t> = current-&gt;</a:t>
            </a:r>
            <a:r>
              <a:rPr lang="en-US" altLang="zh-CN" dirty="0" err="1"/>
              <a:t>tf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current-&gt;</a:t>
            </a:r>
            <a:r>
              <a:rPr lang="en-US" altLang="zh-CN" dirty="0" err="1"/>
              <a:t>tf</a:t>
            </a:r>
            <a:r>
              <a:rPr lang="en-US" altLang="zh-CN" dirty="0"/>
              <a:t> = </a:t>
            </a:r>
            <a:r>
              <a:rPr lang="en-US" altLang="zh-CN" dirty="0" err="1"/>
              <a:t>tf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    </a:t>
            </a:r>
            <a:r>
              <a:rPr lang="nl-NL" altLang="zh-CN" dirty="0"/>
              <a:t>bool in_kernel = trap_in_kernel(tf);</a:t>
            </a:r>
            <a:endParaRPr lang="zh-CN" altLang="en-US" dirty="0"/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trap_dispatch</a:t>
            </a:r>
            <a:r>
              <a:rPr lang="en-US" altLang="zh-CN" dirty="0"/>
              <a:t>(</a:t>
            </a:r>
            <a:r>
              <a:rPr lang="en-US" altLang="zh-CN" dirty="0" err="1"/>
              <a:t>tf</a:t>
            </a:r>
            <a:r>
              <a:rPr lang="en-US" altLang="zh-CN" dirty="0"/>
              <a:t>);</a:t>
            </a:r>
            <a:endParaRPr lang="zh-CN" altLang="en-US" dirty="0"/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current-&gt;</a:t>
            </a:r>
            <a:r>
              <a:rPr lang="en-US" altLang="zh-CN" dirty="0" err="1"/>
              <a:t>tf</a:t>
            </a:r>
            <a:r>
              <a:rPr lang="en-US" altLang="zh-CN" dirty="0"/>
              <a:t> = </a:t>
            </a:r>
            <a:r>
              <a:rPr lang="en-US" altLang="zh-CN" dirty="0" err="1"/>
              <a:t>otf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if (!</a:t>
            </a:r>
            <a:r>
              <a:rPr lang="en-US" altLang="zh-CN" dirty="0" err="1"/>
              <a:t>in_kernel</a:t>
            </a:r>
            <a:r>
              <a:rPr lang="en-US" altLang="zh-CN" dirty="0"/>
              <a:t>) {</a:t>
            </a:r>
            <a:endParaRPr lang="zh-CN" altLang="en-US" dirty="0"/>
          </a:p>
          <a:p>
            <a:r>
              <a:rPr lang="zh-CN" altLang="en-US" dirty="0"/>
              <a:t>            </a:t>
            </a:r>
            <a:r>
              <a:rPr lang="en-US" altLang="zh-CN" dirty="0"/>
              <a:t>if (current-&gt;flags &amp; PF_EXITING) {</a:t>
            </a:r>
            <a:endParaRPr lang="zh-CN" altLang="en-US" dirty="0"/>
          </a:p>
          <a:p>
            <a:r>
              <a:rPr lang="zh-CN" altLang="en-US" dirty="0"/>
              <a:t>                </a:t>
            </a:r>
            <a:r>
              <a:rPr lang="en-US" altLang="zh-CN" dirty="0" err="1"/>
              <a:t>do_exit</a:t>
            </a:r>
            <a:r>
              <a:rPr lang="en-US" altLang="zh-CN" dirty="0"/>
              <a:t>(-E_KILLED);</a:t>
            </a:r>
            <a:endParaRPr lang="zh-CN" altLang="en-US" dirty="0"/>
          </a:p>
          <a:p>
            <a:r>
              <a:rPr lang="zh-CN" altLang="en-US" dirty="0"/>
              <a:t>            </a:t>
            </a:r>
            <a:r>
              <a:rPr lang="en-US" altLang="zh-CN" dirty="0"/>
              <a:t>}</a:t>
            </a:r>
            <a:endParaRPr lang="zh-CN" altLang="en-US" dirty="0"/>
          </a:p>
          <a:p>
            <a:r>
              <a:rPr lang="zh-CN" altLang="en-US" dirty="0"/>
              <a:t>            </a:t>
            </a:r>
            <a:r>
              <a:rPr lang="en-US" altLang="zh-CN" dirty="0"/>
              <a:t>if (current-&gt;</a:t>
            </a:r>
            <a:r>
              <a:rPr lang="en-US" altLang="zh-CN" dirty="0" err="1"/>
              <a:t>need_resched</a:t>
            </a:r>
            <a:r>
              <a:rPr lang="en-US" altLang="zh-CN" dirty="0"/>
              <a:t>) {</a:t>
            </a:r>
            <a:endParaRPr lang="zh-CN" altLang="en-US" dirty="0"/>
          </a:p>
          <a:p>
            <a:r>
              <a:rPr lang="zh-CN" altLang="en-US" dirty="0"/>
              <a:t>                </a:t>
            </a:r>
            <a:r>
              <a:rPr lang="en-US" altLang="zh-CN" dirty="0"/>
              <a:t>schedule();</a:t>
            </a:r>
            <a:endParaRPr lang="zh-CN" altLang="en-US" dirty="0"/>
          </a:p>
          <a:p>
            <a:r>
              <a:rPr lang="zh-CN" altLang="en-US" dirty="0"/>
              <a:t>            </a:t>
            </a:r>
            <a:r>
              <a:rPr lang="en-US" altLang="zh-CN" dirty="0"/>
              <a:t>}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79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68C35-7232-436E-AA01-DAE53161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46875-FC59-4D8B-AAAA-CB4B4AB1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本次实验是在前面实验</a:t>
            </a:r>
            <a:r>
              <a:rPr lang="en-US" altLang="zh-CN" dirty="0"/>
              <a:t>lab1-lab5</a:t>
            </a:r>
            <a:r>
              <a:rPr lang="zh-CN" altLang="en-US" dirty="0"/>
              <a:t>的基础上</a:t>
            </a:r>
          </a:p>
        </p:txBody>
      </p:sp>
    </p:spTree>
    <p:extLst>
      <p:ext uri="{BB962C8B-B14F-4D97-AF65-F5344CB8AC3E}">
        <p14:creationId xmlns:p14="http://schemas.microsoft.com/office/powerpoint/2010/main" val="75790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04E10-9B90-4D57-832A-5E048C22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1101A-C862-4493-B778-18F3E0B1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理解操作系统的调度管理机制</a:t>
            </a:r>
          </a:p>
          <a:p>
            <a:r>
              <a:rPr lang="zh-CN" altLang="en-US" dirty="0"/>
              <a:t>熟悉 </a:t>
            </a: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的系统调度器框架，以及缺省的</a:t>
            </a:r>
            <a:r>
              <a:rPr lang="en-US" altLang="zh-CN" dirty="0"/>
              <a:t>Round-Robin </a:t>
            </a:r>
            <a:r>
              <a:rPr lang="zh-CN" altLang="en-US" dirty="0"/>
              <a:t>调度算法</a:t>
            </a:r>
          </a:p>
          <a:p>
            <a:r>
              <a:rPr lang="zh-CN" altLang="en-US" dirty="0"/>
              <a:t>基于调度器框架实现一个</a:t>
            </a:r>
            <a:r>
              <a:rPr lang="en-US" altLang="zh-CN" dirty="0"/>
              <a:t>(Stride Scheduling)</a:t>
            </a:r>
            <a:r>
              <a:rPr lang="zh-CN" altLang="en-US" dirty="0"/>
              <a:t>调度算法来替换缺省的调度算法</a:t>
            </a:r>
          </a:p>
        </p:txBody>
      </p:sp>
    </p:spTree>
    <p:extLst>
      <p:ext uri="{BB962C8B-B14F-4D97-AF65-F5344CB8AC3E}">
        <p14:creationId xmlns:p14="http://schemas.microsoft.com/office/powerpoint/2010/main" val="53186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EE65A-178D-4D3E-A251-FD785438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B09E4-D17D-4EC2-97B5-890F2362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61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6</a:t>
            </a:r>
            <a:r>
              <a:rPr lang="zh-CN" altLang="en-US" dirty="0"/>
              <a:t>（</a:t>
            </a:r>
            <a:r>
              <a:rPr lang="en-US" altLang="zh-CN" dirty="0" err="1"/>
              <a:t>ucore</a:t>
            </a:r>
            <a:r>
              <a:rPr lang="en-US" altLang="zh-CN" dirty="0"/>
              <a:t> lab5</a:t>
            </a:r>
            <a:r>
              <a:rPr lang="zh-CN" altLang="en-US" dirty="0"/>
              <a:t>）完成了用户进程的管理，可在用户态运行多个进程。但到目前为止，采用的调度策略是很简单的</a:t>
            </a:r>
            <a:r>
              <a:rPr lang="en-US" altLang="zh-CN" dirty="0"/>
              <a:t>FIFO</a:t>
            </a:r>
            <a:r>
              <a:rPr lang="zh-CN" altLang="en-US" dirty="0"/>
              <a:t>调度策略。</a:t>
            </a:r>
            <a:endParaRPr lang="en-US" altLang="zh-CN" dirty="0"/>
          </a:p>
          <a:p>
            <a:r>
              <a:rPr lang="zh-CN" altLang="en-US" dirty="0"/>
              <a:t>本次实验</a:t>
            </a:r>
            <a:r>
              <a:rPr lang="en-US" altLang="zh-CN" dirty="0"/>
              <a:t>7</a:t>
            </a:r>
            <a:r>
              <a:rPr lang="zh-CN" altLang="en-US" dirty="0"/>
              <a:t> （</a:t>
            </a:r>
            <a:r>
              <a:rPr lang="en-US" altLang="zh-CN" dirty="0" err="1"/>
              <a:t>ucore</a:t>
            </a:r>
            <a:r>
              <a:rPr lang="en-US" altLang="zh-CN" dirty="0"/>
              <a:t> lab6</a:t>
            </a:r>
            <a:r>
              <a:rPr lang="zh-CN" altLang="en-US" dirty="0"/>
              <a:t>） ，主要是熟悉</a:t>
            </a:r>
            <a:r>
              <a:rPr lang="en-US" altLang="zh-CN" dirty="0" err="1"/>
              <a:t>ucore</a:t>
            </a:r>
            <a:r>
              <a:rPr lang="zh-CN" altLang="en-US" dirty="0"/>
              <a:t>的系统调度器框架，以及基于此框架的</a:t>
            </a:r>
            <a:r>
              <a:rPr lang="en-US" altLang="zh-CN" dirty="0"/>
              <a:t>Round-Robin</a:t>
            </a:r>
            <a:r>
              <a:rPr lang="zh-CN" altLang="en-US" dirty="0"/>
              <a:t>（</a:t>
            </a:r>
            <a:r>
              <a:rPr lang="en-US" altLang="zh-CN" dirty="0"/>
              <a:t>RR</a:t>
            </a:r>
            <a:r>
              <a:rPr lang="zh-CN" altLang="en-US" dirty="0"/>
              <a:t>） 调度算法。然后参考</a:t>
            </a:r>
            <a:r>
              <a:rPr lang="en-US" altLang="zh-CN" dirty="0"/>
              <a:t>RR</a:t>
            </a:r>
            <a:r>
              <a:rPr lang="zh-CN" altLang="en-US" dirty="0"/>
              <a:t>调度算法的实现，完成</a:t>
            </a:r>
            <a:r>
              <a:rPr lang="en-US" altLang="zh-CN" dirty="0"/>
              <a:t>Stride Scheduling</a:t>
            </a:r>
            <a:r>
              <a:rPr lang="zh-CN" altLang="en-US" dirty="0"/>
              <a:t>调度算法。</a:t>
            </a:r>
          </a:p>
        </p:txBody>
      </p:sp>
    </p:spTree>
    <p:extLst>
      <p:ext uri="{BB962C8B-B14F-4D97-AF65-F5344CB8AC3E}">
        <p14:creationId xmlns:p14="http://schemas.microsoft.com/office/powerpoint/2010/main" val="7791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6E732-7875-4506-BBA0-FFF7F568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EFA85-9B2A-4C49-AB10-007112B1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为了实现实验的目标，实验提供了</a:t>
            </a:r>
            <a:r>
              <a:rPr lang="en-US" altLang="zh-CN" dirty="0"/>
              <a:t>3</a:t>
            </a:r>
            <a:r>
              <a:rPr lang="zh-CN" altLang="en-US" dirty="0"/>
              <a:t>个基本练习和</a:t>
            </a:r>
            <a:r>
              <a:rPr lang="en-US" altLang="zh-CN" dirty="0"/>
              <a:t>2</a:t>
            </a:r>
            <a:r>
              <a:rPr lang="zh-CN" altLang="en-US" dirty="0"/>
              <a:t>个扩展练习，要求完成实验报告。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0</a:t>
            </a:r>
            <a:r>
              <a:rPr lang="zh-CN" altLang="en-US" dirty="0"/>
              <a:t>：填写已有实验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1</a:t>
            </a:r>
            <a:r>
              <a:rPr lang="zh-CN" altLang="en-US" dirty="0"/>
              <a:t>：使用 </a:t>
            </a:r>
            <a:r>
              <a:rPr lang="en-US" altLang="zh-CN" b="1" dirty="0"/>
              <a:t>Round Robin </a:t>
            </a:r>
            <a:r>
              <a:rPr lang="zh-CN" altLang="en-US" dirty="0"/>
              <a:t>调度算法（不需要编码）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2</a:t>
            </a:r>
            <a:r>
              <a:rPr lang="zh-CN" altLang="en-US" dirty="0"/>
              <a:t>：实现 </a:t>
            </a:r>
            <a:r>
              <a:rPr lang="en-US" altLang="zh-CN" b="1" dirty="0"/>
              <a:t>Stride Scheduling </a:t>
            </a:r>
            <a:r>
              <a:rPr lang="zh-CN" altLang="en-US" dirty="0"/>
              <a:t>调度算法（需要编码）</a:t>
            </a:r>
          </a:p>
          <a:p>
            <a:r>
              <a:rPr lang="zh-CN" altLang="en-US" dirty="0"/>
              <a:t>练习</a:t>
            </a:r>
            <a:r>
              <a:rPr lang="en-US" altLang="zh-CN" b="1" dirty="0"/>
              <a:t>3</a:t>
            </a:r>
            <a:r>
              <a:rPr lang="zh-CN" altLang="en-US" dirty="0"/>
              <a:t>：阅读分析源代码，结合中断处理和调度程序，再次理解进程控制块中的</a:t>
            </a:r>
            <a:r>
              <a:rPr lang="en-US" altLang="zh-CN" dirty="0" err="1"/>
              <a:t>trapframe</a:t>
            </a:r>
            <a:r>
              <a:rPr lang="zh-CN" altLang="en-US" dirty="0"/>
              <a:t>和</a:t>
            </a:r>
            <a:r>
              <a:rPr lang="en-US" altLang="zh-CN" dirty="0"/>
              <a:t>context</a:t>
            </a:r>
            <a:r>
              <a:rPr lang="zh-CN" altLang="en-US" dirty="0"/>
              <a:t>在进程切换时作用（不需要编码）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533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7EA91-B829-433C-90CA-D5438781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0</a:t>
            </a:r>
            <a:r>
              <a:rPr lang="zh-CN" altLang="en-US" dirty="0"/>
              <a:t>：填写已有实验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85C55-3222-47DE-A578-6EBD632E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本实验依赖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1/2/3/4/5</a:t>
            </a:r>
            <a:r>
              <a:rPr lang="zh-CN" altLang="en-US" dirty="0"/>
              <a:t>。请把你做的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1/2/3/4/5</a:t>
            </a:r>
            <a:r>
              <a:rPr lang="zh-CN" altLang="en-US" dirty="0"/>
              <a:t>的代码填入本实验中代码中有“</a:t>
            </a:r>
            <a:r>
              <a:rPr lang="en-US" altLang="zh-CN" dirty="0"/>
              <a:t>LAB1”,“LAB2” ,“LAB3”, “LAB4”,  “LAB5”</a:t>
            </a:r>
            <a:r>
              <a:rPr lang="zh-CN" altLang="en-US" dirty="0"/>
              <a:t>的注释相应部分。</a:t>
            </a:r>
          </a:p>
        </p:txBody>
      </p:sp>
    </p:spTree>
    <p:extLst>
      <p:ext uri="{BB962C8B-B14F-4D97-AF65-F5344CB8AC3E}">
        <p14:creationId xmlns:p14="http://schemas.microsoft.com/office/powerpoint/2010/main" val="176326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F6849-A19A-4A9A-9A0A-0772786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1</a:t>
            </a:r>
            <a:r>
              <a:rPr lang="zh-CN" altLang="en-US" dirty="0"/>
              <a:t>：使用 </a:t>
            </a:r>
            <a:r>
              <a:rPr lang="en-US" altLang="zh-CN" b="1" dirty="0"/>
              <a:t>Round Robin </a:t>
            </a:r>
            <a:r>
              <a:rPr lang="zh-CN" altLang="en-US" dirty="0"/>
              <a:t>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6CA22-02AE-41B9-87ED-DC48C821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192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（不需要编程）</a:t>
            </a:r>
            <a:endParaRPr lang="en-US" altLang="zh-CN" dirty="0"/>
          </a:p>
          <a:p>
            <a:r>
              <a:rPr lang="zh-CN" altLang="en-US" dirty="0"/>
              <a:t>完成练习</a:t>
            </a:r>
            <a:r>
              <a:rPr lang="en-US" altLang="zh-CN" dirty="0"/>
              <a:t>0</a:t>
            </a:r>
            <a:r>
              <a:rPr lang="zh-CN" altLang="en-US" dirty="0"/>
              <a:t>后，建议大家比较一下（可用</a:t>
            </a:r>
            <a:r>
              <a:rPr lang="en-US" altLang="zh-CN" dirty="0"/>
              <a:t>kdiff3</a:t>
            </a:r>
            <a:r>
              <a:rPr lang="zh-CN" altLang="en-US" dirty="0"/>
              <a:t>等文件比较软件）个人完成的</a:t>
            </a:r>
            <a:r>
              <a:rPr lang="en-US" altLang="zh-CN" dirty="0"/>
              <a:t>lab5</a:t>
            </a:r>
            <a:r>
              <a:rPr lang="zh-CN" altLang="en-US" dirty="0"/>
              <a:t>和练习</a:t>
            </a:r>
            <a:r>
              <a:rPr lang="en-US" altLang="zh-CN" dirty="0"/>
              <a:t>0</a:t>
            </a:r>
            <a:r>
              <a:rPr lang="zh-CN" altLang="en-US" dirty="0"/>
              <a:t>完成后的刚修改的</a:t>
            </a:r>
            <a:r>
              <a:rPr lang="en-US" altLang="zh-CN" dirty="0"/>
              <a:t>lab6</a:t>
            </a:r>
            <a:r>
              <a:rPr lang="zh-CN" altLang="en-US" dirty="0"/>
              <a:t>之间的区别，分析了解</a:t>
            </a:r>
            <a:r>
              <a:rPr lang="en-US" altLang="zh-CN" dirty="0"/>
              <a:t>lab6</a:t>
            </a:r>
            <a:r>
              <a:rPr lang="zh-CN" altLang="en-US" dirty="0"/>
              <a:t>采用</a:t>
            </a:r>
            <a:r>
              <a:rPr lang="en-US" altLang="zh-CN" dirty="0"/>
              <a:t>RR</a:t>
            </a:r>
            <a:r>
              <a:rPr lang="zh-CN" altLang="en-US" dirty="0"/>
              <a:t>调度算法后的执行过程。执行</a:t>
            </a:r>
            <a:r>
              <a:rPr lang="en-US" altLang="zh-CN" dirty="0"/>
              <a:t>make grade</a:t>
            </a:r>
            <a:r>
              <a:rPr lang="zh-CN" altLang="en-US" dirty="0"/>
              <a:t>，大部分测试用例应该通过。但执行</a:t>
            </a:r>
            <a:r>
              <a:rPr lang="en-US" altLang="zh-CN" dirty="0" err="1"/>
              <a:t>priority.c</a:t>
            </a:r>
            <a:r>
              <a:rPr lang="zh-CN" altLang="en-US" dirty="0"/>
              <a:t>应该过不去 。</a:t>
            </a:r>
          </a:p>
          <a:p>
            <a:r>
              <a:rPr lang="zh-CN" altLang="en-US" dirty="0"/>
              <a:t>请在实验报告完成下面要求：</a:t>
            </a:r>
            <a:endParaRPr lang="en-US" altLang="zh-CN" dirty="0"/>
          </a:p>
          <a:p>
            <a:pPr lvl="1"/>
            <a:r>
              <a:rPr lang="zh-CN" altLang="en-US" dirty="0"/>
              <a:t>请理解并分析</a:t>
            </a:r>
            <a:r>
              <a:rPr lang="en-US" altLang="zh-CN" dirty="0" err="1"/>
              <a:t>sched_calss</a:t>
            </a:r>
            <a:r>
              <a:rPr lang="zh-CN" altLang="en-US" dirty="0"/>
              <a:t>中各个函数指针的用法，并接合</a:t>
            </a:r>
            <a:r>
              <a:rPr lang="en-US" altLang="zh-CN" dirty="0"/>
              <a:t>Round Robin </a:t>
            </a:r>
            <a:r>
              <a:rPr lang="zh-CN" altLang="en-US" dirty="0"/>
              <a:t>调度算法描述</a:t>
            </a:r>
            <a:r>
              <a:rPr lang="en-US" altLang="zh-CN" dirty="0" err="1"/>
              <a:t>ucore</a:t>
            </a:r>
            <a:r>
              <a:rPr lang="zh-CN" altLang="en-US" dirty="0"/>
              <a:t>的调度执行过程</a:t>
            </a:r>
          </a:p>
          <a:p>
            <a:pPr lvl="1"/>
            <a:r>
              <a:rPr lang="zh-CN" altLang="en-US" dirty="0"/>
              <a:t>请在实验报告中简要说明如何设计实现”多级反馈队列调度算法“，给出概要设计，鼓励给出详细设计</a:t>
            </a:r>
          </a:p>
        </p:txBody>
      </p:sp>
    </p:spTree>
    <p:extLst>
      <p:ext uri="{BB962C8B-B14F-4D97-AF65-F5344CB8AC3E}">
        <p14:creationId xmlns:p14="http://schemas.microsoft.com/office/powerpoint/2010/main" val="375842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B16CB-7267-44CC-A521-B83C4ADE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2</a:t>
            </a:r>
            <a:r>
              <a:rPr lang="zh-CN" altLang="en-US" dirty="0"/>
              <a:t>：实现 </a:t>
            </a:r>
            <a:r>
              <a:rPr lang="en-US" altLang="zh-CN" b="1" dirty="0"/>
              <a:t>Stride Scheduling </a:t>
            </a:r>
            <a:r>
              <a:rPr lang="zh-CN" altLang="en-US" dirty="0"/>
              <a:t>调度算法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00422-D6C0-4CC7-BCC1-E8631C8E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（需要编程）</a:t>
            </a:r>
          </a:p>
          <a:p>
            <a:r>
              <a:rPr lang="zh-CN" altLang="en-US" dirty="0"/>
              <a:t>首先需要换掉</a:t>
            </a:r>
            <a:r>
              <a:rPr lang="en-US" altLang="zh-CN" dirty="0"/>
              <a:t>RR</a:t>
            </a:r>
            <a:r>
              <a:rPr lang="zh-CN" altLang="en-US" dirty="0"/>
              <a:t>调度器的实现，即用</a:t>
            </a:r>
            <a:r>
              <a:rPr lang="en-US" altLang="zh-CN" dirty="0" err="1"/>
              <a:t>default_sched_stride_c</a:t>
            </a:r>
            <a:r>
              <a:rPr lang="zh-CN" altLang="en-US" dirty="0"/>
              <a:t>覆盖</a:t>
            </a:r>
            <a:r>
              <a:rPr lang="en-US" altLang="zh-CN" dirty="0" err="1"/>
              <a:t>default_sched.c</a:t>
            </a:r>
            <a:r>
              <a:rPr lang="zh-CN" altLang="en-US" dirty="0"/>
              <a:t>。然后根据此文件和后续文档对</a:t>
            </a:r>
            <a:r>
              <a:rPr lang="en-US" altLang="zh-CN" dirty="0"/>
              <a:t>Stride</a:t>
            </a:r>
            <a:r>
              <a:rPr lang="zh-CN" altLang="en-US" dirty="0"/>
              <a:t>度器的相关描述，完成</a:t>
            </a:r>
            <a:r>
              <a:rPr lang="en-US" altLang="zh-CN" dirty="0"/>
              <a:t>Stride</a:t>
            </a:r>
            <a:r>
              <a:rPr lang="zh-CN" altLang="en-US" dirty="0"/>
              <a:t>调度算法的实现。</a:t>
            </a:r>
          </a:p>
          <a:p>
            <a:r>
              <a:rPr lang="zh-CN" altLang="en-US" dirty="0"/>
              <a:t>后面的实验文档部分给出了</a:t>
            </a:r>
            <a:r>
              <a:rPr lang="en-US" altLang="zh-CN" dirty="0"/>
              <a:t>Stride</a:t>
            </a:r>
            <a:r>
              <a:rPr lang="zh-CN" altLang="en-US" dirty="0"/>
              <a:t>调度算法的大体描述。这里给出</a:t>
            </a:r>
            <a:r>
              <a:rPr lang="en-US" altLang="zh-CN" dirty="0"/>
              <a:t>Stride</a:t>
            </a:r>
            <a:r>
              <a:rPr lang="zh-CN" altLang="en-US" dirty="0"/>
              <a:t>调度算法的一些相关的资料（目前网上中文的资料比较欠缺）。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http://citeseerx.ist.psu.edu/viewdoc/summary?doi=10.1.1.138.3502&amp;rank=1</a:t>
            </a:r>
            <a:endParaRPr lang="en-US" altLang="zh-CN" dirty="0"/>
          </a:p>
          <a:p>
            <a:pPr lvl="1"/>
            <a:r>
              <a:rPr lang="zh-CN" altLang="en-US" dirty="0"/>
              <a:t>看实验视频</a:t>
            </a:r>
          </a:p>
        </p:txBody>
      </p:sp>
    </p:spTree>
    <p:extLst>
      <p:ext uri="{BB962C8B-B14F-4D97-AF65-F5344CB8AC3E}">
        <p14:creationId xmlns:p14="http://schemas.microsoft.com/office/powerpoint/2010/main" val="75927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79C2F-AA27-4D71-A56B-261E7160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</a:t>
            </a:r>
            <a:r>
              <a:rPr lang="en-US" altLang="zh-CN" b="1" dirty="0"/>
              <a:t>3</a:t>
            </a:r>
            <a:r>
              <a:rPr lang="zh-CN" altLang="en-US" dirty="0"/>
              <a:t>：阅读分析源代码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EE0AA-94FD-4C9B-8F3C-F3AF2890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（无编码工作）</a:t>
            </a:r>
            <a:endParaRPr lang="en-US" altLang="zh-CN" dirty="0"/>
          </a:p>
          <a:p>
            <a:r>
              <a:rPr lang="zh-CN" altLang="en-US" dirty="0"/>
              <a:t>结合中断处理和调度程序，再次理解进程控制块中的</a:t>
            </a:r>
            <a:r>
              <a:rPr lang="en-US" altLang="zh-CN" dirty="0" err="1"/>
              <a:t>trapframe</a:t>
            </a:r>
            <a:r>
              <a:rPr lang="zh-CN" altLang="en-US" dirty="0"/>
              <a:t>和</a:t>
            </a:r>
            <a:r>
              <a:rPr lang="en-US" altLang="zh-CN" dirty="0"/>
              <a:t>context</a:t>
            </a:r>
            <a:r>
              <a:rPr lang="zh-CN" altLang="en-US" dirty="0"/>
              <a:t>在进程切换时作用。</a:t>
            </a:r>
          </a:p>
        </p:txBody>
      </p:sp>
    </p:spTree>
    <p:extLst>
      <p:ext uri="{BB962C8B-B14F-4D97-AF65-F5344CB8AC3E}">
        <p14:creationId xmlns:p14="http://schemas.microsoft.com/office/powerpoint/2010/main" val="293351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1134</Words>
  <Application>Microsoft Office PowerPoint</Application>
  <PresentationFormat>宽屏</PresentationFormat>
  <Paragraphs>111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实验7：调度器</vt:lpstr>
      <vt:lpstr>PowerPoint 演示文稿</vt:lpstr>
      <vt:lpstr>实验目的</vt:lpstr>
      <vt:lpstr>实验内容</vt:lpstr>
      <vt:lpstr>练习</vt:lpstr>
      <vt:lpstr>练习0：填写已有实验</vt:lpstr>
      <vt:lpstr>练习1：使用 Round Robin 调度算法</vt:lpstr>
      <vt:lpstr>练习2：实现 Stride Scheduling 调度算法</vt:lpstr>
      <vt:lpstr>练习3：阅读分析源代码</vt:lpstr>
      <vt:lpstr>检测</vt:lpstr>
      <vt:lpstr>对实验报告的要求：</vt:lpstr>
      <vt:lpstr>Trapentry.S</vt:lpstr>
      <vt:lpstr>Trap.c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实验6：用户进程管理</dc:title>
  <dc:creator>永东 张</dc:creator>
  <cp:lastModifiedBy>伟焜 张</cp:lastModifiedBy>
  <cp:revision>32</cp:revision>
  <dcterms:created xsi:type="dcterms:W3CDTF">2019-05-22T00:17:31Z</dcterms:created>
  <dcterms:modified xsi:type="dcterms:W3CDTF">2019-06-12T01:35:18Z</dcterms:modified>
</cp:coreProperties>
</file>