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Nunito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Maven Pro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2" roundtripDataSignature="AMtx7mhe8aXApkEXeT5zpAiqFybfimzR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FEB286-3880-4CA2-A603-332AE5BE4512}">
  <a:tblStyle styleId="{3EFEB286-3880-4CA2-A603-332AE5BE451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-regular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MavenPr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unito-bold.fntdata"/><Relationship Id="rId10" Type="http://schemas.openxmlformats.org/officeDocument/2006/relationships/slide" Target="slides/slide4.xml"/><Relationship Id="rId32" Type="http://schemas.openxmlformats.org/officeDocument/2006/relationships/font" Target="fonts/Nunito-regular.fntdata"/><Relationship Id="rId13" Type="http://schemas.openxmlformats.org/officeDocument/2006/relationships/slide" Target="slides/slide7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-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-bold.fntdata"/><Relationship Id="rId14" Type="http://schemas.openxmlformats.org/officeDocument/2006/relationships/slide" Target="slides/slide8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1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Lucas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Angela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Angela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Lucas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Lucas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Angela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Lucas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Angela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595959"/>
                </a:solidFill>
              </a:rPr>
              <a:t>Angela 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595959"/>
                </a:solidFill>
              </a:rPr>
              <a:t>The risk assessment algorithm showed </a:t>
            </a:r>
            <a:r>
              <a:rPr b="1" lang="en" sz="1500">
                <a:solidFill>
                  <a:srgbClr val="595959"/>
                </a:solidFill>
              </a:rPr>
              <a:t>racial bias</a:t>
            </a:r>
            <a:r>
              <a:rPr lang="en" sz="1500">
                <a:solidFill>
                  <a:srgbClr val="595959"/>
                </a:solidFill>
              </a:rPr>
              <a:t>, predicting higher risk for the Black individual despite a less severe criminal history.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Lucas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Angela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Lucas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3d0f97e85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3d0f97e85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03d0f97e85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03d0f97e85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03d0f97e85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03d0f97e85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Lucas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Lucas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Angela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4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3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3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3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3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3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3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3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3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3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3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3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3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3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3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3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3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3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3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3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3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3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3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3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3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3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3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3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3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3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3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3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3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3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3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3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3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3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3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3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3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3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3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3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3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3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3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3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3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3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3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3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3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3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3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3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3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3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3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3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3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3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3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3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3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3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3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3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3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3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3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3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3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3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3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3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3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3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3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3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3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3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3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3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3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3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3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3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3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3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3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3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3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3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3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3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3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3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3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3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3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3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3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3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3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3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3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3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3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3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3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2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2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6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2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26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6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26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26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6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26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2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6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6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26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26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2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26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2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2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2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6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6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2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26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2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2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2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0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30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3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30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3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3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3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3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3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3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3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3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3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3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3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3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andas.pydata.org/Pandas_Cheat_Sheet.pdf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Criminal Risk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Analysis </a:t>
            </a:r>
            <a:endParaRPr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Winter 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How does COMPAS work</a:t>
            </a:r>
            <a:endParaRPr/>
          </a:p>
        </p:txBody>
      </p:sp>
      <p:sp>
        <p:nvSpPr>
          <p:cNvPr id="334" name="Google Shape;334;p8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Weighted </a:t>
            </a:r>
            <a:r>
              <a:rPr b="1" lang="en" sz="1400"/>
              <a:t>linear </a:t>
            </a:r>
            <a:r>
              <a:rPr lang="en" sz="1400"/>
              <a:t>combination of a set of 137 questions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“A hungry person has a right to steal”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“Was one of your parents ever sent to jail or prison?”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No questions directly mention race. 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Additional questions mention job and education.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Proprietary, ‘Black-Box’ model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Scoring:</a:t>
            </a:r>
            <a:r>
              <a:rPr lang="en" sz="1400"/>
              <a:t> Violent/Non-Violent, 1-10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Racial Bias in Algorithmic Risk Assessment</a:t>
            </a:r>
            <a:endParaRPr/>
          </a:p>
        </p:txBody>
      </p:sp>
      <p:sp>
        <p:nvSpPr>
          <p:cNvPr id="340" name="Google Shape;340;p9"/>
          <p:cNvSpPr txBox="1"/>
          <p:nvPr>
            <p:ph idx="1" type="body"/>
          </p:nvPr>
        </p:nvSpPr>
        <p:spPr>
          <a:xfrm>
            <a:off x="1303800" y="1344900"/>
            <a:ext cx="633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Context:</a:t>
            </a:r>
            <a:r>
              <a:rPr lang="en" sz="1400"/>
              <a:t> Brisha Borden (18, Black) and Vernon Prater (41, White) committed similar petty crimes.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Borden’s Incident</a:t>
            </a:r>
            <a:r>
              <a:rPr lang="en" sz="1400"/>
              <a:t>: Stole a child’s bike and scooter, valued at $80; had a minor juvenile record.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Prater’s Incident</a:t>
            </a:r>
            <a:r>
              <a:rPr lang="en" sz="1400"/>
              <a:t>: Shoplifted tools worth $86.35; had a history of armed robbery with previous prison time.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Algorithmic Risk Assessment:</a:t>
            </a:r>
            <a:r>
              <a:rPr lang="en" sz="1400"/>
              <a:t> </a:t>
            </a:r>
            <a:endParaRPr sz="1400"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Borden was rated as </a:t>
            </a:r>
            <a:r>
              <a:rPr b="1" lang="en" sz="1400"/>
              <a:t>high risk</a:t>
            </a:r>
            <a:r>
              <a:rPr lang="en" sz="1400"/>
              <a:t> for reoffending. (8)</a:t>
            </a:r>
            <a:endParaRPr sz="1400"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Prater was rated as </a:t>
            </a:r>
            <a:r>
              <a:rPr b="1" lang="en" sz="1400"/>
              <a:t>low risk</a:t>
            </a:r>
            <a:r>
              <a:rPr lang="en" sz="1400"/>
              <a:t> for reoffending. (3)</a:t>
            </a:r>
            <a:endParaRPr sz="1400"/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Outcome</a:t>
            </a:r>
            <a:r>
              <a:rPr lang="en" sz="1400"/>
              <a:t>: The algorithm’s prediction was incorrect:</a:t>
            </a:r>
            <a:endParaRPr sz="1400"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Borden:</a:t>
            </a:r>
            <a:r>
              <a:rPr lang="en" sz="1400"/>
              <a:t> No new charges after two years.</a:t>
            </a:r>
            <a:endParaRPr sz="1400"/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400"/>
              <a:t>Prater:</a:t>
            </a:r>
            <a:r>
              <a:rPr lang="en" sz="1400"/>
              <a:t> Convicted again, serving an 8-year sentence for burglary.</a:t>
            </a:r>
            <a:endParaRPr sz="14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Who is ProPublica and why did they choose to investigate	</a:t>
            </a:r>
            <a:endParaRPr/>
          </a:p>
        </p:txBody>
      </p:sp>
      <p:sp>
        <p:nvSpPr>
          <p:cNvPr id="346" name="Google Shape;346;p1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Independent, nonprofit newsroom founded in 2007-2008.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Mission:</a:t>
            </a:r>
            <a:r>
              <a:rPr lang="en" sz="1400"/>
              <a:t> Expose abuses of power through investigative journalism.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COMPAS lacked independent studies on its </a:t>
            </a:r>
            <a:r>
              <a:rPr b="1" lang="en" sz="1400"/>
              <a:t>accuracy </a:t>
            </a:r>
            <a:r>
              <a:rPr lang="en" sz="1400"/>
              <a:t>and </a:t>
            </a:r>
            <a:r>
              <a:rPr b="1" lang="en" sz="1400"/>
              <a:t>fairness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Concerns about </a:t>
            </a:r>
            <a:r>
              <a:rPr b="1" lang="en" sz="1400"/>
              <a:t>bias </a:t>
            </a:r>
            <a:r>
              <a:rPr lang="en" sz="1400"/>
              <a:t>injected into the judicial process due to risk scores.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Ensure fairness in the criminal justice system by scrutinizing widely used tools like COMPAS.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did ProPublica find</a:t>
            </a:r>
            <a:endParaRPr/>
          </a:p>
        </p:txBody>
      </p:sp>
      <p:pic>
        <p:nvPicPr>
          <p:cNvPr id="352" name="Google Shape;35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6026" y="1820981"/>
            <a:ext cx="6051949" cy="243474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1"/>
          <p:cNvSpPr txBox="1"/>
          <p:nvPr/>
        </p:nvSpPr>
        <p:spPr>
          <a:xfrm>
            <a:off x="1900500" y="4255725"/>
            <a:ext cx="53430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 this evidence of bias? 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1"/>
          <p:cNvSpPr txBox="1"/>
          <p:nvPr/>
        </p:nvSpPr>
        <p:spPr>
          <a:xfrm>
            <a:off x="1303800" y="1246100"/>
            <a:ext cx="80166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Upon doing exploratory data analysis on a dataset of COMPAS risk scores: 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did ProPublica find</a:t>
            </a:r>
            <a:endParaRPr/>
          </a:p>
        </p:txBody>
      </p:sp>
      <p:sp>
        <p:nvSpPr>
          <p:cNvPr id="360" name="Google Shape;360;p12"/>
          <p:cNvSpPr txBox="1"/>
          <p:nvPr>
            <p:ph idx="1" type="body"/>
          </p:nvPr>
        </p:nvSpPr>
        <p:spPr>
          <a:xfrm>
            <a:off x="1090775" y="1243775"/>
            <a:ext cx="3558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graphs alone are not evidence of bias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Another way to assess the bias of the model: cross-reference recidivism risk scores with REAL recidivism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Look at criminal histories of Broward County, FL residents and compare them with COMPAS scores</a:t>
            </a:r>
            <a:endParaRPr sz="1400"/>
          </a:p>
        </p:txBody>
      </p:sp>
      <p:pic>
        <p:nvPicPr>
          <p:cNvPr id="361" name="Google Shape;36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8625" y="1319136"/>
            <a:ext cx="2984151" cy="32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did ProPublica find</a:t>
            </a:r>
            <a:endParaRPr/>
          </a:p>
        </p:txBody>
      </p:sp>
      <p:sp>
        <p:nvSpPr>
          <p:cNvPr id="367" name="Google Shape;367;p13"/>
          <p:cNvSpPr txBox="1"/>
          <p:nvPr>
            <p:ph idx="1" type="body"/>
          </p:nvPr>
        </p:nvSpPr>
        <p:spPr>
          <a:xfrm>
            <a:off x="1128800" y="145312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False positives:</a:t>
            </a:r>
            <a:r>
              <a:rPr lang="en" sz="1400"/>
              <a:t> black defendants who did not recidivate in two years were nearly twice as likely to be misclassified as higher risk compared to white defendants (45% vs 23%)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False negatives:</a:t>
            </a:r>
            <a:r>
              <a:rPr lang="en" sz="1400"/>
              <a:t> white defendants who reoffended in two years were nearly twice as likely to be misclassified as lower risk compared to black defendants (48% vs 28%)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Gender bias</a:t>
            </a:r>
            <a:r>
              <a:rPr lang="en" sz="1400"/>
              <a:t> - a high risk woman has a lower chance of recidivating than a male counterpart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Even disregarding bias across races, COMPAS correctly predicted an offender’s recidivism </a:t>
            </a:r>
            <a:r>
              <a:rPr b="1" lang="en" sz="1400"/>
              <a:t>only 61 percent of the time!</a:t>
            </a:r>
            <a:endParaRPr b="1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Fairness as it relates to ai safety</a:t>
            </a:r>
            <a:endParaRPr/>
          </a:p>
        </p:txBody>
      </p:sp>
      <p:sp>
        <p:nvSpPr>
          <p:cNvPr id="373" name="Google Shape;373;p14"/>
          <p:cNvSpPr txBox="1"/>
          <p:nvPr>
            <p:ph idx="1" type="body"/>
          </p:nvPr>
        </p:nvSpPr>
        <p:spPr>
          <a:xfrm>
            <a:off x="1227725" y="135092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Fairness is complicated because no algorithm is accurate, especially if its outputs are associated with inputs with different traits. 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3 different definitions of Fairness: 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Statistical Parity:</a:t>
            </a:r>
            <a:r>
              <a:rPr lang="en" sz="1400"/>
              <a:t> an algorithm makes positive decisions at an equal rate across protected groups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Equalized odds:</a:t>
            </a:r>
            <a:r>
              <a:rPr lang="en" sz="1400"/>
              <a:t> False positive &amp; False negative rate are equal between protected groups 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Calibration:</a:t>
            </a:r>
            <a:r>
              <a:rPr lang="en" sz="1400"/>
              <a:t> Prediction matches the real outcome at the same rate across groups 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 sz="1400"/>
              <a:t>Which of the following fairness definition does </a:t>
            </a:r>
            <a:r>
              <a:rPr b="1" lang="en" sz="1400"/>
              <a:t>COMPAS </a:t>
            </a:r>
            <a:r>
              <a:rPr lang="en" sz="1400"/>
              <a:t>fail? </a:t>
            </a:r>
            <a:endParaRPr sz="1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Other algorithms that are unfair</a:t>
            </a:r>
            <a:endParaRPr/>
          </a:p>
        </p:txBody>
      </p:sp>
      <p:sp>
        <p:nvSpPr>
          <p:cNvPr id="379" name="Google Shape;379;p15"/>
          <p:cNvSpPr txBox="1"/>
          <p:nvPr>
            <p:ph idx="1" type="body"/>
          </p:nvPr>
        </p:nvSpPr>
        <p:spPr>
          <a:xfrm>
            <a:off x="1303800" y="1525925"/>
            <a:ext cx="64140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400"/>
              <a:t>Resume screening algorithm</a:t>
            </a:r>
            <a:r>
              <a:rPr lang="en" sz="1400"/>
              <a:t> (Amazon)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Amazon’s resume screening algorithm ranked applicants based on historical trends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Women had a lower chance of getting through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It penalized resumes that included the word "</a:t>
            </a:r>
            <a:r>
              <a:rPr b="1" lang="en" sz="1400"/>
              <a:t>women's</a:t>
            </a:r>
            <a:r>
              <a:rPr lang="en" sz="1400"/>
              <a:t>"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Downgraded graduates of two all-women's colleges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Project was eventually scrapped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 sz="1400"/>
              <a:t>Statistical Parity test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Critical Issues </a:t>
            </a:r>
            <a:endParaRPr/>
          </a:p>
        </p:txBody>
      </p:sp>
      <p:sp>
        <p:nvSpPr>
          <p:cNvPr id="385" name="Google Shape;385;p16"/>
          <p:cNvSpPr txBox="1"/>
          <p:nvPr>
            <p:ph idx="1" type="body"/>
          </p:nvPr>
        </p:nvSpPr>
        <p:spPr>
          <a:xfrm>
            <a:off x="1056750" y="169330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Inaccuracy:</a:t>
            </a:r>
            <a:r>
              <a:rPr lang="en" sz="1400"/>
              <a:t> 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Only </a:t>
            </a:r>
            <a:r>
              <a:rPr b="1" lang="en" sz="1400"/>
              <a:t>20%</a:t>
            </a:r>
            <a:r>
              <a:rPr lang="en" sz="1400"/>
              <a:t> of those predicted to commit violent crimes did so.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When all crimes were considered, </a:t>
            </a:r>
            <a:r>
              <a:rPr b="1" lang="en" sz="1400"/>
              <a:t>61%</a:t>
            </a:r>
            <a:r>
              <a:rPr lang="en" sz="1400"/>
              <a:t> of those predicted to reoffend did so within two years.</a:t>
            </a:r>
            <a:endParaRPr sz="1400"/>
          </a:p>
          <a:p>
            <a:pPr indent="-3175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Racial Disparities:</a:t>
            </a:r>
            <a:r>
              <a:rPr lang="en" sz="1400"/>
              <a:t> 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Black defendants are nearly </a:t>
            </a:r>
            <a:r>
              <a:rPr b="1" lang="en" sz="1400"/>
              <a:t>twice </a:t>
            </a:r>
            <a:r>
              <a:rPr lang="en" sz="1400"/>
              <a:t>as likely to be </a:t>
            </a:r>
            <a:r>
              <a:rPr b="1" lang="en" sz="1400"/>
              <a:t>falsely </a:t>
            </a:r>
            <a:r>
              <a:rPr lang="en" sz="1400"/>
              <a:t>labeled as high risk compared to white defendants.</a:t>
            </a:r>
            <a:endParaRPr sz="1400"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White defendants are more often labeled as low risk.</a:t>
            </a:r>
            <a:endParaRPr sz="14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Overview of techniques/libraries we will use</a:t>
            </a:r>
            <a:endParaRPr/>
          </a:p>
        </p:txBody>
      </p:sp>
      <p:sp>
        <p:nvSpPr>
          <p:cNvPr id="391" name="Google Shape;391;p17"/>
          <p:cNvSpPr txBox="1"/>
          <p:nvPr>
            <p:ph idx="1" type="body"/>
          </p:nvPr>
        </p:nvSpPr>
        <p:spPr>
          <a:xfrm>
            <a:off x="1303800" y="151070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400"/>
              <a:t>Programming Languages:</a:t>
            </a:r>
            <a:r>
              <a:rPr lang="en" sz="1400"/>
              <a:t> </a:t>
            </a:r>
            <a:r>
              <a:rPr lang="en" sz="1400"/>
              <a:t>Python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400"/>
              <a:t>Libraries:</a:t>
            </a:r>
            <a:r>
              <a:rPr lang="en" sz="1400"/>
              <a:t> pandas, NumPy, Scikit (learn and survival), seaborn (statistical data visualization), SQLite (portable database resource)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en" sz="1400"/>
              <a:t>Tools:</a:t>
            </a:r>
            <a:r>
              <a:rPr lang="en" sz="1400"/>
              <a:t> Google Colab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Meet your Leads! - Lucas Tam</a:t>
            </a:r>
            <a:endParaRPr/>
          </a:p>
        </p:txBody>
      </p:sp>
      <p:sp>
        <p:nvSpPr>
          <p:cNvPr id="284" name="Google Shape;284;p2"/>
          <p:cNvSpPr txBox="1"/>
          <p:nvPr>
            <p:ph idx="1" type="body"/>
          </p:nvPr>
        </p:nvSpPr>
        <p:spPr>
          <a:xfrm>
            <a:off x="4493225" y="1388600"/>
            <a:ext cx="3633900" cy="2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Hometown: </a:t>
            </a:r>
            <a:r>
              <a:rPr lang="en" sz="1800"/>
              <a:t>Bellevue, WA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Major: </a:t>
            </a:r>
            <a:r>
              <a:rPr lang="en" sz="1800"/>
              <a:t>CS - CoE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Year:</a:t>
            </a:r>
            <a:r>
              <a:rPr lang="en" sz="1800"/>
              <a:t> Sophomore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en" sz="1800"/>
              <a:t>Ask me about:</a:t>
            </a:r>
            <a:r>
              <a:rPr lang="en" sz="1800"/>
              <a:t> studying abroad in Berlin through IPE, hiking in the PNW, guitar </a:t>
            </a:r>
            <a:endParaRPr sz="1800"/>
          </a:p>
        </p:txBody>
      </p:sp>
      <p:pic>
        <p:nvPicPr>
          <p:cNvPr id="285" name="Google Shape;28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799" y="1388600"/>
            <a:ext cx="2779175" cy="28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will you get out of this project</a:t>
            </a:r>
            <a:endParaRPr/>
          </a:p>
        </p:txBody>
      </p:sp>
      <p:sp>
        <p:nvSpPr>
          <p:cNvPr id="397" name="Google Shape;397;p18"/>
          <p:cNvSpPr txBox="1"/>
          <p:nvPr>
            <p:ph idx="1" type="body"/>
          </p:nvPr>
        </p:nvSpPr>
        <p:spPr>
          <a:xfrm>
            <a:off x="1265750" y="1556350"/>
            <a:ext cx="65661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Gain awareness of </a:t>
            </a:r>
            <a:r>
              <a:rPr b="1" lang="en" sz="1400"/>
              <a:t>AI ethics</a:t>
            </a:r>
            <a:r>
              <a:rPr lang="en" sz="1400"/>
              <a:t>, </a:t>
            </a:r>
            <a:r>
              <a:rPr b="1" lang="en" sz="1400"/>
              <a:t>safety</a:t>
            </a:r>
            <a:r>
              <a:rPr lang="en" sz="1400"/>
              <a:t>, and </a:t>
            </a:r>
            <a:r>
              <a:rPr b="1" lang="en" sz="1400"/>
              <a:t>fairness</a:t>
            </a:r>
            <a:endParaRPr b="1"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Practice </a:t>
            </a:r>
            <a:r>
              <a:rPr b="1" lang="en" sz="1400"/>
              <a:t>Python</a:t>
            </a:r>
            <a:r>
              <a:rPr lang="en" sz="1400"/>
              <a:t>, </a:t>
            </a:r>
            <a:r>
              <a:rPr b="1" lang="en" sz="1400"/>
              <a:t>pandas</a:t>
            </a:r>
            <a:r>
              <a:rPr lang="en" sz="1400"/>
              <a:t>, and different </a:t>
            </a:r>
            <a:r>
              <a:rPr b="1" lang="en" sz="1400"/>
              <a:t>statistical </a:t>
            </a:r>
            <a:r>
              <a:rPr lang="en" sz="1400"/>
              <a:t>tests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Project </a:t>
            </a:r>
            <a:r>
              <a:rPr b="1" lang="en" sz="1400"/>
              <a:t>E</a:t>
            </a:r>
            <a:r>
              <a:rPr b="1" lang="en" sz="1400"/>
              <a:t>xpo </a:t>
            </a:r>
            <a:r>
              <a:rPr lang="en" sz="1400"/>
              <a:t>and final presentation experience for </a:t>
            </a:r>
            <a:r>
              <a:rPr b="1" lang="en" sz="1400"/>
              <a:t>personal </a:t>
            </a:r>
            <a:r>
              <a:rPr lang="en" sz="1400"/>
              <a:t>and </a:t>
            </a:r>
            <a:r>
              <a:rPr b="1" lang="en" sz="1400"/>
              <a:t>professional </a:t>
            </a:r>
            <a:r>
              <a:rPr lang="en" sz="1400"/>
              <a:t>development</a:t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Project timeline</a:t>
            </a:r>
            <a:endParaRPr/>
          </a:p>
        </p:txBody>
      </p:sp>
      <p:sp>
        <p:nvSpPr>
          <p:cNvPr id="403" name="Google Shape;403;p19"/>
          <p:cNvSpPr txBox="1"/>
          <p:nvPr>
            <p:ph idx="1" type="body"/>
          </p:nvPr>
        </p:nvSpPr>
        <p:spPr>
          <a:xfrm>
            <a:off x="1303800" y="1551600"/>
            <a:ext cx="3430500" cy="29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5"/>
              <a:t>Week 1: I</a:t>
            </a:r>
            <a:r>
              <a:rPr lang="en" sz="1405"/>
              <a:t>cebreaker/EDA intro (programming/python basics)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5"/>
              <a:t>Week 2: </a:t>
            </a:r>
            <a:r>
              <a:rPr lang="en" sz="1405"/>
              <a:t>EDA/data cleaning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5"/>
              <a:t>Week 3: </a:t>
            </a:r>
            <a:r>
              <a:rPr lang="en" sz="1405"/>
              <a:t>Error analysis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5"/>
              <a:t>Week 4:</a:t>
            </a:r>
            <a:r>
              <a:rPr lang="en" sz="1405"/>
              <a:t> Logistic Regression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5"/>
              <a:t>Week 5: </a:t>
            </a:r>
            <a:r>
              <a:rPr lang="en" sz="1405"/>
              <a:t>Cox Proportional Hazards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1405"/>
          </a:p>
        </p:txBody>
      </p:sp>
      <p:sp>
        <p:nvSpPr>
          <p:cNvPr id="404" name="Google Shape;404;p19"/>
          <p:cNvSpPr txBox="1"/>
          <p:nvPr>
            <p:ph idx="2" type="body"/>
          </p:nvPr>
        </p:nvSpPr>
        <p:spPr>
          <a:xfrm>
            <a:off x="4903650" y="1597875"/>
            <a:ext cx="34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5"/>
              <a:t>Week 6: </a:t>
            </a:r>
            <a:r>
              <a:rPr lang="en" sz="1405"/>
              <a:t>Intro to SQLite (visualizations + basics)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5"/>
              <a:t>Week 7: </a:t>
            </a:r>
            <a:r>
              <a:rPr lang="en" sz="1405"/>
              <a:t>Kaplan Meier Curves (more sql exercises)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5"/>
              <a:t>Week 8: </a:t>
            </a:r>
            <a:r>
              <a:rPr lang="en" sz="1405"/>
              <a:t>Work Session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5"/>
              <a:t>Week 9: </a:t>
            </a:r>
            <a:r>
              <a:rPr lang="en" sz="1405"/>
              <a:t>Work Session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5"/>
              <a:t>Week 10: </a:t>
            </a:r>
            <a:r>
              <a:rPr lang="en" sz="1405"/>
              <a:t>Work Session</a:t>
            </a:r>
            <a:endParaRPr sz="14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sz="140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Survey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03d0f97e85_6_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to Practice!</a:t>
            </a:r>
            <a:endParaRPr/>
          </a:p>
        </p:txBody>
      </p:sp>
      <p:sp>
        <p:nvSpPr>
          <p:cNvPr id="415" name="Google Shape;415;g303d0f97e85_6_0"/>
          <p:cNvSpPr txBox="1"/>
          <p:nvPr>
            <p:ph idx="1" type="body"/>
          </p:nvPr>
        </p:nvSpPr>
        <p:spPr>
          <a:xfrm>
            <a:off x="1303800" y="1487875"/>
            <a:ext cx="6129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Using the data collected from the Google Form you just completed, you’ll practice some foundational pandas skills during this session.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Find the notebook in Lucas’s github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Split into teams of 2-3!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Please introduce yourself (if you haven’t already) – name, where you are from, year, intended major.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Share a quick fun fact about yourself (hobbies, interests, etc).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https://pandas.pydata.org/Pandas_Cheat_Sheet.pdf</a:t>
            </a: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Anon feedback form -&gt; </a:t>
            </a:r>
            <a:endParaRPr/>
          </a:p>
        </p:txBody>
      </p:sp>
      <p:sp>
        <p:nvSpPr>
          <p:cNvPr id="421" name="Google Shape;421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Any questions so far?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Define key research questions and objectives.</a:t>
            </a:r>
            <a:endParaRPr/>
          </a:p>
        </p:txBody>
      </p:sp>
      <p:sp>
        <p:nvSpPr>
          <p:cNvPr id="427" name="Google Shape;427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Come up with research questions (fill this out with them ig, ex.’s if stuck: 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Evaluate predictive accuracy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Investigate bias and fairness: identify and quantify and racial or demographic biases in the COMPAS risk scores.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Provide insights into how these biases may impact sentencing and parole decisions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Perform statistical analysis using logistic regression, survival analysis, and other statistical methods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Promote ethical use of algorithms, ensuring fairness and transparency in algorithmic decision-making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Meet your Leads! - Angela Li</a:t>
            </a:r>
            <a:endParaRPr/>
          </a:p>
        </p:txBody>
      </p:sp>
      <p:sp>
        <p:nvSpPr>
          <p:cNvPr id="291" name="Google Shape;291;p3"/>
          <p:cNvSpPr txBox="1"/>
          <p:nvPr>
            <p:ph idx="1" type="body"/>
          </p:nvPr>
        </p:nvSpPr>
        <p:spPr>
          <a:xfrm>
            <a:off x="4493225" y="1388600"/>
            <a:ext cx="3633900" cy="2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Hometown: </a:t>
            </a:r>
            <a:r>
              <a:rPr lang="en" sz="1800"/>
              <a:t>Northville, MI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Major: </a:t>
            </a:r>
            <a:r>
              <a:rPr lang="en" sz="1800"/>
              <a:t>CS - CoE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800"/>
              <a:t>Year: </a:t>
            </a:r>
            <a:r>
              <a:rPr lang="en" sz="1800"/>
              <a:t>Junior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en" sz="1800"/>
              <a:t>Ask me about:</a:t>
            </a:r>
            <a:r>
              <a:rPr lang="en" sz="1800"/>
              <a:t> knitting, research with MIDAS, Moo Deng, best Costco finds</a:t>
            </a:r>
            <a:endParaRPr sz="1800"/>
          </a:p>
        </p:txBody>
      </p:sp>
      <p:pic>
        <p:nvPicPr>
          <p:cNvPr id="292" name="Google Shape;29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3800" y="1428550"/>
            <a:ext cx="2866625" cy="286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03d0f97e85_6_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#1 Agenda</a:t>
            </a:r>
            <a:endParaRPr/>
          </a:p>
        </p:txBody>
      </p:sp>
      <p:sp>
        <p:nvSpPr>
          <p:cNvPr id="298" name="Google Shape;298;g303d0f97e85_6_6"/>
          <p:cNvSpPr txBox="1"/>
          <p:nvPr>
            <p:ph idx="1" type="body"/>
          </p:nvPr>
        </p:nvSpPr>
        <p:spPr>
          <a:xfrm>
            <a:off x="1303800" y="148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2D2C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rgbClr val="2E2D2C"/>
                </a:solidFill>
              </a:rPr>
              <a:t>Fun Icebreaker</a:t>
            </a:r>
            <a:endParaRPr sz="1800">
              <a:solidFill>
                <a:srgbClr val="2E2D2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2D2C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rgbClr val="2E2D2C"/>
                </a:solidFill>
              </a:rPr>
              <a:t>Expectations</a:t>
            </a:r>
            <a:endParaRPr sz="1800">
              <a:solidFill>
                <a:srgbClr val="2E2D2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2D2C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rgbClr val="2E2D2C"/>
                </a:solidFill>
              </a:rPr>
              <a:t>Information about COMPAS</a:t>
            </a:r>
            <a:endParaRPr sz="1800">
              <a:solidFill>
                <a:srgbClr val="2E2D2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2D2C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rgbClr val="2E2D2C"/>
                </a:solidFill>
              </a:rPr>
              <a:t>Project Overview</a:t>
            </a:r>
            <a:endParaRPr sz="1800">
              <a:solidFill>
                <a:srgbClr val="2E2D2C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2D2C"/>
              </a:buClr>
              <a:buSzPts val="1800"/>
              <a:buFont typeface="Nunito"/>
              <a:buAutoNum type="arabicPeriod"/>
            </a:pPr>
            <a:r>
              <a:rPr lang="en" sz="1800">
                <a:solidFill>
                  <a:srgbClr val="2E2D2C"/>
                </a:solidFill>
              </a:rPr>
              <a:t>Practice Time!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"/>
          <p:cNvSpPr txBox="1"/>
          <p:nvPr>
            <p:ph type="title"/>
          </p:nvPr>
        </p:nvSpPr>
        <p:spPr>
          <a:xfrm>
            <a:off x="311700" y="268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Icebreaker Bingo!</a:t>
            </a:r>
            <a:endParaRPr/>
          </a:p>
        </p:txBody>
      </p:sp>
      <p:graphicFrame>
        <p:nvGraphicFramePr>
          <p:cNvPr id="304" name="Google Shape;304;p4"/>
          <p:cNvGraphicFramePr/>
          <p:nvPr/>
        </p:nvGraphicFramePr>
        <p:xfrm>
          <a:off x="952500" y="84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{3EFEB286-3880-4CA2-A603-332AE5BE4512}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B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1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 have taken eecs 280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Slept overnight at a UofM non dorm building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 can whistle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I’m part of another cs/ds club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 get the supreme slice @ Joe’s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I’m a member of MAISI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I’ve eaten at the north panda express 10+ times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Touched grass this summer (3+ outdoor activities)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I’m a data science major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 know the capital of Mongolia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3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 play a sport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I’m a non cs/ds major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I’m a part of MDST 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 pay for guac at chipotle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 live on north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4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I’m a computer science major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Took math 215 at michigan (lmao) 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 play an instrument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I’ve taken a formal statistics class (HS/college)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I’ve visited the Upper Peninsula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5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Gotten &lt;50% on a Michigan exam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 went to the USC game yesterday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 live on central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I’ve customized my VSCode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/>
                        <a:t>Read 3+ books this year </a:t>
                      </a:r>
                      <a:endParaRPr sz="12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3d0f97e85_6_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Expectations</a:t>
            </a:r>
            <a:endParaRPr/>
          </a:p>
        </p:txBody>
      </p:sp>
      <p:sp>
        <p:nvSpPr>
          <p:cNvPr id="310" name="Google Shape;310;g303d0f97e85_6_12"/>
          <p:cNvSpPr txBox="1"/>
          <p:nvPr>
            <p:ph idx="1" type="body"/>
          </p:nvPr>
        </p:nvSpPr>
        <p:spPr>
          <a:xfrm>
            <a:off x="1303800" y="16781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2D2C"/>
              </a:buClr>
              <a:buSzPts val="2400"/>
              <a:buFont typeface="Montserrat"/>
              <a:buChar char="●"/>
            </a:pPr>
            <a:r>
              <a:rPr b="1" lang="en" sz="2400" u="sng">
                <a:solidFill>
                  <a:srgbClr val="2E2D2C"/>
                </a:solidFill>
                <a:latin typeface="Montserrat"/>
                <a:ea typeface="Montserrat"/>
                <a:cs typeface="Montserrat"/>
                <a:sym typeface="Montserrat"/>
              </a:rPr>
              <a:t>!Be responsible and show up!</a:t>
            </a:r>
            <a:endParaRPr b="1" sz="2400" u="sng">
              <a:solidFill>
                <a:srgbClr val="2E2D2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2D2C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2E2D2C"/>
                </a:solidFill>
                <a:latin typeface="Montserrat"/>
                <a:ea typeface="Montserrat"/>
                <a:cs typeface="Montserrat"/>
                <a:sym typeface="Montserrat"/>
              </a:rPr>
              <a:t>Enjoy working collaboratively</a:t>
            </a:r>
            <a:endParaRPr sz="1800">
              <a:solidFill>
                <a:srgbClr val="2E2D2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2D2C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2E2D2C"/>
                </a:solidFill>
                <a:latin typeface="Montserrat"/>
                <a:ea typeface="Montserrat"/>
                <a:cs typeface="Montserrat"/>
                <a:sym typeface="Montserrat"/>
              </a:rPr>
              <a:t>Want to learn more about data science and analysis</a:t>
            </a:r>
            <a:endParaRPr sz="1800">
              <a:solidFill>
                <a:srgbClr val="2E2D2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2D2C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2E2D2C"/>
                </a:solidFill>
                <a:latin typeface="Montserrat"/>
                <a:ea typeface="Montserrat"/>
                <a:cs typeface="Montserrat"/>
                <a:sym typeface="Montserrat"/>
              </a:rPr>
              <a:t>Hands-on practice (ew lecture based learning)</a:t>
            </a:r>
            <a:endParaRPr sz="1800">
              <a:solidFill>
                <a:srgbClr val="2E2D2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2D2C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rgbClr val="2E2D2C"/>
                </a:solidFill>
                <a:latin typeface="Montserrat"/>
                <a:ea typeface="Montserrat"/>
                <a:cs typeface="Montserrat"/>
                <a:sym typeface="Montserrat"/>
              </a:rPr>
              <a:t>Gain coding experience, no matter your learning pace</a:t>
            </a:r>
            <a:endParaRPr sz="1800">
              <a:solidFill>
                <a:srgbClr val="2E2D2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Why use risk assessment algorithms? </a:t>
            </a:r>
            <a:endParaRPr/>
          </a:p>
        </p:txBody>
      </p:sp>
      <p:sp>
        <p:nvSpPr>
          <p:cNvPr id="316" name="Google Shape;316;p5"/>
          <p:cNvSpPr txBox="1"/>
          <p:nvPr>
            <p:ph idx="1" type="body"/>
          </p:nvPr>
        </p:nvSpPr>
        <p:spPr>
          <a:xfrm>
            <a:off x="1303800" y="1708550"/>
            <a:ext cx="63606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400"/>
              <a:t>Risk assessment algorithm</a:t>
            </a:r>
            <a:r>
              <a:rPr lang="en" sz="1400"/>
              <a:t>: algorithm used in the criminal justice system to predict the chance of an event: not showing up to trial, reoffending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Replace human labor in making decisions about risk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More importantly, replace the personal, potentially biased nature of human judgement with an unbiased factual decision.</a:t>
            </a:r>
            <a:endParaRPr sz="14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“</a:t>
            </a:r>
            <a:r>
              <a:rPr b="1" lang="en" sz="1800"/>
              <a:t>Hungry judge effect</a:t>
            </a:r>
            <a:r>
              <a:rPr lang="en" sz="1800"/>
              <a:t>”</a:t>
            </a:r>
            <a:endParaRPr sz="18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Be more selective in choosing who goes to jail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Idea that statistics is always better than human judgement 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History of risk assessment algorithms in U.S. Courts</a:t>
            </a:r>
            <a:endParaRPr/>
          </a:p>
        </p:txBody>
      </p:sp>
      <p:sp>
        <p:nvSpPr>
          <p:cNvPr id="322" name="Google Shape;322;p6"/>
          <p:cNvSpPr txBox="1"/>
          <p:nvPr>
            <p:ph idx="1" type="body"/>
          </p:nvPr>
        </p:nvSpPr>
        <p:spPr>
          <a:xfrm>
            <a:off x="1303800" y="1898750"/>
            <a:ext cx="64749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First risk assessment algorithm (1930): UIUC, Northwestern, and University of Chicago all collaborate to create a statistical model to assess “rehability” to see which criminals should go on parole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Summary sheet: factor linked with percentage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1990-2000: computer boom, risk assessment algorithms = common practice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COMPAS is one of the biggest ones 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What is COMPAS and what is it used for</a:t>
            </a:r>
            <a:endParaRPr/>
          </a:p>
        </p:txBody>
      </p:sp>
      <p:sp>
        <p:nvSpPr>
          <p:cNvPr id="328" name="Google Shape;328;p7"/>
          <p:cNvSpPr txBox="1"/>
          <p:nvPr>
            <p:ph idx="1" type="body"/>
          </p:nvPr>
        </p:nvSpPr>
        <p:spPr>
          <a:xfrm>
            <a:off x="1273350" y="1597875"/>
            <a:ext cx="62922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The COMPAS (Correctional Offender Management Profiling for Alternative Sanctions) algorithm is a risk assessment algorithm that predicts whether a criminal will recidivate in the next 1-3 years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It’s used in different stages of the criminal sentencing process. Broward County - Pretrial Release (bail) 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Char char="●"/>
            </a:pPr>
            <a:r>
              <a:rPr lang="en" sz="1400">
                <a:solidFill>
                  <a:srgbClr val="222222"/>
                </a:solidFill>
                <a:highlight>
                  <a:srgbClr val="FFFFFF"/>
                </a:highlight>
              </a:rPr>
              <a:t>Created by Northpointe. </a:t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