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EAA5EE-1DCE-4852-BCD8-C81DC48CA118}">
  <a:tblStyle styleId="{75EAA5EE-1DCE-4852-BCD8-C81DC48CA1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5.xml"/><Relationship Id="rId33" Type="http://schemas.openxmlformats.org/officeDocument/2006/relationships/font" Target="fonts/MavenPro-regular.fntdata"/><Relationship Id="rId10" Type="http://schemas.openxmlformats.org/officeDocument/2006/relationships/slide" Target="slides/slide4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aven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f8f514a7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f8f514a7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8f514a7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f8f514a7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f8f514a7f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f8f514a7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f8f514a7f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f8f514a7f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f8f514a7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f8f514a7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f8f514a7f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f8f514a7f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f8f514a7f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f8f514a7f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8f514a7f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f8f514a7f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f8f514a7f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f8f514a7f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f8f514a7f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f8f514a7f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9054cad1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9054cad1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f8f514a7f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f8f514a7f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f8f514a7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f8f514a7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f8f514a7f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f8f514a7f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f9054cad1c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f9054cad1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8f514a7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8f514a7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8f514a7f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f8f514a7f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8f514a7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f8f514a7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f8f514a7f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f8f514a7f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f8f514a7f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f8f514a7f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f8f514a7f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f8f514a7f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Criminal Risk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2: Pandas Dataset Cleaning/EDA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Pandas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pandas?</a:t>
            </a:r>
            <a:endParaRPr/>
          </a:p>
        </p:txBody>
      </p:sp>
      <p:sp>
        <p:nvSpPr>
          <p:cNvPr id="336" name="Google Shape;336;p23"/>
          <p:cNvSpPr txBox="1"/>
          <p:nvPr>
            <p:ph idx="1" type="body"/>
          </p:nvPr>
        </p:nvSpPr>
        <p:spPr>
          <a:xfrm>
            <a:off x="1303800" y="1597875"/>
            <a:ext cx="7228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pandas </a:t>
            </a:r>
            <a:r>
              <a:rPr lang="en" sz="1400"/>
              <a:t>is a Python library for </a:t>
            </a:r>
            <a:r>
              <a:rPr b="1" lang="en" sz="1400"/>
              <a:t>data manipulation </a:t>
            </a:r>
            <a:r>
              <a:rPr lang="en" sz="1400"/>
              <a:t>and </a:t>
            </a:r>
            <a:r>
              <a:rPr b="1" lang="en" sz="1400"/>
              <a:t>analysis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provides two main data structures: </a:t>
            </a:r>
            <a:r>
              <a:rPr b="1" lang="en" sz="1400"/>
              <a:t>Series </a:t>
            </a:r>
            <a:r>
              <a:rPr lang="en" sz="1400"/>
              <a:t>(1D) and </a:t>
            </a:r>
            <a:r>
              <a:rPr b="1" lang="en" sz="1400"/>
              <a:t>DataFrame</a:t>
            </a:r>
            <a:r>
              <a:rPr lang="en" sz="1400"/>
              <a:t> (2D, similar to a table in a database).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name "</a:t>
            </a:r>
            <a:r>
              <a:rPr b="1" lang="en" sz="1400"/>
              <a:t>pandas</a:t>
            </a:r>
            <a:r>
              <a:rPr lang="en" sz="1400"/>
              <a:t>" is derived from "</a:t>
            </a:r>
            <a:r>
              <a:rPr b="1" lang="en" sz="1400"/>
              <a:t>Panel Data</a:t>
            </a:r>
            <a:r>
              <a:rPr lang="en" sz="1400"/>
              <a:t>" and "</a:t>
            </a:r>
            <a:r>
              <a:rPr b="1" lang="en" sz="1400"/>
              <a:t>Python Data Analysis</a:t>
            </a:r>
            <a:r>
              <a:rPr lang="en" sz="1400"/>
              <a:t>", reflecting its primary use in handling structured data.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Functions like those shown earlier help us quickly understand the dataset’s structure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Identify missing values and discover key patterns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Enables data cleaning and preprocessing—crucial steps to prepare the data for further analysis or modeling.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Week 1 Review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vs. Function</a:t>
            </a:r>
            <a:endParaRPr/>
          </a:p>
        </p:txBody>
      </p:sp>
      <p:sp>
        <p:nvSpPr>
          <p:cNvPr id="347" name="Google Shape;347;p25"/>
          <p:cNvSpPr txBox="1"/>
          <p:nvPr>
            <p:ph idx="1" type="body"/>
          </p:nvPr>
        </p:nvSpPr>
        <p:spPr>
          <a:xfrm>
            <a:off x="1303875" y="1597875"/>
            <a:ext cx="3430500" cy="31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</a:t>
            </a:r>
            <a:r>
              <a:rPr b="1" lang="en" sz="1600"/>
              <a:t>method </a:t>
            </a:r>
            <a:r>
              <a:rPr lang="en" sz="1600"/>
              <a:t>is a function that is called on an </a:t>
            </a:r>
            <a:r>
              <a:rPr b="1" lang="en" sz="1600"/>
              <a:t>object</a:t>
            </a:r>
            <a:r>
              <a:rPr lang="en" sz="1600"/>
              <a:t>. For example, </a:t>
            </a:r>
            <a:r>
              <a:rPr b="1" lang="en" sz="1600"/>
              <a:t>.head()</a:t>
            </a:r>
            <a:r>
              <a:rPr lang="en" sz="1600"/>
              <a:t> is a method of a pandas DataFrame object, meaning you use it directly on a DataFrame (like df.head())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Some methods will need the </a:t>
            </a:r>
            <a:r>
              <a:rPr b="1" lang="en" sz="1600"/>
              <a:t>inplace=True</a:t>
            </a:r>
            <a:r>
              <a:rPr lang="en" sz="1600"/>
              <a:t> flag to modify their original object instead of returning a copy</a:t>
            </a:r>
            <a:endParaRPr sz="1600"/>
          </a:p>
        </p:txBody>
      </p:sp>
      <p:sp>
        <p:nvSpPr>
          <p:cNvPr id="348" name="Google Shape;348;p25"/>
          <p:cNvSpPr txBox="1"/>
          <p:nvPr>
            <p:ph idx="2" type="body"/>
          </p:nvPr>
        </p:nvSpPr>
        <p:spPr>
          <a:xfrm>
            <a:off x="4903725" y="15978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</a:t>
            </a:r>
            <a:r>
              <a:rPr b="1" lang="en" sz="1600"/>
              <a:t>function </a:t>
            </a:r>
            <a:r>
              <a:rPr lang="en" sz="1600"/>
              <a:t>is a standalone procedure, like </a:t>
            </a:r>
            <a:r>
              <a:rPr b="1" lang="en" sz="1600"/>
              <a:t>print()</a:t>
            </a:r>
            <a:r>
              <a:rPr lang="en" sz="1600"/>
              <a:t>where the input and/or parameters go inside the parenthesis.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Both methods and functions can be void [.apply(), print()] or return an object. 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	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 (Python Syntax)</a:t>
            </a:r>
            <a:endParaRPr/>
          </a:p>
        </p:txBody>
      </p:sp>
      <p:graphicFrame>
        <p:nvGraphicFramePr>
          <p:cNvPr id="354" name="Google Shape;354;p26"/>
          <p:cNvGraphicFramePr/>
          <p:nvPr/>
        </p:nvGraphicFramePr>
        <p:xfrm>
          <a:off x="554600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{75EAA5EE-1DCE-4852-BCD8-C81DC48CA118}</a:tableStyleId>
              </a:tblPr>
              <a:tblGrid>
                <a:gridCol w="2571300"/>
                <a:gridCol w="5871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Syntax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r>
                        <a:rPr lang="en"/>
                        <a:t>mport pandas as pd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Import the </a:t>
                      </a:r>
                      <a:r>
                        <a:rPr b="1" lang="en"/>
                        <a:t>pandas </a:t>
                      </a:r>
                      <a:r>
                        <a:rPr lang="en"/>
                        <a:t>library, using the alias </a:t>
                      </a:r>
                      <a:r>
                        <a:rPr b="1" lang="en"/>
                        <a:t>pd </a:t>
                      </a:r>
                      <a:r>
                        <a:rPr lang="en"/>
                        <a:t>for convenience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r>
                        <a:rPr lang="en"/>
                        <a:t>mport numpy as np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Import the </a:t>
                      </a:r>
                      <a:r>
                        <a:rPr b="1" lang="en"/>
                        <a:t>NumPy </a:t>
                      </a:r>
                      <a:r>
                        <a:rPr lang="en"/>
                        <a:t>library, using alias </a:t>
                      </a:r>
                      <a:r>
                        <a:rPr b="1" lang="en"/>
                        <a:t>np </a:t>
                      </a:r>
                      <a:r>
                        <a:rPr lang="en"/>
                        <a:t>for numerical operations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r>
                        <a:rPr lang="en"/>
                        <a:t>mport seaborn as sns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Import </a:t>
                      </a:r>
                      <a:r>
                        <a:rPr b="1" lang="en"/>
                        <a:t>Seaborn </a:t>
                      </a:r>
                      <a:r>
                        <a:rPr lang="en"/>
                        <a:t>for statistical data visualization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/>
                        <a:t>f = pd.read_csv(‘file.csv’)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Load a </a:t>
                      </a:r>
                      <a:r>
                        <a:rPr b="1" lang="en"/>
                        <a:t>CSV </a:t>
                      </a:r>
                      <a:r>
                        <a:rPr lang="en"/>
                        <a:t>file into a </a:t>
                      </a:r>
                      <a:r>
                        <a:rPr b="1" lang="en"/>
                        <a:t>pandas DataFrame </a:t>
                      </a:r>
                      <a:r>
                        <a:rPr lang="en"/>
                        <a:t>for data manipulation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df.head()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</a:t>
                      </a:r>
                      <a:r>
                        <a:rPr b="1" lang="en"/>
                        <a:t>first 5 rows</a:t>
                      </a:r>
                      <a:r>
                        <a:rPr lang="en"/>
                        <a:t> of the DataFrame, useful for quickly </a:t>
                      </a:r>
                      <a:r>
                        <a:rPr lang="en"/>
                        <a:t>inspecting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df.info()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Provides a concise </a:t>
                      </a:r>
                      <a:r>
                        <a:rPr b="1" lang="en"/>
                        <a:t>summary </a:t>
                      </a:r>
                      <a:r>
                        <a:rPr lang="en"/>
                        <a:t>of the DataFrame, including </a:t>
                      </a:r>
                      <a:r>
                        <a:rPr b="1" lang="en"/>
                        <a:t>data types </a:t>
                      </a:r>
                      <a:r>
                        <a:rPr lang="en"/>
                        <a:t>and </a:t>
                      </a:r>
                      <a:r>
                        <a:rPr b="1" lang="en"/>
                        <a:t>non-null values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 (Python Syntax)</a:t>
            </a:r>
            <a:endParaRPr/>
          </a:p>
        </p:txBody>
      </p:sp>
      <p:graphicFrame>
        <p:nvGraphicFramePr>
          <p:cNvPr id="360" name="Google Shape;360;p27"/>
          <p:cNvGraphicFramePr/>
          <p:nvPr/>
        </p:nvGraphicFramePr>
        <p:xfrm>
          <a:off x="554600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{75EAA5EE-1DCE-4852-BCD8-C81DC48CA118}</a:tableStyleId>
              </a:tblPr>
              <a:tblGrid>
                <a:gridCol w="2571300"/>
                <a:gridCol w="5871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Syntax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df.describe()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Generates </a:t>
                      </a:r>
                      <a:r>
                        <a:rPr b="1" lang="en"/>
                        <a:t>descriptive statistics </a:t>
                      </a:r>
                      <a:r>
                        <a:rPr lang="en"/>
                        <a:t>of numerical columns (mean, median, quartiles, etc.)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df[‘column_name’]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 a </a:t>
                      </a:r>
                      <a:r>
                        <a:rPr b="1" lang="en"/>
                        <a:t>specific column </a:t>
                      </a:r>
                      <a:r>
                        <a:rPr lang="en"/>
                        <a:t>in the DataFrame, works like a key in a dictionary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df.drop(columns=[‘col’...])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Drops specified columns </a:t>
                      </a:r>
                      <a:r>
                        <a:rPr lang="en"/>
                        <a:t>from the DataFrame,use inplace=True to modify the original DataFrame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</a:t>
                      </a:r>
                      <a:r>
                        <a:rPr b="1" lang="en"/>
                        <a:t>index labels </a:t>
                      </a:r>
                      <a:r>
                        <a:rPr lang="en"/>
                        <a:t>of the DataFrame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df.isnull()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a DataFrame of </a:t>
                      </a:r>
                      <a:r>
                        <a:rPr b="1" lang="en"/>
                        <a:t>boolean values</a:t>
                      </a:r>
                      <a:r>
                        <a:rPr lang="en"/>
                        <a:t>, where each entry indicates whether the corresponding value in df is NaN (missing).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 (Python Syntax)</a:t>
            </a:r>
            <a:endParaRPr/>
          </a:p>
        </p:txBody>
      </p:sp>
      <p:graphicFrame>
        <p:nvGraphicFramePr>
          <p:cNvPr id="366" name="Google Shape;366;p28"/>
          <p:cNvGraphicFramePr/>
          <p:nvPr/>
        </p:nvGraphicFramePr>
        <p:xfrm>
          <a:off x="597600" y="132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{75EAA5EE-1DCE-4852-BCD8-C81DC48CA118}</a:tableStyleId>
              </a:tblPr>
              <a:tblGrid>
                <a:gridCol w="2571300"/>
                <a:gridCol w="5871600"/>
              </a:tblGrid>
              <a:tr h="25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Syntax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df[‘column’].value_counts()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</a:t>
                      </a:r>
                      <a:r>
                        <a:rPr b="1" lang="en"/>
                        <a:t>count </a:t>
                      </a:r>
                      <a:r>
                        <a:rPr lang="en"/>
                        <a:t>of </a:t>
                      </a:r>
                      <a:r>
                        <a:rPr b="1" lang="en"/>
                        <a:t>unique values </a:t>
                      </a:r>
                      <a:r>
                        <a:rPr lang="en"/>
                        <a:t>in a specific column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df[‘column’].mean()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</a:t>
                      </a:r>
                      <a:r>
                        <a:rPr b="1" lang="en"/>
                        <a:t>mean value </a:t>
                      </a:r>
                      <a:r>
                        <a:rPr lang="en"/>
                        <a:t>of a numerical column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df.corr()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Computes </a:t>
                      </a:r>
                      <a:r>
                        <a:rPr b="1" lang="en"/>
                        <a:t>correlation </a:t>
                      </a:r>
                      <a:r>
                        <a:rPr lang="en"/>
                        <a:t>for numerical columns to understand relationships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df.columns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Lists all </a:t>
                      </a:r>
                      <a:r>
                        <a:rPr b="1" lang="en"/>
                        <a:t>column names </a:t>
                      </a:r>
                      <a:r>
                        <a:rPr lang="en"/>
                        <a:t>in the </a:t>
                      </a:r>
                      <a:r>
                        <a:rPr b="1" lang="en"/>
                        <a:t>DataFrame</a:t>
                      </a:r>
                      <a:r>
                        <a:rPr lang="en"/>
                        <a:t>, useful for renaming or viewing dataset structure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df.shape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Renames </a:t>
                      </a:r>
                      <a:r>
                        <a:rPr b="1" lang="en"/>
                        <a:t>specific columns</a:t>
                      </a:r>
                      <a:r>
                        <a:rPr lang="en"/>
                        <a:t> to new names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 (Python Syntax)</a:t>
            </a:r>
            <a:endParaRPr/>
          </a:p>
        </p:txBody>
      </p:sp>
      <p:graphicFrame>
        <p:nvGraphicFramePr>
          <p:cNvPr id="372" name="Google Shape;372;p29"/>
          <p:cNvGraphicFramePr/>
          <p:nvPr/>
        </p:nvGraphicFramePr>
        <p:xfrm>
          <a:off x="554600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{75EAA5EE-1DCE-4852-BCD8-C81DC48CA118}</a:tableStyleId>
              </a:tblPr>
              <a:tblGrid>
                <a:gridCol w="2571300"/>
                <a:gridCol w="5871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Syntax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df.rename(columns={'old': 'new'}, inplace=True)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Renames </a:t>
                      </a:r>
                      <a:r>
                        <a:rPr b="1" lang="en"/>
                        <a:t>specific columns</a:t>
                      </a:r>
                      <a:r>
                        <a:rPr lang="en"/>
                        <a:t> to new names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df.groupby(‘category’)[‘value’]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Groups the DataFrame using a specified column to perform </a:t>
                      </a:r>
                      <a:r>
                        <a:rPr b="1" lang="en"/>
                        <a:t>aggregate functions </a:t>
                      </a:r>
                      <a:r>
                        <a:rPr lang="en"/>
                        <a:t>(e.g., .sum(), .mean()).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df[‘new_column’] = df[‘column’].apply(function)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Applies </a:t>
                      </a:r>
                      <a:r>
                        <a:rPr lang="en"/>
                        <a:t>a function to each element or column/row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df.shape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a </a:t>
                      </a:r>
                      <a:r>
                        <a:rPr b="1" lang="en"/>
                        <a:t>tuple </a:t>
                      </a:r>
                      <a:r>
                        <a:rPr lang="en"/>
                        <a:t>representing the </a:t>
                      </a:r>
                      <a:r>
                        <a:rPr b="1" lang="en"/>
                        <a:t>dimensions </a:t>
                      </a:r>
                      <a:r>
                        <a:rPr lang="en"/>
                        <a:t>(rows, columns) of the DataFrame.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df.dropna()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Removes rows or columns containing </a:t>
                      </a:r>
                      <a:r>
                        <a:rPr b="1" lang="en"/>
                        <a:t>missing values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 (Python Syntax)</a:t>
            </a:r>
            <a:endParaRPr/>
          </a:p>
        </p:txBody>
      </p:sp>
      <p:graphicFrame>
        <p:nvGraphicFramePr>
          <p:cNvPr id="378" name="Google Shape;378;p30"/>
          <p:cNvGraphicFramePr/>
          <p:nvPr/>
        </p:nvGraphicFramePr>
        <p:xfrm>
          <a:off x="554600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{75EAA5EE-1DCE-4852-BCD8-C81DC48CA118}</a:tableStyleId>
              </a:tblPr>
              <a:tblGrid>
                <a:gridCol w="2571300"/>
                <a:gridCol w="5871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Syntax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df.unique()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an </a:t>
                      </a:r>
                      <a:r>
                        <a:rPr b="1" lang="en"/>
                        <a:t>array </a:t>
                      </a:r>
                      <a:r>
                        <a:rPr lang="en"/>
                        <a:t>of </a:t>
                      </a:r>
                      <a:r>
                        <a:rPr b="1" lang="en"/>
                        <a:t>unique </a:t>
                      </a:r>
                      <a:r>
                        <a:rPr lang="en"/>
                        <a:t>values in a column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df.reset_index()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Resets the </a:t>
                      </a:r>
                      <a:r>
                        <a:rPr b="1" lang="en"/>
                        <a:t>index </a:t>
                      </a:r>
                      <a:r>
                        <a:rPr lang="en"/>
                        <a:t>of a DataFrame, often used after groupby or dropping rows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str.split()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Splits strings by specified </a:t>
                      </a:r>
                      <a:r>
                        <a:rPr b="1" lang="en"/>
                        <a:t>delimiter (space if blank)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str.strip()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Removes </a:t>
                      </a:r>
                      <a:r>
                        <a:rPr b="1" lang="en"/>
                        <a:t>leading </a:t>
                      </a:r>
                      <a:r>
                        <a:rPr lang="en"/>
                        <a:t>and </a:t>
                      </a:r>
                      <a:r>
                        <a:rPr b="1" lang="en"/>
                        <a:t>trailing whitespace </a:t>
                      </a:r>
                      <a:r>
                        <a:rPr lang="en"/>
                        <a:t>from strings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df.str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Accessor for applying </a:t>
                      </a:r>
                      <a:r>
                        <a:rPr b="1" lang="en"/>
                        <a:t>string functions </a:t>
                      </a:r>
                      <a:r>
                        <a:rPr lang="en"/>
                        <a:t>to a pandas </a:t>
                      </a:r>
                      <a:r>
                        <a:rPr b="1" lang="en"/>
                        <a:t>Series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df.map(dictionary)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Maps the elements of df to a dictionary where the elements are the keys and they are </a:t>
                      </a:r>
                      <a:r>
                        <a:rPr lang="en"/>
                        <a:t>transformed into the key’s value.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Review</a:t>
            </a:r>
            <a:endParaRPr/>
          </a:p>
        </p:txBody>
      </p:sp>
      <p:sp>
        <p:nvSpPr>
          <p:cNvPr id="384" name="Google Shape;384;p31"/>
          <p:cNvSpPr txBox="1"/>
          <p:nvPr>
            <p:ph idx="1" type="body"/>
          </p:nvPr>
        </p:nvSpPr>
        <p:spPr>
          <a:xfrm>
            <a:off x="1303875" y="15978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NumPy and Why Are We Using It?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NumPy stands for </a:t>
            </a:r>
            <a:r>
              <a:rPr b="1" lang="en"/>
              <a:t>Numerical Python </a:t>
            </a:r>
            <a:r>
              <a:rPr lang="en"/>
              <a:t>library, essential for numerical computations in Python.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</a:t>
            </a:r>
            <a:r>
              <a:rPr b="1" lang="en"/>
              <a:t>fast</a:t>
            </a:r>
            <a:r>
              <a:rPr lang="en"/>
              <a:t>, </a:t>
            </a:r>
            <a:r>
              <a:rPr b="1" lang="en"/>
              <a:t>efficient arrays </a:t>
            </a:r>
            <a:r>
              <a:rPr lang="en"/>
              <a:t>and a wide range of mathematical functions.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tool for </a:t>
            </a:r>
            <a:r>
              <a:rPr b="1" lang="en"/>
              <a:t>scientific computing </a:t>
            </a:r>
            <a:r>
              <a:rPr lang="en"/>
              <a:t>and handling large </a:t>
            </a:r>
            <a:r>
              <a:rPr b="1" lang="en"/>
              <a:t>datasets </a:t>
            </a:r>
            <a:r>
              <a:rPr lang="en"/>
              <a:t>effectively.</a:t>
            </a:r>
            <a:endParaRPr/>
          </a:p>
        </p:txBody>
      </p:sp>
      <p:sp>
        <p:nvSpPr>
          <p:cNvPr id="385" name="Google Shape;385;p31"/>
          <p:cNvSpPr txBox="1"/>
          <p:nvPr>
            <p:ph idx="2" type="body"/>
          </p:nvPr>
        </p:nvSpPr>
        <p:spPr>
          <a:xfrm>
            <a:off x="4903725" y="1597875"/>
            <a:ext cx="34305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NumPy's Relationship with pandas and Its Role in EDA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Foundation for pandas:</a:t>
            </a:r>
            <a:r>
              <a:rPr lang="en"/>
              <a:t> pandas is built on top of </a:t>
            </a:r>
            <a:r>
              <a:rPr b="1" lang="en"/>
              <a:t>NumPy</a:t>
            </a:r>
            <a:r>
              <a:rPr lang="en"/>
              <a:t>; DataFrames internally use </a:t>
            </a:r>
            <a:r>
              <a:rPr b="1" lang="en"/>
              <a:t>NumPy arrays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Exploratory Data Analysis (EDA)</a:t>
            </a:r>
            <a:r>
              <a:rPr lang="en"/>
              <a:t>: Enables </a:t>
            </a:r>
            <a:r>
              <a:rPr b="1" lang="en"/>
              <a:t>data manipulation</a:t>
            </a:r>
            <a:r>
              <a:rPr lang="en"/>
              <a:t>, </a:t>
            </a:r>
            <a:r>
              <a:rPr b="1" lang="en"/>
              <a:t>statistical analysis</a:t>
            </a:r>
            <a:r>
              <a:rPr lang="en"/>
              <a:t>, and complex calculations required for understanding data before visualization or modeling.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Review</a:t>
            </a:r>
            <a:endParaRPr/>
          </a:p>
        </p:txBody>
      </p:sp>
      <p:sp>
        <p:nvSpPr>
          <p:cNvPr id="391" name="Google Shape;391;p32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Seaborn and Why Are We Using It?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Seaborn </a:t>
            </a:r>
            <a:r>
              <a:rPr lang="en"/>
              <a:t>is a </a:t>
            </a:r>
            <a:r>
              <a:rPr b="1" lang="en"/>
              <a:t>data visualization library </a:t>
            </a:r>
            <a:r>
              <a:rPr lang="en"/>
              <a:t>built on top of Matplotlib, designed for creating attractive and informative statistical graphics.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high-level functions for visualizing </a:t>
            </a:r>
            <a:r>
              <a:rPr b="1" lang="en"/>
              <a:t>data patterns</a:t>
            </a:r>
            <a:r>
              <a:rPr lang="en"/>
              <a:t>, such as distributions, relationships, and trends.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Easier and more aesthetic </a:t>
            </a:r>
            <a:r>
              <a:rPr lang="en"/>
              <a:t>compared to Matplotlib for generating complex plots with fewer lines of code.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Functions like </a:t>
            </a:r>
            <a:r>
              <a:rPr b="1" lang="en"/>
              <a:t>sns.countplot(), sns.boxplot(),</a:t>
            </a:r>
            <a:r>
              <a:rPr lang="en"/>
              <a:t> and </a:t>
            </a:r>
            <a:r>
              <a:rPr b="1" lang="en"/>
              <a:t>sns.pairplot()</a:t>
            </a:r>
            <a:r>
              <a:rPr lang="en"/>
              <a:t> provide valuable insights into dataset structure.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Work Time!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COMPAS Dataset</a:t>
            </a:r>
            <a:endParaRPr/>
          </a:p>
        </p:txBody>
      </p:sp>
      <p:sp>
        <p:nvSpPr>
          <p:cNvPr id="402" name="Google Shape;402;p34"/>
          <p:cNvSpPr txBox="1"/>
          <p:nvPr>
            <p:ph idx="1" type="body"/>
          </p:nvPr>
        </p:nvSpPr>
        <p:spPr>
          <a:xfrm>
            <a:off x="1303800" y="1660425"/>
            <a:ext cx="70305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Find the notebook in Will’s GitHub: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Split into teams of 2-3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Ask questions, Google it, and help those around you!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Make sure when reading in files you use your “file’s path”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Session Agenda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746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Icebreaker!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Week 1 Review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Pandas Overview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EDA (Exploratory Data Analysis) and Preprocessing Techniques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Work Time - Dataset Cleaning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Icebreaker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Icebreaker</a:t>
            </a:r>
            <a:endParaRPr/>
          </a:p>
        </p:txBody>
      </p:sp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1303800" y="1187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What’s your favorite place to eat in Ann Arbor? (NO GATEKEEPING)</a:t>
            </a:r>
            <a:endParaRPr sz="1600"/>
          </a:p>
        </p:txBody>
      </p:sp>
      <p:pic>
        <p:nvPicPr>
          <p:cNvPr id="301" name="Google Shape;301;p17"/>
          <p:cNvPicPr preferRelativeResize="0"/>
          <p:nvPr/>
        </p:nvPicPr>
        <p:blipFill rotWithShape="1">
          <a:blip r:embed="rId3">
            <a:alphaModFix/>
          </a:blip>
          <a:srcRect b="0" l="0" r="0" t="6076"/>
          <a:stretch/>
        </p:blipFill>
        <p:spPr>
          <a:xfrm>
            <a:off x="1215125" y="1754000"/>
            <a:ext cx="6913377" cy="29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824000" y="1613825"/>
            <a:ext cx="7751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EDA: Exploratory Data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EDA?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1303800" y="13009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Definition: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EDA stands for Exploratory Data Analysis.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a process used to analyze datasets to summarize their main characteristics, often using visualization tools.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3" name="Google Shape;313;p19"/>
          <p:cNvSpPr txBox="1"/>
          <p:nvPr>
            <p:ph idx="2" type="body"/>
          </p:nvPr>
        </p:nvSpPr>
        <p:spPr>
          <a:xfrm>
            <a:off x="4734300" y="1300950"/>
            <a:ext cx="3984600" cy="32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Main Goals of EDA: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Understand Data Structure: Inspect the dataset to understand shape, types, and features.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Identify Patterns and Relationships: Use statistics and plots to find correlations and trends.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Detect Data Quality Issues: Locate missing values, outliers, and inconsistencies that may impact analysis.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Generate Hypotheses: Develop questions and insights that can be further investigated or modeled.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</a:t>
            </a:r>
            <a:r>
              <a:rPr lang="en"/>
              <a:t> of EDA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531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EDA </a:t>
            </a:r>
            <a:r>
              <a:rPr lang="en" sz="1500"/>
              <a:t>is not just a preliminary step; it's a </a:t>
            </a:r>
            <a:r>
              <a:rPr b="1" lang="en" sz="1500"/>
              <a:t>philosophy </a:t>
            </a:r>
            <a:r>
              <a:rPr lang="en" sz="1500"/>
              <a:t>of exploring and understanding your data deeply.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idea is about exploring </a:t>
            </a:r>
            <a:r>
              <a:rPr b="1" lang="en" sz="1500"/>
              <a:t>without assumptions </a:t>
            </a:r>
            <a:r>
              <a:rPr lang="en" sz="1500"/>
              <a:t>to gain a thorough understanding of data—its </a:t>
            </a:r>
            <a:r>
              <a:rPr b="1" lang="en" sz="1500"/>
              <a:t>context</a:t>
            </a:r>
            <a:r>
              <a:rPr lang="en" sz="1500"/>
              <a:t>, </a:t>
            </a:r>
            <a:r>
              <a:rPr b="1" lang="en" sz="1500"/>
              <a:t>patterns</a:t>
            </a:r>
            <a:r>
              <a:rPr lang="en" sz="1500"/>
              <a:t>, and </a:t>
            </a:r>
            <a:r>
              <a:rPr b="1" lang="en" sz="1500"/>
              <a:t>limitations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reveals hidden insights and helps in identifying </a:t>
            </a:r>
            <a:r>
              <a:rPr b="1" lang="en" sz="1500"/>
              <a:t>biases </a:t>
            </a:r>
            <a:r>
              <a:rPr lang="en" sz="1500"/>
              <a:t>and </a:t>
            </a:r>
            <a:r>
              <a:rPr b="1" lang="en" sz="1500"/>
              <a:t>relationships </a:t>
            </a:r>
            <a:r>
              <a:rPr lang="en" sz="1500"/>
              <a:t>that guide further analysis.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EDA </a:t>
            </a:r>
            <a:r>
              <a:rPr lang="en" sz="1500"/>
              <a:t>builds </a:t>
            </a:r>
            <a:r>
              <a:rPr b="1" lang="en" sz="1500"/>
              <a:t>trust in the data</a:t>
            </a:r>
            <a:r>
              <a:rPr lang="en" sz="1500"/>
              <a:t> by ensuring it is </a:t>
            </a:r>
            <a:r>
              <a:rPr b="1" lang="en" sz="1500"/>
              <a:t>well-understood</a:t>
            </a:r>
            <a:r>
              <a:rPr lang="en" sz="1500"/>
              <a:t> and </a:t>
            </a:r>
            <a:r>
              <a:rPr b="1" lang="en" sz="1500"/>
              <a:t>clean</a:t>
            </a:r>
            <a:r>
              <a:rPr lang="en" sz="1500"/>
              <a:t>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Many datasets have missing values such as NaNs or null values. This can mess up your code!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informs </a:t>
            </a:r>
            <a:r>
              <a:rPr b="1" lang="en" sz="1500"/>
              <a:t>stronger hypotheses </a:t>
            </a:r>
            <a:r>
              <a:rPr lang="en" sz="1500"/>
              <a:t>and leads to better </a:t>
            </a:r>
            <a:r>
              <a:rPr b="1" lang="en" sz="1500"/>
              <a:t>data-driven</a:t>
            </a:r>
            <a:r>
              <a:rPr lang="en" sz="1500"/>
              <a:t> </a:t>
            </a:r>
            <a:r>
              <a:rPr b="1" lang="en" sz="1500"/>
              <a:t>decisions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Will Use It Today</a:t>
            </a:r>
            <a:endParaRPr/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03800" y="1371125"/>
            <a:ext cx="7030500" cy="3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Practice on the Titanic Dataset: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Begin with the Titanic dataset to practice key pandas functions.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Understand basic data cleaning steps, such as removing unnecessary columns and imputing missing data.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Apply skills on the COMPAS Dataset: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 insights from practicing with Titanic data to explore and clean the COMPAS dataset.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Focus on specific project milestones, such as preparing the dataset for fairness and bias analysis.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Prepare for Further Analysis (next week!):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 pandas to transform and clean both datasets, ensuring data quality before visual exploration and modeling.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