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63" r:id="rId9"/>
    <p:sldId id="2464" r:id="rId10"/>
    <p:sldId id="2450" r:id="rId11"/>
    <p:sldId id="260" r:id="rId12"/>
    <p:sldId id="2457" r:id="rId13"/>
    <p:sldId id="2453" r:id="rId14"/>
    <p:sldId id="262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2.17.2023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 Neal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TLC or Cheeta Which is for you?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44970"/>
              </p:ext>
            </p:extLst>
          </p:nvPr>
        </p:nvGraphicFramePr>
        <p:xfrm>
          <a:off x="681249" y="2400407"/>
          <a:ext cx="10827912" cy="2975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SPEED</a:t>
                      </a:r>
                      <a:endParaRPr lang="en-US" sz="1400" b="0" i="0" u="none" strike="noStrike" spc="300" dirty="0">
                        <a:solidFill>
                          <a:schemeClr val="tx1"/>
                        </a:solidFill>
                        <a:effectLst/>
                        <a:cs typeface="Biome Light" panose="020B03030302040208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spc="30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How quickly do you want working software. What’s your timeline?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AGILITY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spc="30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How often is the technology or features going to change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STAKEHOLDER ENGAGEMENT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spc="30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How often do you want reporting and engagement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BUDGET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spc="30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How fixed is your wallet?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Travel Agency Project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WHY AGILE?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HOW IT TURNED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project was complex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Working code needed to be delivered soon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Budget was flexible and changes might have needed to be made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Code was deliverable quickly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Was able to pivot to detox vacations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Great team collaboration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aka works cited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45721"/>
            <a:ext cx="5669280" cy="4787660"/>
          </a:xfrm>
        </p:spPr>
        <p:txBody>
          <a:bodyPr>
            <a:normAutofit fontScale="70000" lnSpcReduction="20000"/>
          </a:bodyPr>
          <a:lstStyle/>
          <a:p>
            <a:r>
              <a:rPr lang="en-US" sz="1200" i="1" dirty="0">
                <a:effectLst/>
              </a:rPr>
              <a:t>14 pros and cons of agile methodology (plus definition)</a:t>
            </a:r>
            <a:r>
              <a:rPr lang="en-US" sz="1200" dirty="0">
                <a:effectLst/>
              </a:rPr>
              <a:t>. (n.d.). Retrieved February 18, 2023, from https://www.indeed.com/career-advice/career-development/pros-cons-of-agile-methdology </a:t>
            </a:r>
          </a:p>
          <a:p>
            <a:r>
              <a:rPr lang="en-US" sz="1200" i="1" dirty="0">
                <a:effectLst/>
              </a:rPr>
              <a:t>The 2020 scrum GUIDETM</a:t>
            </a:r>
            <a:r>
              <a:rPr lang="en-US" sz="1200" dirty="0">
                <a:effectLst/>
              </a:rPr>
              <a:t>. Scrum Guide | Scrum Guides. (n.d.). Retrieved February 17, 2023, from https://scrumguides.org/scrum-guide.html#team </a:t>
            </a:r>
          </a:p>
          <a:p>
            <a:r>
              <a:rPr lang="en-US" sz="1200" dirty="0">
                <a:effectLst/>
              </a:rPr>
              <a:t>Atlassian. (n.d.). </a:t>
            </a:r>
            <a:r>
              <a:rPr lang="en-US" sz="1200" i="1" dirty="0">
                <a:effectLst/>
              </a:rPr>
              <a:t>Scrum - what it is, how it works, and why it's awesome</a:t>
            </a:r>
            <a:r>
              <a:rPr lang="en-US" sz="1200" dirty="0">
                <a:effectLst/>
              </a:rPr>
              <a:t>. Atlassian. Retrieved February 17, 2023, from https://www.atlassian.com/agile/scrum </a:t>
            </a:r>
          </a:p>
          <a:p>
            <a:r>
              <a:rPr lang="en-US" sz="1200" dirty="0" err="1">
                <a:effectLst/>
              </a:rPr>
              <a:t>Hoory</a:t>
            </a:r>
            <a:r>
              <a:rPr lang="en-US" sz="1200" dirty="0">
                <a:effectLst/>
              </a:rPr>
              <a:t>, L. (2022, August 10). </a:t>
            </a:r>
            <a:r>
              <a:rPr lang="en-US" sz="1200" i="1" dirty="0">
                <a:effectLst/>
              </a:rPr>
              <a:t>Agile vs. waterfall: Which project management methodology is best for you?</a:t>
            </a:r>
            <a:r>
              <a:rPr lang="en-US" sz="1200" dirty="0">
                <a:effectLst/>
              </a:rPr>
              <a:t> Forbes. Retrieved February 17, 2023, from https://www.forbes.com/advisor/business/agile-vs-waterfall-methodology/ </a:t>
            </a:r>
          </a:p>
          <a:p>
            <a:r>
              <a:rPr lang="en-US" sz="1200" dirty="0">
                <a:effectLst/>
              </a:rPr>
              <a:t>monday.com, A. of us at. (2023, January 30). </a:t>
            </a:r>
            <a:r>
              <a:rPr lang="en-US" sz="1200" i="1" dirty="0">
                <a:effectLst/>
              </a:rPr>
              <a:t>Agile development: What is agile SDLC and how to use it?</a:t>
            </a:r>
            <a:r>
              <a:rPr lang="en-US" sz="1200" dirty="0">
                <a:effectLst/>
              </a:rPr>
              <a:t> monday.com Blog. Retrieved February 17, 2023, from https://monday.com/blog/rnd/agile-sdlc/ </a:t>
            </a:r>
          </a:p>
          <a:p>
            <a:r>
              <a:rPr lang="en-US" sz="1200" i="1" dirty="0">
                <a:effectLst/>
              </a:rPr>
              <a:t>SDLC - Agile Model</a:t>
            </a:r>
            <a:r>
              <a:rPr lang="en-US" sz="1200" dirty="0">
                <a:effectLst/>
              </a:rPr>
              <a:t>. Tutorials Point. (n.d.). Retrieved February 17, 2023, from https://www.tutorialspoint.com/sdlc/sdlc_agile_model.htm </a:t>
            </a:r>
          </a:p>
          <a:p>
            <a:r>
              <a:rPr lang="en-US" sz="1200" dirty="0">
                <a:effectLst/>
              </a:rPr>
              <a:t>Technologies, C. (2022, July 18). </a:t>
            </a:r>
            <a:r>
              <a:rPr lang="en-US" sz="1200" i="1" dirty="0">
                <a:effectLst/>
              </a:rPr>
              <a:t>Setting up QA processes in an agile environment? check this out.</a:t>
            </a:r>
            <a:r>
              <a:rPr lang="en-US" sz="1200" dirty="0">
                <a:effectLst/>
              </a:rPr>
              <a:t> Blog by </a:t>
            </a:r>
            <a:r>
              <a:rPr lang="en-US" sz="1200" dirty="0" err="1">
                <a:effectLst/>
              </a:rPr>
              <a:t>Cigniti</a:t>
            </a:r>
            <a:r>
              <a:rPr lang="en-US" sz="1200" dirty="0">
                <a:effectLst/>
              </a:rPr>
              <a:t> Technologies. Retrieved February 17, 2023, from https://www.cigniti.com/blog/setting-up-qa-processes-in-an-agile-environment/#:~:text=The%20role%20of%20QA%20in,application%20during%20the%20development%20cycles. </a:t>
            </a:r>
          </a:p>
          <a:p>
            <a:r>
              <a:rPr lang="en-US" sz="1200" dirty="0">
                <a:effectLst/>
              </a:rPr>
              <a:t>Wikimedia Foundation. (2023, February 15). </a:t>
            </a:r>
            <a:r>
              <a:rPr lang="en-US" sz="1200" i="1" dirty="0" err="1">
                <a:effectLst/>
              </a:rPr>
              <a:t>Kurzgesagt</a:t>
            </a:r>
            <a:r>
              <a:rPr lang="en-US" sz="1200" dirty="0">
                <a:effectLst/>
              </a:rPr>
              <a:t>. Wikipedia. Retrieved February 17, 2023, from https://en.wikipedia.org/wiki/Kurzgesagt#:~:text=Kurzgesagt%20(%2F%CB%8Ck%CA%8A%C9%99rt,flat%20and%203D%20design%20style. </a:t>
            </a:r>
          </a:p>
          <a:p>
            <a:r>
              <a:rPr lang="en-US" sz="1200" dirty="0">
                <a:effectLst/>
              </a:rPr>
              <a:t>Wikimedia Foundation. (2023, February 17). </a:t>
            </a:r>
            <a:r>
              <a:rPr lang="en-US" sz="1200" i="1" dirty="0">
                <a:effectLst/>
              </a:rPr>
              <a:t>Waterfalls (TLC song)</a:t>
            </a:r>
            <a:r>
              <a:rPr lang="en-US" sz="1200" dirty="0">
                <a:effectLst/>
              </a:rPr>
              <a:t>. Wikipedia. Retrieved February 17, 2023, from https://en.wikipedia.org/wiki/Waterfalls_(TLC_song) </a:t>
            </a:r>
          </a:p>
          <a:p>
            <a:pPr marL="0" indent="0">
              <a:buNone/>
            </a:pPr>
            <a:endParaRPr lang="en-US" sz="1200" dirty="0">
              <a:effectLst/>
            </a:endParaRPr>
          </a:p>
          <a:p>
            <a:pPr marL="0" indent="0">
              <a:buNone/>
            </a:pPr>
            <a:endParaRPr lang="en-US" sz="1100" dirty="0">
              <a:effectLst/>
            </a:endParaRPr>
          </a:p>
          <a:p>
            <a:pPr marL="0" indent="0">
              <a:buNone/>
            </a:pPr>
            <a:endParaRPr lang="en-US" sz="1400" dirty="0">
              <a:effectLst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William Neal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412-915-3478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william.neal@snhu.edu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786932" cy="518795"/>
          </a:xfrm>
        </p:spPr>
        <p:txBody>
          <a:bodyPr/>
          <a:lstStyle/>
          <a:p>
            <a:r>
              <a:rPr lang="en-US" dirty="0"/>
              <a:t>https://www.linkedin.com/in/william-neal/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4136198"/>
          </a:xfrm>
        </p:spPr>
        <p:txBody>
          <a:bodyPr/>
          <a:lstStyle/>
          <a:p>
            <a:r>
              <a:rPr lang="en-US" dirty="0"/>
              <a:t>INTRODUCTION TO SCRUM- AGILE ROLES</a:t>
            </a:r>
          </a:p>
          <a:p>
            <a:endParaRPr lang="en-US" dirty="0"/>
          </a:p>
          <a:p>
            <a:r>
              <a:rPr lang="en-US" dirty="0"/>
              <a:t>SDLC AND AGILE</a:t>
            </a:r>
          </a:p>
          <a:p>
            <a:endParaRPr lang="en-US" dirty="0"/>
          </a:p>
          <a:p>
            <a:r>
              <a:rPr lang="en-US" dirty="0"/>
              <a:t>DON’T GO CRYING WATERFALL</a:t>
            </a:r>
          </a:p>
          <a:p>
            <a:endParaRPr lang="en-US" dirty="0"/>
          </a:p>
          <a:p>
            <a:r>
              <a:rPr lang="en-US" dirty="0"/>
              <a:t>WHICH IS BETTER?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SCRUM- AGILE ROLES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IT’S THE WHOS WHO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Typically in SCRUM/Agile teams have 3 core components which we cover in the upcoming slides. The scrum team roles are: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Scrum Master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Dev</a:t>
            </a:r>
            <a:r>
              <a:rPr lang="en-US" dirty="0">
                <a:cs typeface="Biome Light" panose="020B0303030204020804" pitchFamily="34" charset="0"/>
              </a:rPr>
              <a:t>elopers (and in our case QA)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Product Owner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959" y="278795"/>
            <a:ext cx="5251450" cy="583847"/>
          </a:xfrm>
        </p:spPr>
        <p:txBody>
          <a:bodyPr>
            <a:normAutofit fontScale="90000"/>
          </a:bodyPr>
          <a:lstStyle/>
          <a:p>
            <a:r>
              <a:rPr lang="en-US" dirty="0"/>
              <a:t>SCRUM MASTER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424" y="4586811"/>
            <a:ext cx="2834640" cy="365125"/>
          </a:xfrm>
        </p:spPr>
        <p:txBody>
          <a:bodyPr/>
          <a:lstStyle/>
          <a:p>
            <a:r>
              <a:rPr lang="en-US" dirty="0"/>
              <a:t>What’s a scrum?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532D3-E97F-C890-C794-BEF2DF4E65E6}"/>
              </a:ext>
            </a:extLst>
          </p:cNvPr>
          <p:cNvSpPr txBox="1"/>
          <p:nvPr/>
        </p:nvSpPr>
        <p:spPr>
          <a:xfrm>
            <a:off x="6901695" y="1492370"/>
            <a:ext cx="465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 am here to assist and coach the team on proper agile/scrum practices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Help team meet our definition of DONE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Help lead SCRUM ceremonies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Removing blockers and impediments for team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8795"/>
            <a:ext cx="5989608" cy="583847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Developers &amp; QA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740758"/>
            <a:ext cx="3493410" cy="365125"/>
          </a:xfrm>
        </p:spPr>
        <p:txBody>
          <a:bodyPr/>
          <a:lstStyle/>
          <a:p>
            <a:r>
              <a:rPr lang="en-US" dirty="0"/>
              <a:t>There’s A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532D3-E97F-C890-C794-BEF2DF4E65E6}"/>
              </a:ext>
            </a:extLst>
          </p:cNvPr>
          <p:cNvSpPr txBox="1"/>
          <p:nvPr/>
        </p:nvSpPr>
        <p:spPr>
          <a:xfrm>
            <a:off x="6096000" y="1117026"/>
            <a:ext cx="5558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DEV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 help build up a back log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Make sure done is DONE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Work together and with other teams to meet sprint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C8AC-EE23-4823-65F7-DA59658BAE8E}"/>
              </a:ext>
            </a:extLst>
          </p:cNvPr>
          <p:cNvSpPr txBox="1"/>
          <p:nvPr/>
        </p:nvSpPr>
        <p:spPr>
          <a:xfrm>
            <a:off x="8358996" y="3536830"/>
            <a:ext cx="3295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  do essentially the same responsibilities as a DEV in terms of SCRUM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Deliver code and reports on Bugs/potential performance or security risks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Work extremely close with developers in a productive fashion</a:t>
            </a:r>
          </a:p>
        </p:txBody>
      </p:sp>
    </p:spTree>
    <p:extLst>
      <p:ext uri="{BB962C8B-B14F-4D97-AF65-F5344CB8AC3E}">
        <p14:creationId xmlns:p14="http://schemas.microsoft.com/office/powerpoint/2010/main" val="225248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8796"/>
            <a:ext cx="5817079" cy="739122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Owner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424" y="4586811"/>
            <a:ext cx="2834640" cy="365125"/>
          </a:xfrm>
        </p:spPr>
        <p:txBody>
          <a:bodyPr/>
          <a:lstStyle/>
          <a:p>
            <a:r>
              <a:rPr lang="en-US" dirty="0"/>
              <a:t>PO no, not Parole officer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77FE8-9540-60AB-396C-06383577744D}"/>
              </a:ext>
            </a:extLst>
          </p:cNvPr>
          <p:cNvSpPr txBox="1"/>
          <p:nvPr/>
        </p:nvSpPr>
        <p:spPr>
          <a:xfrm>
            <a:off x="6280030" y="1242204"/>
            <a:ext cx="5382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manage the backlog of work that needs to be done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up releases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directly with Stakeholders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product goals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Change and pivot prioritization </a:t>
            </a:r>
          </a:p>
        </p:txBody>
      </p:sp>
    </p:spTree>
    <p:extLst>
      <p:ext uri="{BB962C8B-B14F-4D97-AF65-F5344CB8AC3E}">
        <p14:creationId xmlns:p14="http://schemas.microsoft.com/office/powerpoint/2010/main" val="40909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32" y="966548"/>
            <a:ext cx="41148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SDLC stands for software development life cycle. The more you know!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4960477"/>
          </a:xfrm>
        </p:spPr>
        <p:txBody>
          <a:bodyPr/>
          <a:lstStyle/>
          <a:p>
            <a:r>
              <a:rPr lang="en-US" sz="2400" dirty="0"/>
              <a:t>Sprint Planning – We plan (usually in 2 week increments) what’s going to be DONE and by who</a:t>
            </a:r>
          </a:p>
          <a:p>
            <a:r>
              <a:rPr lang="en-US" sz="2400" dirty="0"/>
              <a:t>Daily SCRUM or Stand Up – Hey how’s everyone doing, you have any blockers?</a:t>
            </a:r>
          </a:p>
          <a:p>
            <a:r>
              <a:rPr lang="en-US" sz="2400" dirty="0"/>
              <a:t>Sprint Review – Stakeholders look at all this cool work we got done that you asked us to do!</a:t>
            </a:r>
          </a:p>
          <a:p>
            <a:r>
              <a:rPr lang="en-US" sz="2400" dirty="0"/>
              <a:t>Sprint Retrospective – What went wrong, what went right, what should we keep, what should we remove?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F8C86-9AFC-781D-9D44-E2E7BF4F7C39}"/>
              </a:ext>
            </a:extLst>
          </p:cNvPr>
          <p:cNvSpPr txBox="1"/>
          <p:nvPr/>
        </p:nvSpPr>
        <p:spPr>
          <a:xfrm>
            <a:off x="3096882" y="76974"/>
            <a:ext cx="884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SDLC AND AGILE AND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803" y="365125"/>
            <a:ext cx="5889215" cy="573989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en-US" dirty="0" err="1"/>
              <a:t>kurzgesagt</a:t>
            </a:r>
            <a:endParaRPr lang="en-US" dirty="0"/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43303" y="365125"/>
            <a:ext cx="1564496" cy="1012229"/>
          </a:xfrm>
        </p:spPr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2395029" y="365125"/>
            <a:ext cx="1564496" cy="101222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43303" y="2422525"/>
            <a:ext cx="1564496" cy="1012229"/>
          </a:xfrm>
        </p:spPr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2395029" y="2422525"/>
            <a:ext cx="1564496" cy="101222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43303" y="4479925"/>
            <a:ext cx="1564496" cy="101222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2395029" y="4479925"/>
            <a:ext cx="1564496" cy="101222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The Cons:</a:t>
            </a:r>
          </a:p>
          <a:p>
            <a:pPr marL="0" indent="0">
              <a:buNone/>
            </a:pPr>
            <a:r>
              <a:rPr lang="en-US" sz="1800" spc="300" dirty="0"/>
              <a:t>Takes longer to get a product</a:t>
            </a:r>
          </a:p>
          <a:p>
            <a:pPr marL="0" indent="0">
              <a:buNone/>
            </a:pPr>
            <a:endParaRPr lang="en-US" sz="1800" spc="300" dirty="0"/>
          </a:p>
          <a:p>
            <a:pPr marL="0" indent="0">
              <a:buNone/>
            </a:pPr>
            <a:r>
              <a:rPr lang="en-US" sz="1800" spc="300" dirty="0"/>
              <a:t>Can not pivot</a:t>
            </a:r>
          </a:p>
          <a:p>
            <a:pPr marL="0" indent="0">
              <a:buNone/>
            </a:pPr>
            <a:endParaRPr lang="en-US" sz="1800" spc="300" dirty="0"/>
          </a:p>
          <a:p>
            <a:pPr marL="0" indent="0">
              <a:buNone/>
            </a:pPr>
            <a:r>
              <a:rPr lang="en-US" sz="1800" spc="300" dirty="0"/>
              <a:t>Won’t know somethings broke-till the end</a:t>
            </a:r>
          </a:p>
          <a:p>
            <a:pPr marL="0" indent="0">
              <a:buNone/>
            </a:pPr>
            <a:endParaRPr lang="en-US" sz="1800" spc="300" dirty="0"/>
          </a:p>
          <a:p>
            <a:pPr marL="0" indent="0">
              <a:buNone/>
            </a:pPr>
            <a:r>
              <a:rPr lang="en-US" sz="1800" spc="300" dirty="0"/>
              <a:t>You the stakeholder get no engagement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2AD8F05-5C51-21B6-0D0B-4E41F74D885A}"/>
              </a:ext>
            </a:extLst>
          </p:cNvPr>
          <p:cNvSpPr txBox="1">
            <a:spLocks/>
          </p:cNvSpPr>
          <p:nvPr/>
        </p:nvSpPr>
        <p:spPr>
          <a:xfrm>
            <a:off x="284922" y="1545996"/>
            <a:ext cx="4114800" cy="707886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3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These are the faces of people stuck in waterfall</a:t>
            </a:r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455" y="43589"/>
            <a:ext cx="5251450" cy="623144"/>
          </a:xfrm>
        </p:spPr>
        <p:txBody>
          <a:bodyPr>
            <a:normAutofit/>
          </a:bodyPr>
          <a:lstStyle/>
          <a:p>
            <a:r>
              <a:rPr lang="en-US" sz="2800" dirty="0"/>
              <a:t>It’s me your friend agile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55" y="418610"/>
            <a:ext cx="2599427" cy="469911"/>
          </a:xfrm>
        </p:spPr>
        <p:txBody>
          <a:bodyPr/>
          <a:lstStyle/>
          <a:p>
            <a:r>
              <a:rPr lang="en-US" spc="300" dirty="0"/>
              <a:t>LOOK at this cool clip 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1010-5B0C-4D33-5B4A-0E45B06A3943}"/>
              </a:ext>
            </a:extLst>
          </p:cNvPr>
          <p:cNvSpPr txBox="1"/>
          <p:nvPr/>
        </p:nvSpPr>
        <p:spPr>
          <a:xfrm>
            <a:off x="6593455" y="819509"/>
            <a:ext cx="5101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&gt;Be me totally agile</a:t>
            </a:r>
          </a:p>
          <a:p>
            <a:r>
              <a:rPr lang="en-US" dirty="0"/>
              <a:t>&gt;Talk to you, the stakeholder</a:t>
            </a:r>
          </a:p>
          <a:p>
            <a:r>
              <a:rPr lang="en-US" dirty="0"/>
              <a:t>&gt;Can pivot when you ask for stuffs</a:t>
            </a:r>
          </a:p>
          <a:p>
            <a:r>
              <a:rPr lang="en-US" dirty="0"/>
              <a:t>&gt;Work in small team</a:t>
            </a:r>
          </a:p>
          <a:p>
            <a:r>
              <a:rPr lang="en-US" dirty="0"/>
              <a:t>&gt;Have a coach and supportive collaboration</a:t>
            </a:r>
          </a:p>
          <a:p>
            <a:r>
              <a:rPr lang="en-US" dirty="0"/>
              <a:t>&gt;Only work in small increments</a:t>
            </a:r>
          </a:p>
          <a:p>
            <a:r>
              <a:rPr lang="en-US" dirty="0"/>
              <a:t>&gt;Know when we got those pesky </a:t>
            </a:r>
            <a:r>
              <a:rPr lang="en-US" dirty="0" err="1"/>
              <a:t>lil</a:t>
            </a:r>
            <a:r>
              <a:rPr lang="en-US" dirty="0"/>
              <a:t>’ bugs early</a:t>
            </a:r>
          </a:p>
          <a:p>
            <a:r>
              <a:rPr lang="en-US" dirty="0"/>
              <a:t>&gt;Excel at complex projects</a:t>
            </a:r>
          </a:p>
          <a:p>
            <a:r>
              <a:rPr lang="en-US" dirty="0"/>
              <a:t>&gt;Have good track record</a:t>
            </a:r>
          </a:p>
          <a:p>
            <a:r>
              <a:rPr lang="en-US" dirty="0"/>
              <a:t>&gt;Very transparent</a:t>
            </a:r>
          </a:p>
          <a:p>
            <a:r>
              <a:rPr lang="en-US" dirty="0"/>
              <a:t>&gt;Really sweet charts and reporting systems</a:t>
            </a:r>
          </a:p>
          <a:p>
            <a:r>
              <a:rPr lang="en-US" dirty="0"/>
              <a:t>&gt;Not much documentation</a:t>
            </a:r>
          </a:p>
          <a:p>
            <a:r>
              <a:rPr lang="en-US" dirty="0"/>
              <a:t>&gt;Working software though</a:t>
            </a:r>
          </a:p>
          <a:p>
            <a:r>
              <a:rPr lang="en-US" dirty="0"/>
              <a:t>&gt;No contracts (don’t need no prenup)</a:t>
            </a:r>
          </a:p>
          <a:p>
            <a:r>
              <a:rPr lang="en-US" dirty="0"/>
              <a:t>&gt;Agile, its literally my name</a:t>
            </a:r>
          </a:p>
          <a:p>
            <a:r>
              <a:rPr lang="en-US" dirty="0"/>
              <a:t>&gt;Tools are cool, but individuals are better 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100</TotalTime>
  <Words>1007</Words>
  <Application>Microsoft Office PowerPoint</Application>
  <PresentationFormat>Widescreen</PresentationFormat>
  <Paragraphs>131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Biome Light</vt:lpstr>
      <vt:lpstr>Calibri</vt:lpstr>
      <vt:lpstr>Calibri Light</vt:lpstr>
      <vt:lpstr>Wingdings</vt:lpstr>
      <vt:lpstr>Office Theme</vt:lpstr>
      <vt:lpstr>Final Project </vt:lpstr>
      <vt:lpstr>Agenda</vt:lpstr>
      <vt:lpstr>INTRODUCTION TO SCRUM- AGILE ROLES </vt:lpstr>
      <vt:lpstr>SCRUM MASTER</vt:lpstr>
      <vt:lpstr>Developers &amp; QA</vt:lpstr>
      <vt:lpstr>Product Owner</vt:lpstr>
      <vt:lpstr>SDLC stands for software development life cycle. The more you know!</vt:lpstr>
      <vt:lpstr>Waterfall kurzgesagt</vt:lpstr>
      <vt:lpstr>It’s me your friend agile</vt:lpstr>
      <vt:lpstr>TLC or Cheeta Which is for you?</vt:lpstr>
      <vt:lpstr>Travel Agency Project</vt:lpstr>
      <vt:lpstr>Sources aka works cited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Neal, William</dc:creator>
  <cp:lastModifiedBy>Neal, William</cp:lastModifiedBy>
  <cp:revision>1</cp:revision>
  <dcterms:created xsi:type="dcterms:W3CDTF">2023-02-18T02:22:33Z</dcterms:created>
  <dcterms:modified xsi:type="dcterms:W3CDTF">2023-02-18T04:03:31Z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