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4" r:id="rId3"/>
    <p:sldId id="257" r:id="rId4"/>
    <p:sldId id="265" r:id="rId5"/>
    <p:sldId id="261" r:id="rId6"/>
    <p:sldId id="258" r:id="rId7"/>
    <p:sldId id="266" r:id="rId8"/>
    <p:sldId id="267" r:id="rId9"/>
    <p:sldId id="262" r:id="rId10"/>
    <p:sldId id="272" r:id="rId11"/>
    <p:sldId id="268" r:id="rId12"/>
    <p:sldId id="270" r:id="rId13"/>
    <p:sldId id="275" r:id="rId14"/>
    <p:sldId id="274" r:id="rId15"/>
    <p:sldId id="276" r:id="rId16"/>
    <p:sldId id="277" r:id="rId17"/>
    <p:sldId id="278" r:id="rId18"/>
    <p:sldId id="269" r:id="rId19"/>
    <p:sldId id="271" r:id="rId20"/>
    <p:sldId id="263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A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EB54A-4578-4B90-8F6F-0EE1C09F530B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26329-D690-4156-8059-6F65E2B92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271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AC68-8292-4B4A-A6AE-D0DD1BDAD2FC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1C93-70A4-43FB-AA85-A366286A3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868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AC68-8292-4B4A-A6AE-D0DD1BDAD2FC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1C93-70A4-43FB-AA85-A366286A3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408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AC68-8292-4B4A-A6AE-D0DD1BDAD2FC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1C93-70A4-43FB-AA85-A366286A3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210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AC68-8292-4B4A-A6AE-D0DD1BDAD2FC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1C93-70A4-43FB-AA85-A366286A3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150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AC68-8292-4B4A-A6AE-D0DD1BDAD2FC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1C93-70A4-43FB-AA85-A366286A3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985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AC68-8292-4B4A-A6AE-D0DD1BDAD2FC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1C93-70A4-43FB-AA85-A366286A3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254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AC68-8292-4B4A-A6AE-D0DD1BDAD2FC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1C93-70A4-43FB-AA85-A366286A3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899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AC68-8292-4B4A-A6AE-D0DD1BDAD2FC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1C93-70A4-43FB-AA85-A366286A3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497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AC68-8292-4B4A-A6AE-D0DD1BDAD2FC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1C93-70A4-43FB-AA85-A366286A3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60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AC68-8292-4B4A-A6AE-D0DD1BDAD2FC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1C93-70A4-43FB-AA85-A366286A3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618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AC68-8292-4B4A-A6AE-D0DD1BDAD2FC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1C93-70A4-43FB-AA85-A366286A3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746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CAC68-8292-4B4A-A6AE-D0DD1BDAD2FC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E1C93-70A4-43FB-AA85-A366286A3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87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repositorio.ipea.gov.br/bitstream/11058/6779/1/TD_2209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AA7C"/>
            </a:gs>
            <a:gs pos="74000">
              <a:schemeClr val="bg1"/>
            </a:gs>
            <a:gs pos="83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Comic Sans MS" panose="030F0702030302020204" pitchFamily="66" charset="0"/>
              </a:rPr>
              <a:t/>
            </a:r>
            <a:br>
              <a:rPr lang="pt-BR" dirty="0" smtClean="0">
                <a:latin typeface="Comic Sans MS" panose="030F0702030302020204" pitchFamily="66" charset="0"/>
              </a:rPr>
            </a:br>
            <a:r>
              <a:rPr lang="pt-BR" dirty="0">
                <a:latin typeface="Comic Sans MS" panose="030F0702030302020204" pitchFamily="66" charset="0"/>
              </a:rPr>
              <a:t/>
            </a:r>
            <a:br>
              <a:rPr lang="pt-BR" dirty="0">
                <a:latin typeface="Comic Sans MS" panose="030F0702030302020204" pitchFamily="66" charset="0"/>
              </a:rPr>
            </a:br>
            <a:r>
              <a:rPr lang="pt-BR" b="1" dirty="0" smtClean="0">
                <a:latin typeface="Comic Sans MS" panose="030F0702030302020204" pitchFamily="66" charset="0"/>
              </a:rPr>
              <a:t>Case – Data </a:t>
            </a:r>
            <a:r>
              <a:rPr lang="pt-BR" b="1" dirty="0" err="1" smtClean="0">
                <a:latin typeface="Comic Sans MS" panose="030F0702030302020204" pitchFamily="66" charset="0"/>
              </a:rPr>
              <a:t>Scientist</a:t>
            </a:r>
            <a:r>
              <a:rPr lang="pt-BR" b="1" dirty="0" smtClean="0">
                <a:latin typeface="Comic Sans MS" panose="030F0702030302020204" pitchFamily="66" charset="0"/>
              </a:rPr>
              <a:t/>
            </a:r>
            <a:br>
              <a:rPr lang="pt-BR" b="1" dirty="0" smtClean="0">
                <a:latin typeface="Comic Sans MS" panose="030F0702030302020204" pitchFamily="66" charset="0"/>
              </a:rPr>
            </a:br>
            <a:r>
              <a:rPr lang="pt-BR" b="1" dirty="0" err="1" smtClean="0">
                <a:latin typeface="Comic Sans MS" panose="030F0702030302020204" pitchFamily="66" charset="0"/>
              </a:rPr>
              <a:t>Plusoft</a:t>
            </a:r>
            <a:endParaRPr lang="pt-BR" b="1" dirty="0">
              <a:latin typeface="Comic Sans MS" panose="030F0702030302020204" pitchFamily="66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sz="6000" dirty="0" smtClean="0"/>
          </a:p>
          <a:p>
            <a:endParaRPr lang="pt-BR" sz="6000" dirty="0"/>
          </a:p>
          <a:p>
            <a:endParaRPr lang="pt-BR" sz="6000" dirty="0" smtClean="0"/>
          </a:p>
          <a:p>
            <a:endParaRPr lang="pt-BR" sz="6000" dirty="0"/>
          </a:p>
          <a:p>
            <a:r>
              <a:rPr lang="pt-BR" sz="6000" dirty="0" smtClean="0"/>
              <a:t>William de Oliveira Nery</a:t>
            </a:r>
          </a:p>
          <a:p>
            <a:r>
              <a:rPr lang="pt-BR" sz="6000" dirty="0" smtClean="0"/>
              <a:t>Março/2022</a:t>
            </a:r>
            <a:endParaRPr lang="pt-BR" sz="6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2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Projeção dos dados :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pt-BR" u="sng" dirty="0" smtClean="0"/>
              <a:t>Expectativa</a:t>
            </a:r>
            <a:r>
              <a:rPr lang="pt-BR" dirty="0" smtClean="0"/>
              <a:t> ao realizar um projeto de </a:t>
            </a:r>
            <a:r>
              <a:rPr lang="pt-BR" dirty="0" err="1" smtClean="0"/>
              <a:t>clusterização</a:t>
            </a:r>
            <a:r>
              <a:rPr lang="pt-BR" dirty="0" smtClean="0"/>
              <a:t>: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 smtClean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 smtClean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smtClean="0"/>
              <a:t>O agrupamento dos clusters na imagem ao lado, só foi possível utilizando uma biblioteca </a:t>
            </a:r>
            <a:r>
              <a:rPr lang="pt-BR" dirty="0" smtClean="0"/>
              <a:t>de projeção de dados de alta dimensionalidade</a:t>
            </a:r>
            <a:r>
              <a:rPr lang="pt-BR" dirty="0" smtClean="0"/>
              <a:t>, chama </a:t>
            </a:r>
            <a:r>
              <a:rPr lang="pt-BR" dirty="0" err="1" smtClean="0"/>
              <a:t>umap</a:t>
            </a:r>
            <a:r>
              <a:rPr lang="pt-BR" dirty="0" smtClean="0"/>
              <a:t>.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143" y="2700337"/>
            <a:ext cx="2295525" cy="191452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5336931" y="934134"/>
            <a:ext cx="1169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 smtClean="0"/>
              <a:t>Realidade</a:t>
            </a:r>
            <a:r>
              <a:rPr lang="pt-BR" dirty="0" smtClean="0"/>
              <a:t>: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327638"/>
            <a:ext cx="6172200" cy="3921369"/>
          </a:xfrm>
        </p:spPr>
      </p:pic>
    </p:spTree>
    <p:extLst>
      <p:ext uri="{BB962C8B-B14F-4D97-AF65-F5344CB8AC3E}">
        <p14:creationId xmlns:p14="http://schemas.microsoft.com/office/powerpoint/2010/main" val="168047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b="1" dirty="0" smtClean="0"/>
              <a:t>3.1 Validação de Hipóteses: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-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Características da base de dados: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Alto crescimento populacional faz o município se desenvolver: Falso</a:t>
            </a:r>
            <a:br>
              <a:rPr lang="pt-BR" dirty="0" smtClean="0"/>
            </a:br>
            <a:r>
              <a:rPr lang="pt-BR" dirty="0" smtClean="0"/>
              <a:t>plotar gráfico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- 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  <p:pic>
        <p:nvPicPr>
          <p:cNvPr id="13" name="Espaço Reservado para Imagem 12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5933230" y="1257300"/>
            <a:ext cx="4744295" cy="4394200"/>
          </a:xfrm>
        </p:spPr>
      </p:pic>
    </p:spTree>
    <p:extLst>
      <p:ext uri="{BB962C8B-B14F-4D97-AF65-F5344CB8AC3E}">
        <p14:creationId xmlns:p14="http://schemas.microsoft.com/office/powerpoint/2010/main" val="370360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4.0 Conclusão e Demonstração</a:t>
            </a:r>
            <a:endParaRPr lang="pt-BR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pt-BR" dirty="0" smtClean="0"/>
          </a:p>
          <a:p>
            <a:pPr>
              <a:buFontTx/>
              <a:buChar char="-"/>
            </a:pPr>
            <a:r>
              <a:rPr lang="pt-BR" dirty="0" smtClean="0"/>
              <a:t>A estratégia de entrada no mercado brasileiro deve seguir a seguinte ordem:</a:t>
            </a:r>
          </a:p>
          <a:p>
            <a:pPr>
              <a:buFontTx/>
              <a:buChar char="-"/>
            </a:pPr>
            <a:endParaRPr lang="pt-BR" dirty="0"/>
          </a:p>
          <a:p>
            <a:pPr>
              <a:buFontTx/>
              <a:buChar char="-"/>
            </a:pPr>
            <a:endParaRPr lang="pt-BR" dirty="0"/>
          </a:p>
          <a:p>
            <a:pPr>
              <a:buFontTx/>
              <a:buChar char="-"/>
            </a:pPr>
            <a:r>
              <a:rPr lang="pt-BR" dirty="0" smtClean="0"/>
              <a:t>1° Grupo: 5</a:t>
            </a:r>
          </a:p>
          <a:p>
            <a:pPr>
              <a:buFontTx/>
              <a:buChar char="-"/>
            </a:pPr>
            <a:r>
              <a:rPr lang="pt-BR" dirty="0" smtClean="0"/>
              <a:t>2° Grupo: 3</a:t>
            </a:r>
          </a:p>
          <a:p>
            <a:pPr>
              <a:buFontTx/>
              <a:buChar char="-"/>
            </a:pPr>
            <a:r>
              <a:rPr lang="pt-BR" dirty="0" smtClean="0"/>
              <a:t>3° Grupo: 2 </a:t>
            </a:r>
          </a:p>
          <a:p>
            <a:pPr>
              <a:buFontTx/>
              <a:buChar char="-"/>
            </a:pPr>
            <a:r>
              <a:rPr lang="pt-BR" dirty="0" smtClean="0"/>
              <a:t>4° Grupo: 0 </a:t>
            </a:r>
          </a:p>
          <a:p>
            <a:pPr>
              <a:buFontTx/>
              <a:buChar char="-"/>
            </a:pPr>
            <a:r>
              <a:rPr lang="pt-BR" dirty="0" smtClean="0"/>
              <a:t>5° Grupo: 4</a:t>
            </a:r>
          </a:p>
          <a:p>
            <a:pPr>
              <a:buFontTx/>
              <a:buChar char="-"/>
            </a:pPr>
            <a:r>
              <a:rPr lang="pt-BR" dirty="0" smtClean="0"/>
              <a:t>6° Grupo: 1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>
              <a:buFontTx/>
              <a:buChar char="-"/>
            </a:pPr>
            <a:endParaRPr lang="pt-BR" dirty="0" smtClean="0"/>
          </a:p>
          <a:p>
            <a:pPr marL="3657600" lvl="8" indent="0">
              <a:buNone/>
            </a:pPr>
            <a:r>
              <a:rPr lang="pt-BR" dirty="0" smtClean="0"/>
              <a:t>      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929" y="3447012"/>
            <a:ext cx="6689481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1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			</a:t>
            </a:r>
            <a:r>
              <a:rPr lang="pt-BR" b="1" dirty="0" smtClean="0"/>
              <a:t>Premissas adotadas</a:t>
            </a:r>
            <a:endParaRPr lang="pt-BR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1" dirty="0" smtClean="0"/>
              <a:t>Junção de 3 fatores:</a:t>
            </a:r>
          </a:p>
          <a:p>
            <a:pPr>
              <a:buFontTx/>
              <a:buChar char="-"/>
            </a:pPr>
            <a:r>
              <a:rPr lang="pt-BR" dirty="0" smtClean="0"/>
              <a:t>Atingir o máximo de pessoas em uma quantidade menor de municípios.</a:t>
            </a:r>
            <a:endParaRPr lang="pt-BR" dirty="0"/>
          </a:p>
          <a:p>
            <a:pPr>
              <a:buFontTx/>
              <a:buChar char="-"/>
            </a:pPr>
            <a:r>
              <a:rPr lang="pt-BR" dirty="0" smtClean="0"/>
              <a:t>Renda per Capita mais elevada, para maiores gastos em itens de mercado.</a:t>
            </a:r>
          </a:p>
          <a:p>
            <a:pPr>
              <a:buFontTx/>
              <a:buChar char="-"/>
            </a:pPr>
            <a:r>
              <a:rPr lang="pt-BR" dirty="0" smtClean="0"/>
              <a:t>IDHM alto, visando manter o negócio no longo prazo.</a:t>
            </a:r>
          </a:p>
          <a:p>
            <a:pPr>
              <a:buFontTx/>
              <a:buChar char="-"/>
            </a:pPr>
            <a:endParaRPr lang="pt-BR" dirty="0" smtClean="0"/>
          </a:p>
          <a:p>
            <a:pPr marL="3657600" lvl="8" indent="0">
              <a:buNone/>
            </a:pPr>
            <a:r>
              <a:rPr lang="pt-BR" dirty="0" smtClean="0"/>
              <a:t>      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067" y="4624566"/>
            <a:ext cx="6249865" cy="155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1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1° Grupo de entrada: Grupo 5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t-BR" dirty="0" smtClean="0"/>
              <a:t>Municípios : São Paulo (SP) e Rio de Janeiro(RJ)</a:t>
            </a:r>
          </a:p>
          <a:p>
            <a:pPr>
              <a:buFontTx/>
              <a:buChar char="-"/>
            </a:pPr>
            <a:r>
              <a:rPr lang="pt-BR" dirty="0" smtClean="0"/>
              <a:t>Com a entrada apenas nesses 2 munícipios, atingimos um total de 9,59% da população total.</a:t>
            </a:r>
          </a:p>
          <a:p>
            <a:pPr>
              <a:buFontTx/>
              <a:buChar char="-"/>
            </a:pPr>
            <a:r>
              <a:rPr lang="pt-BR" dirty="0" smtClean="0"/>
              <a:t>A 2° maior receita para compras disponível dos grupos.</a:t>
            </a:r>
          </a:p>
          <a:p>
            <a:pPr>
              <a:buFontTx/>
              <a:buChar char="-"/>
            </a:pPr>
            <a:r>
              <a:rPr lang="pt-BR" dirty="0" smtClean="0"/>
              <a:t>Maior IDHM médio dos grupos.</a:t>
            </a:r>
          </a:p>
          <a:p>
            <a:pPr marL="0" indent="0">
              <a:buNone/>
            </a:pPr>
            <a:endParaRPr lang="pt-BR" dirty="0" smtClean="0"/>
          </a:p>
          <a:p>
            <a:pPr marL="3657600" lvl="8" indent="0">
              <a:buNone/>
            </a:pPr>
            <a:r>
              <a:rPr lang="pt-BR" dirty="0" smtClean="0"/>
              <a:t>      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106" y="4340230"/>
            <a:ext cx="7125694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4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</a:t>
            </a:r>
            <a:r>
              <a:rPr lang="pt-BR" dirty="0" smtClean="0"/>
              <a:t>° Grupo de entrada: Grupo 3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t-BR" dirty="0" smtClean="0"/>
              <a:t>Municípios : Com a entrada nesses 9 munícipios , atingimos um total de 9,01% da população total.</a:t>
            </a:r>
          </a:p>
          <a:p>
            <a:pPr>
              <a:buFontTx/>
              <a:buChar char="-"/>
            </a:pPr>
            <a:r>
              <a:rPr lang="pt-BR" dirty="0" smtClean="0"/>
              <a:t>Em média R$186,576 milhões por município de receita prevista para itens de supermercado.</a:t>
            </a:r>
          </a:p>
          <a:p>
            <a:pPr>
              <a:buFontTx/>
              <a:buChar char="-"/>
            </a:pPr>
            <a:r>
              <a:rPr lang="pt-BR" dirty="0" smtClean="0"/>
              <a:t>2° maior IDHM médio dos grupos.</a:t>
            </a:r>
          </a:p>
          <a:p>
            <a:pPr marL="0" indent="0">
              <a:buNone/>
            </a:pPr>
            <a:endParaRPr lang="pt-BR" dirty="0" smtClean="0"/>
          </a:p>
          <a:p>
            <a:pPr marL="3657600" lvl="8" indent="0">
              <a:buNone/>
            </a:pPr>
            <a:r>
              <a:rPr lang="pt-BR" dirty="0" smtClean="0"/>
              <a:t>      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047" y="4090867"/>
            <a:ext cx="7201905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0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</a:t>
            </a:r>
            <a:r>
              <a:rPr lang="pt-BR" dirty="0" smtClean="0"/>
              <a:t>° Grupo de entrada: Grupo 2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t-BR" dirty="0"/>
              <a:t>Municípios : Com a entrada nesses </a:t>
            </a:r>
            <a:r>
              <a:rPr lang="pt-BR" dirty="0" smtClean="0"/>
              <a:t>30 </a:t>
            </a:r>
            <a:r>
              <a:rPr lang="pt-BR" dirty="0"/>
              <a:t>munícipios , atingimos um total de </a:t>
            </a:r>
            <a:r>
              <a:rPr lang="pt-BR" dirty="0" smtClean="0"/>
              <a:t>11,25% </a:t>
            </a:r>
            <a:r>
              <a:rPr lang="pt-BR" dirty="0"/>
              <a:t>da população total.</a:t>
            </a:r>
          </a:p>
          <a:p>
            <a:pPr>
              <a:buFontTx/>
              <a:buChar char="-"/>
            </a:pPr>
            <a:r>
              <a:rPr lang="pt-BR" dirty="0"/>
              <a:t>Em média </a:t>
            </a:r>
            <a:r>
              <a:rPr lang="pt-BR" dirty="0" smtClean="0"/>
              <a:t>R$54,374 </a:t>
            </a:r>
            <a:r>
              <a:rPr lang="pt-BR" dirty="0"/>
              <a:t>milhões por </a:t>
            </a:r>
            <a:r>
              <a:rPr lang="pt-BR" dirty="0" smtClean="0"/>
              <a:t>município </a:t>
            </a:r>
            <a:r>
              <a:rPr lang="pt-BR" dirty="0"/>
              <a:t>de receita prevista para itens de supermercado.</a:t>
            </a:r>
          </a:p>
          <a:p>
            <a:pPr>
              <a:buFontTx/>
              <a:buChar char="-"/>
            </a:pPr>
            <a:r>
              <a:rPr lang="pt-BR" dirty="0" smtClean="0"/>
              <a:t>3° maior IDHM médio dos grupos.</a:t>
            </a:r>
          </a:p>
          <a:p>
            <a:pPr marL="0" indent="0">
              <a:buNone/>
            </a:pPr>
            <a:endParaRPr lang="pt-BR" dirty="0" smtClean="0"/>
          </a:p>
          <a:p>
            <a:pPr marL="3657600" lvl="8" indent="0">
              <a:buNone/>
            </a:pPr>
            <a:r>
              <a:rPr lang="pt-BR" dirty="0" smtClean="0"/>
              <a:t>      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731" y="4334121"/>
            <a:ext cx="7201905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9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os demais grupos: 0, 1 e 4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t-BR" dirty="0" smtClean="0"/>
              <a:t>Como o número de municípios começa a aumentar muito, a estratégia será:</a:t>
            </a:r>
            <a:endParaRPr lang="pt-BR" dirty="0"/>
          </a:p>
          <a:p>
            <a:pPr>
              <a:buFontTx/>
              <a:buChar char="-"/>
            </a:pPr>
            <a:r>
              <a:rPr lang="pt-BR" dirty="0" smtClean="0"/>
              <a:t>Posicionar as lojas em municípios geograficamente mais espalhados, uma vez que a marca já estará consolidada nos principais locais.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3657600" lvl="8" indent="0">
              <a:buNone/>
            </a:pPr>
            <a:r>
              <a:rPr lang="pt-BR" dirty="0" smtClean="0"/>
              <a:t>      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067" y="4624566"/>
            <a:ext cx="6249865" cy="155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7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8167"/>
          </a:xfrm>
        </p:spPr>
        <p:txBody>
          <a:bodyPr/>
          <a:lstStyle/>
          <a:p>
            <a:r>
              <a:rPr lang="pt-BR" b="1" dirty="0" smtClean="0"/>
              <a:t>5 Próximos Passos:</a:t>
            </a:r>
            <a:endParaRPr lang="pt-BR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- Estratégia de realocação geográfica das lojas dos grupos 0, 1 e 4.</a:t>
            </a:r>
          </a:p>
          <a:p>
            <a:pPr>
              <a:buFontTx/>
              <a:buChar char="-"/>
            </a:pPr>
            <a:r>
              <a:rPr lang="pt-BR" dirty="0" smtClean="0"/>
              <a:t>Padronização de algumas </a:t>
            </a:r>
            <a:r>
              <a:rPr lang="pt-BR" dirty="0" err="1" smtClean="0"/>
              <a:t>features</a:t>
            </a:r>
            <a:r>
              <a:rPr lang="pt-BR" dirty="0" smtClean="0"/>
              <a:t>.</a:t>
            </a:r>
          </a:p>
          <a:p>
            <a:pPr>
              <a:buFontTx/>
              <a:buChar char="-"/>
            </a:pPr>
            <a:r>
              <a:rPr lang="pt-BR" dirty="0"/>
              <a:t>Rodar algoritmo </a:t>
            </a:r>
            <a:r>
              <a:rPr lang="pt-BR" dirty="0" err="1"/>
              <a:t>Boruta</a:t>
            </a:r>
            <a:r>
              <a:rPr lang="pt-BR" dirty="0"/>
              <a:t> para melhor seleção de </a:t>
            </a:r>
            <a:r>
              <a:rPr lang="pt-BR" dirty="0" err="1"/>
              <a:t>features</a:t>
            </a:r>
            <a:r>
              <a:rPr lang="pt-BR" dirty="0" smtClean="0"/>
              <a:t>.</a:t>
            </a:r>
          </a:p>
          <a:p>
            <a:pPr>
              <a:buFontTx/>
              <a:buChar char="-"/>
            </a:pPr>
            <a:r>
              <a:rPr lang="pt-BR" dirty="0" smtClean="0"/>
              <a:t>Aprimoramento dos Clusters (maior segmentação), conforme necessidade do cliente.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2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Obrigado !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5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Comic Sans MS" panose="030F0702030302020204" pitchFamily="66" charset="0"/>
              </a:rPr>
              <a:t/>
            </a:r>
            <a:br>
              <a:rPr lang="pt-BR" dirty="0" smtClean="0">
                <a:latin typeface="Comic Sans MS" panose="030F0702030302020204" pitchFamily="66" charset="0"/>
              </a:rPr>
            </a:br>
            <a:r>
              <a:rPr lang="pt-BR" dirty="0">
                <a:latin typeface="Comic Sans MS" panose="030F0702030302020204" pitchFamily="66" charset="0"/>
              </a:rPr>
              <a:t/>
            </a:r>
            <a:br>
              <a:rPr lang="pt-BR" dirty="0">
                <a:latin typeface="Comic Sans MS" panose="030F0702030302020204" pitchFamily="66" charset="0"/>
              </a:rPr>
            </a:br>
            <a:r>
              <a:rPr lang="pt-BR" dirty="0" smtClean="0">
                <a:latin typeface="Comic Sans MS" panose="030F0702030302020204" pitchFamily="66" charset="0"/>
              </a:rPr>
              <a:t>	</a:t>
            </a:r>
            <a:r>
              <a:rPr lang="pt-BR" b="1" dirty="0" smtClean="0">
                <a:latin typeface="Comic Sans MS" panose="030F0702030302020204" pitchFamily="66" charset="0"/>
              </a:rPr>
              <a:t>Agenda:</a:t>
            </a:r>
            <a:endParaRPr lang="pt-BR" b="1" dirty="0">
              <a:latin typeface="Comic Sans MS" panose="030F0702030302020204" pitchFamily="66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sz="6000" dirty="0" smtClean="0"/>
          </a:p>
          <a:p>
            <a:endParaRPr lang="pt-BR" sz="6000" dirty="0"/>
          </a:p>
          <a:p>
            <a:endParaRPr lang="pt-BR" sz="6000" dirty="0" smtClean="0"/>
          </a:p>
          <a:p>
            <a:endParaRPr lang="pt-BR" sz="60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1 - Contexto:</a:t>
            </a:r>
          </a:p>
          <a:p>
            <a:endParaRPr lang="pt-BR" dirty="0" smtClean="0"/>
          </a:p>
          <a:p>
            <a:r>
              <a:rPr lang="pt-BR" dirty="0" smtClean="0"/>
              <a:t>2 - Desafio:</a:t>
            </a:r>
          </a:p>
          <a:p>
            <a:endParaRPr lang="pt-BR" dirty="0" smtClean="0"/>
          </a:p>
          <a:p>
            <a:r>
              <a:rPr lang="pt-BR" dirty="0" smtClean="0"/>
              <a:t>3 - Desenvolvimento da Solução:</a:t>
            </a:r>
          </a:p>
          <a:p>
            <a:endParaRPr lang="pt-BR" dirty="0" smtClean="0"/>
          </a:p>
          <a:p>
            <a:r>
              <a:rPr lang="pt-BR" dirty="0" smtClean="0"/>
              <a:t>4 - Conclusão e Demonstração:</a:t>
            </a:r>
          </a:p>
          <a:p>
            <a:endParaRPr lang="pt-BR" dirty="0" smtClean="0"/>
          </a:p>
          <a:p>
            <a:r>
              <a:rPr lang="pt-BR" dirty="0" smtClean="0"/>
              <a:t>5 - Próximos passos: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666" y="148333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Referências: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dirty="0">
                <a:hlinkClick r:id="rId2"/>
              </a:rPr>
              <a:t>http://</a:t>
            </a:r>
            <a:r>
              <a:rPr lang="pt-BR" u="sng" dirty="0" smtClean="0">
                <a:hlinkClick r:id="rId2"/>
              </a:rPr>
              <a:t>repositorio.ipea.gov.br/bitstream/11058/6779/1/TD_2209.pdf</a:t>
            </a:r>
            <a:endParaRPr lang="pt-BR" u="sng" dirty="0" smtClean="0"/>
          </a:p>
          <a:p>
            <a:r>
              <a:rPr lang="pt-BR" dirty="0"/>
              <a:t>https://servicodados.ibge.gov.br/api/docs/localidades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9788" y="123093"/>
            <a:ext cx="3932237" cy="1600200"/>
          </a:xfrm>
        </p:spPr>
        <p:txBody>
          <a:bodyPr>
            <a:normAutofit/>
          </a:bodyPr>
          <a:lstStyle/>
          <a:p>
            <a:r>
              <a:rPr lang="pt-BR" b="1" dirty="0" smtClean="0">
                <a:latin typeface="+mn-lt"/>
              </a:rPr>
              <a:t>1 - Contexto:</a:t>
            </a:r>
            <a:endParaRPr lang="pt-BR" b="1" dirty="0">
              <a:latin typeface="+mn-lt"/>
            </a:endParaRPr>
          </a:p>
        </p:txBody>
      </p:sp>
      <p:pic>
        <p:nvPicPr>
          <p:cNvPr id="8" name="Espaço Reservado para Imagem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8" r="14258"/>
          <a:stretch>
            <a:fillRect/>
          </a:stretch>
        </p:blipFill>
        <p:spPr>
          <a:xfrm>
            <a:off x="5183188" y="782515"/>
            <a:ext cx="5103812" cy="4976447"/>
          </a:xfrm>
        </p:spPr>
      </p:pic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742950" lvl="1" indent="-285750">
              <a:buFontTx/>
              <a:buChar char="-"/>
            </a:pPr>
            <a:endParaRPr lang="en-US" dirty="0" smtClean="0">
              <a:solidFill>
                <a:srgbClr val="000000"/>
              </a:solidFill>
              <a:latin typeface="Tahoma"/>
              <a:cs typeface="Tahoma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ahoma"/>
                <a:cs typeface="Tahoma"/>
              </a:rPr>
              <a:t>	</a:t>
            </a:r>
          </a:p>
          <a:p>
            <a:endParaRPr lang="en-US" dirty="0" smtClean="0">
              <a:solidFill>
                <a:srgbClr val="000000"/>
              </a:solidFill>
              <a:latin typeface="Tahoma"/>
              <a:cs typeface="Tahoma"/>
            </a:endParaRPr>
          </a:p>
          <a:p>
            <a:r>
              <a:rPr lang="pt-BR" sz="2400" dirty="0" smtClean="0"/>
              <a:t>Elaborar estratégia de entrada de </a:t>
            </a:r>
            <a:r>
              <a:rPr lang="pt-BR" sz="2400" dirty="0"/>
              <a:t>multinacional varejista no mercado </a:t>
            </a:r>
            <a:r>
              <a:rPr lang="pt-BR" sz="2400" dirty="0" smtClean="0"/>
              <a:t>brasileiro, com base nos dados disponíveis.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9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Comic Sans MS" panose="030F0702030302020204" pitchFamily="66" charset="0"/>
              </a:rPr>
              <a:t/>
            </a:r>
            <a:br>
              <a:rPr lang="pt-BR" dirty="0" smtClean="0">
                <a:latin typeface="Comic Sans MS" panose="030F0702030302020204" pitchFamily="66" charset="0"/>
              </a:rPr>
            </a:br>
            <a:r>
              <a:rPr lang="pt-BR" dirty="0">
                <a:latin typeface="Comic Sans MS" panose="030F0702030302020204" pitchFamily="66" charset="0"/>
              </a:rPr>
              <a:t/>
            </a:r>
            <a:br>
              <a:rPr lang="pt-BR" dirty="0">
                <a:latin typeface="Comic Sans MS" panose="030F0702030302020204" pitchFamily="66" charset="0"/>
              </a:rPr>
            </a:br>
            <a:r>
              <a:rPr lang="pt-BR" dirty="0" smtClean="0">
                <a:latin typeface="Comic Sans MS" panose="030F0702030302020204" pitchFamily="66" charset="0"/>
              </a:rPr>
              <a:t>	</a:t>
            </a:r>
            <a:r>
              <a:rPr lang="pt-BR" b="1" dirty="0" smtClean="0">
                <a:latin typeface="Comic Sans MS" panose="030F0702030302020204" pitchFamily="66" charset="0"/>
              </a:rPr>
              <a:t>2 - Desafio:</a:t>
            </a:r>
            <a:endParaRPr lang="pt-BR" b="1" dirty="0">
              <a:latin typeface="Comic Sans MS" panose="030F0702030302020204" pitchFamily="66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sz="6000" dirty="0" smtClean="0"/>
          </a:p>
          <a:p>
            <a:endParaRPr lang="pt-BR" sz="6000" dirty="0"/>
          </a:p>
          <a:p>
            <a:endParaRPr lang="pt-BR" sz="6000" dirty="0" smtClean="0"/>
          </a:p>
          <a:p>
            <a:endParaRPr lang="pt-BR" sz="60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 smtClean="0"/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000000"/>
                </a:solidFill>
                <a:latin typeface="Tahoma"/>
                <a:cs typeface="Tahoma"/>
              </a:rPr>
              <a:t>Classificação</a:t>
            </a:r>
            <a:r>
              <a:rPr lang="en-US" dirty="0">
                <a:solidFill>
                  <a:srgbClr val="000000"/>
                </a:solidFill>
                <a:latin typeface="Tahoma"/>
                <a:cs typeface="Tahoma"/>
              </a:rPr>
              <a:t> dos </a:t>
            </a:r>
            <a:r>
              <a:rPr lang="en-US" dirty="0" err="1">
                <a:solidFill>
                  <a:srgbClr val="000000"/>
                </a:solidFill>
                <a:latin typeface="Tahoma"/>
                <a:cs typeface="Tahoma"/>
              </a:rPr>
              <a:t>municípios</a:t>
            </a:r>
            <a:r>
              <a:rPr lang="en-US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/>
                <a:cs typeface="Tahoma"/>
              </a:rPr>
              <a:t>brasileiros</a:t>
            </a:r>
            <a:r>
              <a:rPr lang="en-US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/>
                <a:cs typeface="Tahoma"/>
              </a:rPr>
              <a:t>em</a:t>
            </a:r>
            <a:r>
              <a:rPr lang="en-US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/>
                <a:cs typeface="Tahoma"/>
              </a:rPr>
              <a:t>grupos</a:t>
            </a:r>
            <a:r>
              <a:rPr lang="en-US" dirty="0">
                <a:solidFill>
                  <a:srgbClr val="000000"/>
                </a:solidFill>
                <a:latin typeface="Tahoma"/>
                <a:cs typeface="Tahoma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000000"/>
                </a:solidFill>
                <a:latin typeface="Tahoma"/>
                <a:cs typeface="Tahoma"/>
              </a:rPr>
              <a:t>Classificar</a:t>
            </a:r>
            <a:r>
              <a:rPr lang="en-US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ahoma"/>
                <a:cs typeface="Tahoma"/>
              </a:rPr>
              <a:t>a entrada de um </a:t>
            </a:r>
            <a:r>
              <a:rPr lang="en-US" dirty="0">
                <a:solidFill>
                  <a:srgbClr val="000000"/>
                </a:solidFill>
                <a:latin typeface="Tahoma"/>
                <a:cs typeface="Tahoma"/>
              </a:rPr>
              <a:t>novo </a:t>
            </a:r>
            <a:r>
              <a:rPr lang="en-US" dirty="0" err="1">
                <a:solidFill>
                  <a:srgbClr val="000000"/>
                </a:solidFill>
                <a:latin typeface="Tahoma"/>
                <a:cs typeface="Tahoma"/>
              </a:rPr>
              <a:t>município</a:t>
            </a:r>
            <a:r>
              <a:rPr lang="en-US" dirty="0">
                <a:solidFill>
                  <a:srgbClr val="000000"/>
                </a:solidFill>
                <a:latin typeface="Tahoma"/>
                <a:cs typeface="Tahoma"/>
              </a:rPr>
              <a:t> entre </a:t>
            </a:r>
            <a:r>
              <a:rPr lang="en-US" dirty="0" err="1">
                <a:solidFill>
                  <a:srgbClr val="000000"/>
                </a:solidFill>
                <a:latin typeface="Tahoma"/>
                <a:cs typeface="Tahoma"/>
              </a:rPr>
              <a:t>os</a:t>
            </a:r>
            <a:r>
              <a:rPr lang="en-US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/>
                <a:cs typeface="Tahoma"/>
              </a:rPr>
              <a:t>grupos</a:t>
            </a:r>
            <a:r>
              <a:rPr lang="en-US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/>
                <a:cs typeface="Tahoma"/>
              </a:rPr>
              <a:t>já</a:t>
            </a:r>
            <a:r>
              <a:rPr lang="en-US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/>
                <a:cs typeface="Tahoma"/>
              </a:rPr>
              <a:t>criados</a:t>
            </a:r>
            <a:r>
              <a:rPr lang="en-US" dirty="0">
                <a:solidFill>
                  <a:srgbClr val="000000"/>
                </a:solidFill>
                <a:latin typeface="Tahoma"/>
                <a:cs typeface="Tahoma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0000"/>
              </a:solidFill>
              <a:latin typeface="Tahoma"/>
              <a:cs typeface="Tahoma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000000"/>
                </a:solidFill>
                <a:latin typeface="Tahoma"/>
                <a:cs typeface="Tahoma"/>
              </a:rPr>
              <a:t>Quais</a:t>
            </a:r>
            <a:r>
              <a:rPr lang="en-US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/>
                <a:cs typeface="Tahoma"/>
              </a:rPr>
              <a:t>grupos</a:t>
            </a:r>
            <a:r>
              <a:rPr lang="en-US" dirty="0">
                <a:solidFill>
                  <a:srgbClr val="000000"/>
                </a:solidFill>
                <a:latin typeface="Tahoma"/>
                <a:cs typeface="Tahoma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Tahoma"/>
                <a:cs typeface="Tahoma"/>
              </a:rPr>
              <a:t>municípios</a:t>
            </a:r>
            <a:r>
              <a:rPr lang="en-US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/>
                <a:cs typeface="Tahoma"/>
              </a:rPr>
              <a:t>devem</a:t>
            </a:r>
            <a:r>
              <a:rPr lang="en-US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/>
                <a:cs typeface="Tahoma"/>
              </a:rPr>
              <a:t>ser</a:t>
            </a:r>
            <a:r>
              <a:rPr lang="en-US" dirty="0">
                <a:solidFill>
                  <a:srgbClr val="000000"/>
                </a:solidFill>
                <a:latin typeface="Tahoma"/>
                <a:cs typeface="Tahoma"/>
              </a:rPr>
              <a:t> a porta de entrada no </a:t>
            </a:r>
            <a:r>
              <a:rPr lang="en-US" dirty="0" err="1">
                <a:solidFill>
                  <a:srgbClr val="000000"/>
                </a:solidFill>
                <a:latin typeface="Tahoma"/>
                <a:cs typeface="Tahoma"/>
              </a:rPr>
              <a:t>país</a:t>
            </a:r>
            <a:r>
              <a:rPr lang="en-US" dirty="0">
                <a:solidFill>
                  <a:srgbClr val="000000"/>
                </a:solidFill>
                <a:latin typeface="Tahoma"/>
                <a:cs typeface="Tahoma"/>
              </a:rPr>
              <a:t> e </a:t>
            </a:r>
            <a:r>
              <a:rPr lang="en-US" dirty="0" err="1">
                <a:solidFill>
                  <a:srgbClr val="000000"/>
                </a:solidFill>
                <a:latin typeface="Tahoma"/>
                <a:cs typeface="Tahoma"/>
              </a:rPr>
              <a:t>porque</a:t>
            </a:r>
            <a:r>
              <a:rPr lang="en-US" dirty="0">
                <a:solidFill>
                  <a:srgbClr val="000000"/>
                </a:solidFill>
                <a:latin typeface="Tahoma"/>
                <a:cs typeface="Tahoma"/>
              </a:rPr>
              <a:t>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690" y="1143278"/>
            <a:ext cx="4749196" cy="439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9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3- Desenvolvimento da Solução: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Metodologia CRISP-DM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707" y="987425"/>
            <a:ext cx="4643161" cy="4873625"/>
          </a:xfrm>
        </p:spPr>
      </p:pic>
      <p:sp>
        <p:nvSpPr>
          <p:cNvPr id="8" name="Espaço Reservado para Texto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smtClean="0"/>
              <a:t>3.1: Análise preliminar da base de dados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3.2: Criação de </a:t>
            </a:r>
            <a:r>
              <a:rPr lang="pt-BR" dirty="0" err="1" smtClean="0"/>
              <a:t>features</a:t>
            </a: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smtClean="0"/>
              <a:t>3.3: Utilização de algoritmo de </a:t>
            </a:r>
            <a:r>
              <a:rPr lang="pt-BR" dirty="0" err="1" smtClean="0"/>
              <a:t>Machine</a:t>
            </a:r>
            <a:r>
              <a:rPr lang="pt-BR" dirty="0" smtClean="0"/>
              <a:t> Learning para identificação dos grupos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3.4: Análise exploratória dos dados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3.5: Preparação dos dados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3.6: Seleção de </a:t>
            </a:r>
            <a:r>
              <a:rPr lang="pt-BR" dirty="0" err="1" smtClean="0"/>
              <a:t>Features</a:t>
            </a: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smtClean="0"/>
              <a:t>3.7: Aplicação do algoritmo de ML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3.8: </a:t>
            </a:r>
            <a:r>
              <a:rPr lang="pt-BR" dirty="0" err="1" smtClean="0"/>
              <a:t>Deploy</a:t>
            </a:r>
            <a:r>
              <a:rPr lang="pt-BR" dirty="0" smtClean="0"/>
              <a:t> do Modelo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2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3.1 Análise preliminar da base de dados:</a:t>
            </a:r>
            <a:endParaRPr lang="pt-BR" b="1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Características da base de dados:</a:t>
            </a:r>
          </a:p>
          <a:p>
            <a:r>
              <a:rPr lang="pt-BR" dirty="0" smtClean="0"/>
              <a:t>- Quantidade de municípios</a:t>
            </a:r>
            <a:r>
              <a:rPr lang="pt-BR" dirty="0"/>
              <a:t>: 5507</a:t>
            </a:r>
            <a:endParaRPr lang="pt-BR" dirty="0" smtClean="0"/>
          </a:p>
          <a:p>
            <a:r>
              <a:rPr lang="pt-BR" dirty="0" smtClean="0"/>
              <a:t>- 25 </a:t>
            </a:r>
            <a:r>
              <a:rPr lang="pt-BR" dirty="0" err="1"/>
              <a:t>f</a:t>
            </a:r>
            <a:r>
              <a:rPr lang="pt-BR" dirty="0" err="1" smtClean="0"/>
              <a:t>eatures</a:t>
            </a:r>
            <a:r>
              <a:rPr lang="pt-BR" dirty="0" smtClean="0"/>
              <a:t> relacionadas a:</a:t>
            </a:r>
            <a:endParaRPr lang="pt-BR" dirty="0"/>
          </a:p>
          <a:p>
            <a:r>
              <a:rPr lang="pt-BR" dirty="0" smtClean="0"/>
              <a:t>      - Natalidade</a:t>
            </a:r>
            <a:endParaRPr lang="pt-BR" dirty="0"/>
          </a:p>
          <a:p>
            <a:r>
              <a:rPr lang="pt-BR" dirty="0" smtClean="0"/>
              <a:t>      - Alfabetização</a:t>
            </a:r>
          </a:p>
          <a:p>
            <a:r>
              <a:rPr lang="pt-BR" dirty="0" smtClean="0"/>
              <a:t>      - População</a:t>
            </a:r>
          </a:p>
          <a:p>
            <a:r>
              <a:rPr lang="pt-BR" dirty="0" smtClean="0"/>
              <a:t>      - Desenvolvimento </a:t>
            </a:r>
            <a:r>
              <a:rPr lang="pt-BR" dirty="0" err="1" smtClean="0"/>
              <a:t>sócio-econômico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122" y="727511"/>
            <a:ext cx="6706332" cy="448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8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3.2 Criação de </a:t>
            </a:r>
            <a:r>
              <a:rPr lang="pt-BR" b="1" dirty="0" err="1" smtClean="0"/>
              <a:t>Features</a:t>
            </a:r>
            <a:r>
              <a:rPr lang="pt-BR" b="1" dirty="0" smtClean="0"/>
              <a:t>: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	Criação de 4 </a:t>
            </a:r>
            <a:r>
              <a:rPr lang="pt-BR" dirty="0" err="1" smtClean="0"/>
              <a:t>Features</a:t>
            </a:r>
            <a:r>
              <a:rPr lang="pt-BR" dirty="0" smtClean="0"/>
              <a:t>:</a:t>
            </a:r>
          </a:p>
          <a:p>
            <a:pPr marL="285750" indent="-285750">
              <a:buFontTx/>
              <a:buChar char="-"/>
            </a:pP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smtClean="0"/>
              <a:t>Estudo </a:t>
            </a:r>
            <a:r>
              <a:rPr lang="pt-BR" dirty="0"/>
              <a:t>IPEA</a:t>
            </a:r>
            <a:r>
              <a:rPr lang="pt-BR" dirty="0" smtClean="0"/>
              <a:t>: gasto médio brasileiro do brasileiro com itens adquiridos em supermercados: 21,81%</a:t>
            </a:r>
          </a:p>
          <a:p>
            <a:pPr marL="285750" indent="-285750">
              <a:buFontTx/>
              <a:buChar char="-"/>
            </a:pP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u="sng" dirty="0" smtClean="0"/>
              <a:t>Latitude e Longitude dos municípios(1 coluna para cada)</a:t>
            </a:r>
            <a:r>
              <a:rPr lang="pt-BR" dirty="0" smtClean="0"/>
              <a:t> : para ver impactos com relação a posição geográfica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u="sng" dirty="0" smtClean="0"/>
              <a:t>Crescimento Populacional de 1991 a 200</a:t>
            </a:r>
            <a:r>
              <a:rPr lang="pt-BR" dirty="0" smtClean="0"/>
              <a:t>: para avaliar em quais aspectos um alto crescimento ou um baixo crescimento podem afetar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419" y="1248568"/>
            <a:ext cx="6921744" cy="271462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747" y="4263230"/>
            <a:ext cx="6605221" cy="3619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747" y="4953000"/>
            <a:ext cx="6605222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3.3 Algoritmo de ML para </a:t>
            </a:r>
            <a:r>
              <a:rPr lang="pt-BR" b="1" dirty="0" err="1" smtClean="0"/>
              <a:t>clusterização</a:t>
            </a:r>
            <a:r>
              <a:rPr lang="pt-BR" b="1" dirty="0" smtClean="0"/>
              <a:t> preliminar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380520" cy="3811588"/>
          </a:xfrm>
        </p:spPr>
        <p:txBody>
          <a:bodyPr/>
          <a:lstStyle/>
          <a:p>
            <a:r>
              <a:rPr lang="pt-BR" dirty="0" smtClean="0"/>
              <a:t>Algoritmo utilizado: </a:t>
            </a:r>
            <a:r>
              <a:rPr lang="pt-BR" dirty="0" err="1" smtClean="0"/>
              <a:t>KMeans</a:t>
            </a:r>
            <a:endParaRPr lang="pt-BR" dirty="0" smtClean="0"/>
          </a:p>
          <a:p>
            <a:r>
              <a:rPr lang="pt-BR" dirty="0" smtClean="0"/>
              <a:t>Métrica: </a:t>
            </a:r>
            <a:r>
              <a:rPr lang="pt-BR" dirty="0" err="1" smtClean="0"/>
              <a:t>Silhouette</a:t>
            </a:r>
            <a:r>
              <a:rPr lang="pt-BR" dirty="0" smtClean="0"/>
              <a:t> Score</a:t>
            </a:r>
          </a:p>
          <a:p>
            <a:endParaRPr lang="pt-BR" dirty="0" smtClean="0"/>
          </a:p>
          <a:p>
            <a:r>
              <a:rPr lang="pt-BR" dirty="0" smtClean="0"/>
              <a:t>Para K = </a:t>
            </a:r>
            <a:r>
              <a:rPr lang="pt-BR" dirty="0"/>
              <a:t>6 -&gt; SS = </a:t>
            </a:r>
            <a:r>
              <a:rPr lang="pt-BR" dirty="0" smtClean="0"/>
              <a:t>0.87.</a:t>
            </a:r>
          </a:p>
          <a:p>
            <a:endParaRPr lang="pt-BR" dirty="0" smtClean="0"/>
          </a:p>
          <a:p>
            <a:r>
              <a:rPr lang="pt-BR" dirty="0" smtClean="0"/>
              <a:t>Como podemos observar, mesmo para k = 6, ainda temos uma alta acurácia.  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  <p:pic>
        <p:nvPicPr>
          <p:cNvPr id="10" name="Espaço Reservado para Imagem 9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9" t="-1387" r="271" b="-1147"/>
          <a:stretch/>
        </p:blipFill>
        <p:spPr>
          <a:xfrm>
            <a:off x="4009292" y="1063868"/>
            <a:ext cx="7649307" cy="4097217"/>
          </a:xfrm>
        </p:spPr>
      </p:pic>
    </p:spTree>
    <p:extLst>
      <p:ext uri="{BB962C8B-B14F-4D97-AF65-F5344CB8AC3E}">
        <p14:creationId xmlns:p14="http://schemas.microsoft.com/office/powerpoint/2010/main" val="252997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Análise da </a:t>
            </a:r>
            <a:r>
              <a:rPr lang="pt-BR" b="1" dirty="0" err="1" smtClean="0"/>
              <a:t>Silhouette</a:t>
            </a:r>
            <a:r>
              <a:rPr lang="pt-BR" b="1" dirty="0" smtClean="0"/>
              <a:t>:</a:t>
            </a:r>
            <a:endParaRPr lang="pt-BR" b="1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pt-BR" dirty="0" smtClean="0"/>
              <a:t>Um dos grupos possui uma grande quantidade de municípios (cluster verde)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Pelo ‘</a:t>
            </a:r>
            <a:r>
              <a:rPr lang="pt-BR" dirty="0" err="1" smtClean="0"/>
              <a:t>Average</a:t>
            </a:r>
            <a:r>
              <a:rPr lang="pt-BR" dirty="0" smtClean="0"/>
              <a:t> </a:t>
            </a:r>
            <a:r>
              <a:rPr lang="pt-BR" dirty="0" err="1" smtClean="0"/>
              <a:t>Silhouette</a:t>
            </a:r>
            <a:r>
              <a:rPr lang="pt-BR" dirty="0" smtClean="0"/>
              <a:t> Score’, também podemos observar que nesse cluster é aonde temos elementos dos grupos mais definidos.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Mesmo para os grupos pequenos, podemos observar que alguns pontos ainda não foram completamente isolados dos outros grupos ( retângulo azul).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107830"/>
            <a:ext cx="6172200" cy="4167555"/>
          </a:xfrm>
        </p:spPr>
      </p:pic>
    </p:spTree>
    <p:extLst>
      <p:ext uri="{BB962C8B-B14F-4D97-AF65-F5344CB8AC3E}">
        <p14:creationId xmlns:p14="http://schemas.microsoft.com/office/powerpoint/2010/main" val="17107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815</Words>
  <Application>Microsoft Office PowerPoint</Application>
  <PresentationFormat>Widescreen</PresentationFormat>
  <Paragraphs>157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Comic Sans MS</vt:lpstr>
      <vt:lpstr>Tahoma</vt:lpstr>
      <vt:lpstr>Tema do Office</vt:lpstr>
      <vt:lpstr>  Case – Data Scientist Plusoft</vt:lpstr>
      <vt:lpstr>   Agenda:</vt:lpstr>
      <vt:lpstr>1 - Contexto:</vt:lpstr>
      <vt:lpstr>   2 - Desafio:</vt:lpstr>
      <vt:lpstr>3- Desenvolvimento da Solução: Metodologia CRISP-DM</vt:lpstr>
      <vt:lpstr>      3.1 Análise preliminar da base de dados:</vt:lpstr>
      <vt:lpstr>     3.2 Criação de Features: </vt:lpstr>
      <vt:lpstr>3.3 Algoritmo de ML para clusterização preliminar:</vt:lpstr>
      <vt:lpstr>Análise da Silhouette:</vt:lpstr>
      <vt:lpstr>Projeção dos dados : </vt:lpstr>
      <vt:lpstr>     3.1 Validação de Hipóteses: - </vt:lpstr>
      <vt:lpstr>4.0 Conclusão e Demonstração</vt:lpstr>
      <vt:lpstr>   Premissas adotadas</vt:lpstr>
      <vt:lpstr>1° Grupo de entrada: Grupo 5</vt:lpstr>
      <vt:lpstr>2° Grupo de entrada: Grupo 3</vt:lpstr>
      <vt:lpstr>3° Grupo de entrada: Grupo 2</vt:lpstr>
      <vt:lpstr>Para os demais grupos: 0, 1 e 4</vt:lpstr>
      <vt:lpstr>5 Próximos Passos:</vt:lpstr>
      <vt:lpstr>Obrigado !</vt:lpstr>
      <vt:lpstr>Referências: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Will</dc:creator>
  <cp:lastModifiedBy>Will</cp:lastModifiedBy>
  <cp:revision>59</cp:revision>
  <dcterms:created xsi:type="dcterms:W3CDTF">2022-03-27T02:22:55Z</dcterms:created>
  <dcterms:modified xsi:type="dcterms:W3CDTF">2022-03-29T16:05:56Z</dcterms:modified>
</cp:coreProperties>
</file>