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4" r:id="rId3"/>
    <p:sldId id="257" r:id="rId4"/>
    <p:sldId id="265" r:id="rId5"/>
    <p:sldId id="261" r:id="rId6"/>
    <p:sldId id="258" r:id="rId7"/>
    <p:sldId id="266" r:id="rId8"/>
    <p:sldId id="267" r:id="rId9"/>
    <p:sldId id="262" r:id="rId10"/>
    <p:sldId id="268" r:id="rId11"/>
    <p:sldId id="282" r:id="rId12"/>
    <p:sldId id="283" r:id="rId13"/>
    <p:sldId id="280" r:id="rId14"/>
    <p:sldId id="281" r:id="rId15"/>
    <p:sldId id="272" r:id="rId16"/>
    <p:sldId id="279" r:id="rId17"/>
    <p:sldId id="270" r:id="rId18"/>
    <p:sldId id="275" r:id="rId19"/>
    <p:sldId id="274" r:id="rId20"/>
    <p:sldId id="276" r:id="rId21"/>
    <p:sldId id="277" r:id="rId22"/>
    <p:sldId id="278" r:id="rId23"/>
    <p:sldId id="269" r:id="rId24"/>
    <p:sldId id="271" r:id="rId25"/>
    <p:sldId id="263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EB54A-4578-4B90-8F6F-0EE1C09F530B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26329-D690-4156-8059-6F65E2B92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27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C68-8292-4B4A-A6AE-D0DD1BDAD2F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1C93-70A4-43FB-AA85-A366286A3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868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C68-8292-4B4A-A6AE-D0DD1BDAD2F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1C93-70A4-43FB-AA85-A366286A3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408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C68-8292-4B4A-A6AE-D0DD1BDAD2F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1C93-70A4-43FB-AA85-A366286A3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210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C68-8292-4B4A-A6AE-D0DD1BDAD2F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1C93-70A4-43FB-AA85-A366286A3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150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C68-8292-4B4A-A6AE-D0DD1BDAD2F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1C93-70A4-43FB-AA85-A366286A3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985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C68-8292-4B4A-A6AE-D0DD1BDAD2F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1C93-70A4-43FB-AA85-A366286A3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254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C68-8292-4B4A-A6AE-D0DD1BDAD2F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1C93-70A4-43FB-AA85-A366286A3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899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C68-8292-4B4A-A6AE-D0DD1BDAD2F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1C93-70A4-43FB-AA85-A366286A3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497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C68-8292-4B4A-A6AE-D0DD1BDAD2F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1C93-70A4-43FB-AA85-A366286A3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60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C68-8292-4B4A-A6AE-D0DD1BDAD2F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1C93-70A4-43FB-AA85-A366286A3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618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C68-8292-4B4A-A6AE-D0DD1BDAD2F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1C93-70A4-43FB-AA85-A366286A3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746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CAC68-8292-4B4A-A6AE-D0DD1BDAD2F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E1C93-70A4-43FB-AA85-A366286A3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87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repositorio.ipea.gov.br/bitstream/11058/6779/1/TD_2209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AA7C"/>
            </a:gs>
            <a:gs pos="74000">
              <a:schemeClr val="bg1"/>
            </a:gs>
            <a:gs pos="83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Comic Sans MS" panose="030F0702030302020204" pitchFamily="66" charset="0"/>
              </a:rPr>
              <a:t/>
            </a:r>
            <a:br>
              <a:rPr lang="pt-BR" dirty="0" smtClean="0">
                <a:latin typeface="Comic Sans MS" panose="030F0702030302020204" pitchFamily="66" charset="0"/>
              </a:rPr>
            </a:br>
            <a:r>
              <a:rPr lang="pt-BR" dirty="0">
                <a:latin typeface="Comic Sans MS" panose="030F0702030302020204" pitchFamily="66" charset="0"/>
              </a:rPr>
              <a:t/>
            </a:r>
            <a:br>
              <a:rPr lang="pt-BR" dirty="0">
                <a:latin typeface="Comic Sans MS" panose="030F0702030302020204" pitchFamily="66" charset="0"/>
              </a:rPr>
            </a:br>
            <a:r>
              <a:rPr lang="pt-BR" b="1" dirty="0" smtClean="0">
                <a:latin typeface="Comic Sans MS" panose="030F0702030302020204" pitchFamily="66" charset="0"/>
              </a:rPr>
              <a:t>Case – Data </a:t>
            </a:r>
            <a:r>
              <a:rPr lang="pt-BR" b="1" dirty="0" err="1" smtClean="0">
                <a:latin typeface="Comic Sans MS" panose="030F0702030302020204" pitchFamily="66" charset="0"/>
              </a:rPr>
              <a:t>Scientist</a:t>
            </a:r>
            <a:r>
              <a:rPr lang="pt-BR" b="1" dirty="0" smtClean="0">
                <a:latin typeface="Comic Sans MS" panose="030F0702030302020204" pitchFamily="66" charset="0"/>
              </a:rPr>
              <a:t/>
            </a:r>
            <a:br>
              <a:rPr lang="pt-BR" b="1" dirty="0" smtClean="0">
                <a:latin typeface="Comic Sans MS" panose="030F0702030302020204" pitchFamily="66" charset="0"/>
              </a:rPr>
            </a:br>
            <a:r>
              <a:rPr lang="pt-BR" b="1" dirty="0" err="1" smtClean="0">
                <a:latin typeface="Comic Sans MS" panose="030F0702030302020204" pitchFamily="66" charset="0"/>
              </a:rPr>
              <a:t>Plusoft</a:t>
            </a:r>
            <a:endParaRPr lang="pt-BR" b="1" dirty="0">
              <a:latin typeface="Comic Sans MS" panose="030F0702030302020204" pitchFamily="66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sz="6000" dirty="0" smtClean="0"/>
          </a:p>
          <a:p>
            <a:endParaRPr lang="pt-BR" sz="6000" dirty="0"/>
          </a:p>
          <a:p>
            <a:endParaRPr lang="pt-BR" sz="6000" dirty="0" smtClean="0"/>
          </a:p>
          <a:p>
            <a:endParaRPr lang="pt-BR" sz="6000" dirty="0"/>
          </a:p>
          <a:p>
            <a:r>
              <a:rPr lang="pt-BR" sz="6000" dirty="0" smtClean="0"/>
              <a:t>William de Oliveira Nery</a:t>
            </a:r>
          </a:p>
          <a:p>
            <a:r>
              <a:rPr lang="pt-BR" sz="6000" dirty="0" smtClean="0"/>
              <a:t>Março/2022</a:t>
            </a:r>
            <a:endParaRPr lang="pt-BR" sz="6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2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b="1" dirty="0" smtClean="0"/>
              <a:t>3.4 Análise exploratória dos dados( EDA):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pt-BR" u="sng" dirty="0" smtClean="0"/>
              <a:t>Teste de Hipóteses</a:t>
            </a:r>
            <a:r>
              <a:rPr lang="pt-B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H1: </a:t>
            </a:r>
            <a:r>
              <a:rPr lang="pt-BR" dirty="0" smtClean="0"/>
              <a:t>A renda per Capita é bem distribuída pela população total</a:t>
            </a:r>
            <a:r>
              <a:rPr lang="pt-BR" dirty="0" smtClean="0"/>
              <a:t>. 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u="sng" dirty="0" smtClean="0"/>
              <a:t>H1 – Falso</a:t>
            </a:r>
            <a:r>
              <a:rPr lang="pt-BR" dirty="0" smtClean="0"/>
              <a:t>: a Renda per Capita está muito concentrada em uma pequena parcela da população.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" r="91"/>
          <a:stretch/>
        </p:blipFill>
        <p:spPr>
          <a:xfrm>
            <a:off x="4941277" y="996218"/>
            <a:ext cx="5859349" cy="4428637"/>
          </a:xfrm>
        </p:spPr>
      </p:pic>
    </p:spTree>
    <p:extLst>
      <p:ext uri="{BB962C8B-B14F-4D97-AF65-F5344CB8AC3E}">
        <p14:creationId xmlns:p14="http://schemas.microsoft.com/office/powerpoint/2010/main" val="37036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b="1" dirty="0" smtClean="0"/>
              <a:t>3.4 Análise exploratória dos dados( EDA):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pt-BR" u="sng" dirty="0" smtClean="0"/>
              <a:t>Teste de Hipóteses</a:t>
            </a:r>
            <a:r>
              <a:rPr lang="pt-B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H2: Municípios com maior crescimento populacional(1991-2000), apresentam melhor Renda per Capita.</a:t>
            </a:r>
          </a:p>
          <a:p>
            <a:pPr marL="285750" indent="-285750">
              <a:buFontTx/>
              <a:buChar char="-"/>
            </a:pPr>
            <a:r>
              <a:rPr lang="pt-BR" u="sng" dirty="0" smtClean="0"/>
              <a:t>H2 - Falso</a:t>
            </a:r>
            <a:r>
              <a:rPr lang="pt-BR" dirty="0" smtClean="0"/>
              <a:t>: alguns municípios que apresentaram queda no crescimento(1991-2000), tem Renda per Capita maior do que municípios que obtiveram crescimento. 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7" t="-1274" r="427" b="-4108"/>
          <a:stretch/>
        </p:blipFill>
        <p:spPr>
          <a:xfrm>
            <a:off x="4781302" y="659423"/>
            <a:ext cx="7228990" cy="4756640"/>
          </a:xfrm>
        </p:spPr>
      </p:pic>
    </p:spTree>
    <p:extLst>
      <p:ext uri="{BB962C8B-B14F-4D97-AF65-F5344CB8AC3E}">
        <p14:creationId xmlns:p14="http://schemas.microsoft.com/office/powerpoint/2010/main" val="220665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b="1" dirty="0" smtClean="0"/>
              <a:t>3.4 Análise exploratória dos dados( EDA):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pt-BR" u="sng" dirty="0" smtClean="0"/>
              <a:t>Teste de Hipóteses</a:t>
            </a:r>
            <a:r>
              <a:rPr lang="pt-B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H3: Municípios mais distantes da capital possuem Renda per Capita menor.</a:t>
            </a:r>
          </a:p>
          <a:p>
            <a:pPr marL="285750" indent="-285750">
              <a:buFontTx/>
              <a:buChar char="-"/>
            </a:pPr>
            <a:r>
              <a:rPr lang="pt-BR" u="sng" dirty="0" smtClean="0"/>
              <a:t>H3 - Verdadeiro</a:t>
            </a:r>
            <a:r>
              <a:rPr lang="pt-BR" dirty="0" smtClean="0"/>
              <a:t>: quanto maior a distância em relação a capital, a Renda per Capita tende a ser menor. 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7" name="Espaço Reservado para Imagem 6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3" b="-13911"/>
          <a:stretch/>
        </p:blipFill>
        <p:spPr>
          <a:xfrm>
            <a:off x="4923692" y="987425"/>
            <a:ext cx="6431696" cy="4873625"/>
          </a:xfrm>
        </p:spPr>
      </p:pic>
    </p:spTree>
    <p:extLst>
      <p:ext uri="{BB962C8B-B14F-4D97-AF65-F5344CB8AC3E}">
        <p14:creationId xmlns:p14="http://schemas.microsoft.com/office/powerpoint/2010/main" val="28988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3.5 Preparação dos dados: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- </a:t>
            </a:r>
            <a:r>
              <a:rPr lang="pt-BR" dirty="0" smtClean="0"/>
              <a:t>Ao utilizar técnicas de normalização ( </a:t>
            </a:r>
            <a:r>
              <a:rPr lang="pt-BR" dirty="0" err="1" smtClean="0"/>
              <a:t>StandardScale</a:t>
            </a:r>
            <a:r>
              <a:rPr lang="pt-BR" dirty="0" smtClean="0"/>
              <a:t>, </a:t>
            </a:r>
            <a:r>
              <a:rPr lang="pt-BR" dirty="0" err="1" smtClean="0"/>
              <a:t>MinMaxScaler</a:t>
            </a:r>
            <a:r>
              <a:rPr lang="pt-BR" dirty="0" smtClean="0"/>
              <a:t>) a projeç</a:t>
            </a:r>
            <a:r>
              <a:rPr lang="pt-BR" dirty="0" smtClean="0"/>
              <a:t>ão dos dados após aplicar o algoritmo fica melhor, porém nas áreas de interseção dos grupos, não fica muito claro as premissas de separação. </a:t>
            </a:r>
            <a:endParaRPr lang="pt-BR" dirty="0"/>
          </a:p>
          <a:p>
            <a:r>
              <a:rPr lang="pt-BR" dirty="0" smtClean="0"/>
              <a:t>- A </a:t>
            </a:r>
            <a:r>
              <a:rPr lang="pt-BR" dirty="0"/>
              <a:t>padronização será </a:t>
            </a:r>
            <a:r>
              <a:rPr lang="pt-BR" dirty="0" smtClean="0"/>
              <a:t>aplicada </a:t>
            </a:r>
            <a:r>
              <a:rPr lang="pt-BR" dirty="0"/>
              <a:t>na </a:t>
            </a:r>
            <a:r>
              <a:rPr lang="pt-BR" dirty="0" smtClean="0"/>
              <a:t>próxima rodada do CRISP-DM.</a:t>
            </a:r>
            <a:endParaRPr lang="pt-BR" dirty="0" smtClean="0"/>
          </a:p>
          <a:p>
            <a:r>
              <a:rPr lang="pt-BR" dirty="0" smtClean="0"/>
              <a:t>- O </a:t>
            </a:r>
            <a:r>
              <a:rPr lang="pt-BR" dirty="0"/>
              <a:t>agrupamento dos clusters na imagem ao lado, só foi possível utilizando uma biblioteca de projeção de dados de alta dimensionalidade, </a:t>
            </a:r>
            <a:r>
              <a:rPr lang="pt-BR" dirty="0" smtClean="0"/>
              <a:t>chamada “</a:t>
            </a:r>
            <a:r>
              <a:rPr lang="pt-BR" dirty="0" err="1" smtClean="0"/>
              <a:t>umap</a:t>
            </a:r>
            <a:r>
              <a:rPr lang="pt-BR" dirty="0" smtClean="0"/>
              <a:t>”.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070" y="1634412"/>
            <a:ext cx="7284330" cy="350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7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562708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3.6 Seleção de </a:t>
            </a:r>
            <a:r>
              <a:rPr lang="pt-BR" b="1" dirty="0" err="1" smtClean="0"/>
              <a:t>features</a:t>
            </a:r>
            <a:r>
              <a:rPr lang="pt-BR" b="1" dirty="0" smtClean="0"/>
              <a:t>: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Foram retiradas as 5 </a:t>
            </a:r>
            <a:r>
              <a:rPr lang="pt-BR" dirty="0" err="1" smtClean="0"/>
              <a:t>features</a:t>
            </a:r>
            <a:r>
              <a:rPr lang="pt-BR" dirty="0" smtClean="0"/>
              <a:t> relacionadas a população. Elas apresentam forte correlação entre si ( &gt;= 0.98%), e a seção 3.2, já foi criada uma </a:t>
            </a:r>
            <a:r>
              <a:rPr lang="pt-BR" dirty="0" err="1" smtClean="0"/>
              <a:t>feature</a:t>
            </a:r>
            <a:r>
              <a:rPr lang="pt-BR" dirty="0" smtClean="0"/>
              <a:t> visando avaliar crescimento populacional.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u="sng" dirty="0" err="1" smtClean="0"/>
              <a:t>Features</a:t>
            </a:r>
            <a:r>
              <a:rPr lang="pt-BR" u="sng" dirty="0" smtClean="0"/>
              <a:t> retiradas</a:t>
            </a:r>
            <a:r>
              <a:rPr lang="pt-B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pt-BR" dirty="0"/>
              <a:t> </a:t>
            </a:r>
            <a:r>
              <a:rPr lang="pt-BR" dirty="0" smtClean="0"/>
              <a:t>'População </a:t>
            </a:r>
            <a:r>
              <a:rPr lang="pt-BR" dirty="0"/>
              <a:t>de 25 anos ou mais de idade, 1991</a:t>
            </a:r>
            <a:r>
              <a:rPr lang="pt-BR" dirty="0" smtClean="0"/>
              <a:t>',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 </a:t>
            </a:r>
            <a:r>
              <a:rPr lang="pt-BR" dirty="0"/>
              <a:t>'População de 25 anos ou mais de idade, 2000',</a:t>
            </a:r>
          </a:p>
          <a:p>
            <a:pPr marL="285750" indent="-285750">
              <a:buFontTx/>
              <a:buChar char="-"/>
            </a:pPr>
            <a:r>
              <a:rPr lang="pt-BR" dirty="0"/>
              <a:t> </a:t>
            </a:r>
            <a:r>
              <a:rPr lang="pt-BR" dirty="0" smtClean="0"/>
              <a:t>'População </a:t>
            </a:r>
            <a:r>
              <a:rPr lang="pt-BR" dirty="0"/>
              <a:t>de 65 anos ou mais de idade, 1991',</a:t>
            </a:r>
          </a:p>
          <a:p>
            <a:pPr marL="285750" indent="-285750">
              <a:buFontTx/>
              <a:buChar char="-"/>
            </a:pPr>
            <a:r>
              <a:rPr lang="pt-BR" dirty="0"/>
              <a:t>  </a:t>
            </a:r>
            <a:r>
              <a:rPr lang="pt-BR" dirty="0" smtClean="0"/>
              <a:t>'População </a:t>
            </a:r>
            <a:r>
              <a:rPr lang="pt-BR" dirty="0"/>
              <a:t>de 65 anos ou mais de idade, 2000',</a:t>
            </a:r>
          </a:p>
          <a:p>
            <a:pPr marL="285750" indent="-285750">
              <a:buFontTx/>
              <a:buChar char="-"/>
            </a:pPr>
            <a:r>
              <a:rPr lang="pt-BR" dirty="0"/>
              <a:t>  </a:t>
            </a:r>
            <a:r>
              <a:rPr lang="pt-BR" dirty="0" smtClean="0"/>
              <a:t>'População </a:t>
            </a:r>
            <a:r>
              <a:rPr lang="pt-BR" dirty="0"/>
              <a:t>total, 1991'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362808"/>
            <a:ext cx="7269362" cy="382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3.7 Aplicação do Algoritmo de </a:t>
            </a:r>
            <a:r>
              <a:rPr lang="pt-BR" b="1" dirty="0" err="1" smtClean="0"/>
              <a:t>Machnie</a:t>
            </a:r>
            <a:r>
              <a:rPr lang="pt-BR" b="1" dirty="0" smtClean="0"/>
              <a:t> Learning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Algoritmo utilizado: </a:t>
            </a:r>
            <a:r>
              <a:rPr lang="pt-BR" dirty="0" err="1" smtClean="0"/>
              <a:t>KMeans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u="sng" dirty="0" smtClean="0"/>
              <a:t>Expectativa</a:t>
            </a:r>
            <a:r>
              <a:rPr lang="pt-BR" dirty="0" smtClean="0"/>
              <a:t> </a:t>
            </a:r>
            <a:r>
              <a:rPr lang="pt-BR" dirty="0" smtClean="0"/>
              <a:t>ao </a:t>
            </a:r>
            <a:r>
              <a:rPr lang="pt-BR" dirty="0" smtClean="0"/>
              <a:t>rodar </a:t>
            </a:r>
            <a:r>
              <a:rPr lang="pt-BR" dirty="0" smtClean="0"/>
              <a:t>um </a:t>
            </a:r>
            <a:r>
              <a:rPr lang="pt-BR" dirty="0" smtClean="0"/>
              <a:t>modelo</a:t>
            </a:r>
            <a:r>
              <a:rPr lang="pt-BR" dirty="0" smtClean="0"/>
              <a:t> </a:t>
            </a:r>
            <a:r>
              <a:rPr lang="pt-BR" dirty="0" smtClean="0"/>
              <a:t>de </a:t>
            </a:r>
            <a:r>
              <a:rPr lang="pt-BR" dirty="0" err="1" smtClean="0"/>
              <a:t>clusterização</a:t>
            </a:r>
            <a:r>
              <a:rPr lang="pt-BR" dirty="0" smtClean="0"/>
              <a:t>: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 smtClean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 smtClean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Como desde a primeira rodada para achar o valor de K, a base de dados já estava limpa, o </a:t>
            </a:r>
            <a:r>
              <a:rPr lang="pt-BR" dirty="0" err="1" smtClean="0"/>
              <a:t>KMeans</a:t>
            </a:r>
            <a:r>
              <a:rPr lang="pt-BR" dirty="0" smtClean="0"/>
              <a:t> continua sendo uma boa opção.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09" y="3049344"/>
            <a:ext cx="2191421" cy="182770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336931" y="934134"/>
            <a:ext cx="1169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Realidade</a:t>
            </a:r>
            <a:r>
              <a:rPr lang="pt-BR" dirty="0" smtClean="0"/>
              <a:t>: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27638"/>
            <a:ext cx="6172200" cy="3921369"/>
          </a:xfrm>
        </p:spPr>
      </p:pic>
    </p:spTree>
    <p:extLst>
      <p:ext uri="{BB962C8B-B14F-4D97-AF65-F5344CB8AC3E}">
        <p14:creationId xmlns:p14="http://schemas.microsoft.com/office/powerpoint/2010/main" val="16804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9717" y="773723"/>
            <a:ext cx="3932237" cy="1600200"/>
          </a:xfrm>
        </p:spPr>
        <p:txBody>
          <a:bodyPr>
            <a:normAutofit/>
          </a:bodyPr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3.8 </a:t>
            </a:r>
            <a:r>
              <a:rPr lang="pt-BR" b="1" dirty="0" err="1" smtClean="0"/>
              <a:t>Deploy</a:t>
            </a:r>
            <a:r>
              <a:rPr lang="pt-BR" b="1" dirty="0" smtClean="0"/>
              <a:t> do </a:t>
            </a:r>
            <a:br>
              <a:rPr lang="pt-BR" b="1" dirty="0" smtClean="0"/>
            </a:br>
            <a:r>
              <a:rPr lang="pt-BR" b="1" dirty="0" smtClean="0"/>
              <a:t>Modelo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380520" cy="3811588"/>
          </a:xfrm>
        </p:spPr>
        <p:txBody>
          <a:bodyPr/>
          <a:lstStyle/>
          <a:p>
            <a:pPr marL="285750" indent="-285750">
              <a:buFontTx/>
              <a:buChar char="-"/>
            </a:pPr>
            <a:endParaRPr lang="pt-BR" dirty="0" smtClean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O modelo foi disponibilizado em produção, via </a:t>
            </a:r>
            <a:r>
              <a:rPr lang="pt-BR" dirty="0" err="1" smtClean="0"/>
              <a:t>Heroku</a:t>
            </a:r>
            <a:r>
              <a:rPr lang="pt-BR" dirty="0" smtClean="0"/>
              <a:t>. Segue link de acesso: </a:t>
            </a:r>
          </a:p>
          <a:p>
            <a:r>
              <a:rPr lang="pt-BR" sz="1400" dirty="0" smtClean="0"/>
              <a:t>-    </a:t>
            </a:r>
            <a:r>
              <a:rPr lang="pt-BR" sz="1400" u="sng" dirty="0" smtClean="0"/>
              <a:t>https</a:t>
            </a:r>
            <a:r>
              <a:rPr lang="pt-BR" sz="1400" u="sng" dirty="0"/>
              <a:t>://</a:t>
            </a:r>
            <a:r>
              <a:rPr lang="pt-BR" sz="1400" u="sng" dirty="0" smtClean="0"/>
              <a:t>plusoft-app.herokuapp.com</a:t>
            </a:r>
            <a:endParaRPr lang="pt-BR" sz="1400" u="sng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6" r="147"/>
          <a:stretch/>
        </p:blipFill>
        <p:spPr>
          <a:xfrm>
            <a:off x="5081954" y="1057763"/>
            <a:ext cx="6321653" cy="3487861"/>
          </a:xfrm>
        </p:spPr>
      </p:pic>
    </p:spTree>
    <p:extLst>
      <p:ext uri="{BB962C8B-B14F-4D97-AF65-F5344CB8AC3E}">
        <p14:creationId xmlns:p14="http://schemas.microsoft.com/office/powerpoint/2010/main" val="38650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4.0 Conclusão e Demonstração</a:t>
            </a:r>
            <a:endParaRPr lang="pt-BR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pt-BR" dirty="0" smtClean="0"/>
          </a:p>
          <a:p>
            <a:pPr>
              <a:buFontTx/>
              <a:buChar char="-"/>
            </a:pPr>
            <a:r>
              <a:rPr lang="pt-BR" dirty="0" smtClean="0"/>
              <a:t>A estratégia de entrada no mercado brasileiro deve seguir a seguinte ordem:</a:t>
            </a:r>
          </a:p>
          <a:p>
            <a:pPr>
              <a:buFontTx/>
              <a:buChar char="-"/>
            </a:pPr>
            <a:endParaRPr lang="pt-BR" dirty="0"/>
          </a:p>
          <a:p>
            <a:pPr>
              <a:buFontTx/>
              <a:buChar char="-"/>
            </a:pPr>
            <a:endParaRPr lang="pt-BR" dirty="0"/>
          </a:p>
          <a:p>
            <a:pPr>
              <a:buFontTx/>
              <a:buChar char="-"/>
            </a:pPr>
            <a:r>
              <a:rPr lang="pt-BR" dirty="0" smtClean="0"/>
              <a:t>1° Grupo: 5</a:t>
            </a:r>
          </a:p>
          <a:p>
            <a:pPr>
              <a:buFontTx/>
              <a:buChar char="-"/>
            </a:pPr>
            <a:r>
              <a:rPr lang="pt-BR" dirty="0" smtClean="0"/>
              <a:t>2° Grupo: 3</a:t>
            </a:r>
          </a:p>
          <a:p>
            <a:pPr>
              <a:buFontTx/>
              <a:buChar char="-"/>
            </a:pPr>
            <a:r>
              <a:rPr lang="pt-BR" dirty="0" smtClean="0"/>
              <a:t>3° Grupo: 2 </a:t>
            </a:r>
          </a:p>
          <a:p>
            <a:pPr>
              <a:buFontTx/>
              <a:buChar char="-"/>
            </a:pPr>
            <a:r>
              <a:rPr lang="pt-BR" dirty="0" smtClean="0"/>
              <a:t>4° Grupo: 0 </a:t>
            </a:r>
          </a:p>
          <a:p>
            <a:pPr>
              <a:buFontTx/>
              <a:buChar char="-"/>
            </a:pPr>
            <a:r>
              <a:rPr lang="pt-BR" dirty="0" smtClean="0"/>
              <a:t>5° Grupo: 4</a:t>
            </a:r>
          </a:p>
          <a:p>
            <a:pPr>
              <a:buFontTx/>
              <a:buChar char="-"/>
            </a:pPr>
            <a:r>
              <a:rPr lang="pt-BR" dirty="0" smtClean="0"/>
              <a:t>6° Grupo: 1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>
              <a:buFontTx/>
              <a:buChar char="-"/>
            </a:pPr>
            <a:endParaRPr lang="pt-BR" dirty="0" smtClean="0"/>
          </a:p>
          <a:p>
            <a:pPr marL="3657600" lvl="8" indent="0">
              <a:buNone/>
            </a:pPr>
            <a:r>
              <a:rPr lang="pt-BR" dirty="0" smtClean="0"/>
              <a:t>      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29" y="3315127"/>
            <a:ext cx="6689481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			</a:t>
            </a:r>
            <a:r>
              <a:rPr lang="pt-BR" b="1" dirty="0" smtClean="0"/>
              <a:t>Premissas adotadas</a:t>
            </a:r>
            <a:endParaRPr lang="pt-BR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 smtClean="0"/>
              <a:t>Junção de 3 fatores:</a:t>
            </a:r>
          </a:p>
          <a:p>
            <a:pPr>
              <a:buFontTx/>
              <a:buChar char="-"/>
            </a:pPr>
            <a:r>
              <a:rPr lang="pt-BR" dirty="0" smtClean="0"/>
              <a:t>Atingir o máximo de pessoas em uma quantidade menor de municípios.</a:t>
            </a:r>
            <a:endParaRPr lang="pt-BR" dirty="0"/>
          </a:p>
          <a:p>
            <a:pPr>
              <a:buFontTx/>
              <a:buChar char="-"/>
            </a:pPr>
            <a:r>
              <a:rPr lang="pt-BR" dirty="0" smtClean="0"/>
              <a:t>Renda per Capita mais elevada, para maiores gastos em itens de </a:t>
            </a:r>
            <a:r>
              <a:rPr lang="pt-BR" dirty="0" smtClean="0"/>
              <a:t>supermercado</a:t>
            </a:r>
            <a:r>
              <a:rPr lang="pt-BR" dirty="0" smtClean="0"/>
              <a:t>.</a:t>
            </a:r>
          </a:p>
          <a:p>
            <a:pPr>
              <a:buFontTx/>
              <a:buChar char="-"/>
            </a:pPr>
            <a:r>
              <a:rPr lang="pt-BR" dirty="0" smtClean="0"/>
              <a:t>IDHM alto, visando manter o negócio no longo prazo.</a:t>
            </a:r>
          </a:p>
          <a:p>
            <a:pPr>
              <a:buFontTx/>
              <a:buChar char="-"/>
            </a:pPr>
            <a:endParaRPr lang="pt-BR" dirty="0" smtClean="0"/>
          </a:p>
          <a:p>
            <a:pPr marL="3657600" lvl="8" indent="0">
              <a:buNone/>
            </a:pPr>
            <a:r>
              <a:rPr lang="pt-BR" dirty="0" smtClean="0"/>
              <a:t>      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67" y="4624566"/>
            <a:ext cx="6249865" cy="155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1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1° Grupo de entrada: Grupo 5</a:t>
            </a:r>
            <a:endParaRPr lang="pt-BR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 smtClean="0"/>
              <a:t>Municípios : São Paulo (SP) e Rio de Janeiro(RJ)</a:t>
            </a:r>
          </a:p>
          <a:p>
            <a:pPr>
              <a:buFontTx/>
              <a:buChar char="-"/>
            </a:pPr>
            <a:r>
              <a:rPr lang="pt-BR" dirty="0" smtClean="0"/>
              <a:t>Com a entrada apenas nesses 2 munícipios, atingimos um total de 9,59% da população total.</a:t>
            </a:r>
          </a:p>
          <a:p>
            <a:pPr>
              <a:buFontTx/>
              <a:buChar char="-"/>
            </a:pPr>
            <a:r>
              <a:rPr lang="pt-BR" dirty="0" smtClean="0"/>
              <a:t>A 2° maior </a:t>
            </a:r>
            <a:r>
              <a:rPr lang="pt-BR" dirty="0" smtClean="0"/>
              <a:t>receita/mês </a:t>
            </a:r>
            <a:r>
              <a:rPr lang="pt-BR" dirty="0" smtClean="0"/>
              <a:t>para compras disponível dos grupos.</a:t>
            </a:r>
          </a:p>
          <a:p>
            <a:pPr>
              <a:buFontTx/>
              <a:buChar char="-"/>
            </a:pPr>
            <a:r>
              <a:rPr lang="pt-BR" dirty="0" smtClean="0"/>
              <a:t>Maior IDHM médio dos grupos.</a:t>
            </a:r>
          </a:p>
          <a:p>
            <a:pPr marL="0" indent="0">
              <a:buNone/>
            </a:pPr>
            <a:endParaRPr lang="pt-BR" dirty="0" smtClean="0"/>
          </a:p>
          <a:p>
            <a:pPr marL="3657600" lvl="8" indent="0">
              <a:buNone/>
            </a:pPr>
            <a:r>
              <a:rPr lang="pt-BR" dirty="0" smtClean="0"/>
              <a:t>      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06" y="4340230"/>
            <a:ext cx="7125694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Comic Sans MS" panose="030F0702030302020204" pitchFamily="66" charset="0"/>
              </a:rPr>
              <a:t/>
            </a:r>
            <a:br>
              <a:rPr lang="pt-BR" dirty="0" smtClean="0">
                <a:latin typeface="Comic Sans MS" panose="030F0702030302020204" pitchFamily="66" charset="0"/>
              </a:rPr>
            </a:br>
            <a:r>
              <a:rPr lang="pt-BR" dirty="0">
                <a:latin typeface="Comic Sans MS" panose="030F0702030302020204" pitchFamily="66" charset="0"/>
              </a:rPr>
              <a:t/>
            </a:r>
            <a:br>
              <a:rPr lang="pt-BR" dirty="0">
                <a:latin typeface="Comic Sans MS" panose="030F0702030302020204" pitchFamily="66" charset="0"/>
              </a:rPr>
            </a:br>
            <a:r>
              <a:rPr lang="pt-BR" dirty="0" smtClean="0">
                <a:latin typeface="Comic Sans MS" panose="030F0702030302020204" pitchFamily="66" charset="0"/>
              </a:rPr>
              <a:t>	</a:t>
            </a:r>
            <a:r>
              <a:rPr lang="pt-BR" b="1" dirty="0" smtClean="0">
                <a:latin typeface="+mn-lt"/>
              </a:rPr>
              <a:t>Agenda:</a:t>
            </a:r>
            <a:endParaRPr lang="pt-BR" b="1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sz="6000" dirty="0" smtClean="0"/>
          </a:p>
          <a:p>
            <a:endParaRPr lang="pt-BR" sz="6000" dirty="0"/>
          </a:p>
          <a:p>
            <a:endParaRPr lang="pt-BR" sz="6000" dirty="0" smtClean="0"/>
          </a:p>
          <a:p>
            <a:endParaRPr lang="pt-BR" sz="60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1 - Contexto:</a:t>
            </a:r>
          </a:p>
          <a:p>
            <a:endParaRPr lang="pt-BR" dirty="0" smtClean="0"/>
          </a:p>
          <a:p>
            <a:r>
              <a:rPr lang="pt-BR" dirty="0" smtClean="0"/>
              <a:t>2 - Desafio:</a:t>
            </a:r>
          </a:p>
          <a:p>
            <a:endParaRPr lang="pt-BR" dirty="0" smtClean="0"/>
          </a:p>
          <a:p>
            <a:r>
              <a:rPr lang="pt-BR" dirty="0" smtClean="0"/>
              <a:t>3 - Desenvolvimento da Solução:</a:t>
            </a:r>
          </a:p>
          <a:p>
            <a:endParaRPr lang="pt-BR" dirty="0" smtClean="0"/>
          </a:p>
          <a:p>
            <a:r>
              <a:rPr lang="pt-BR" dirty="0" smtClean="0"/>
              <a:t>4 - Conclusão e Demonstração:</a:t>
            </a:r>
          </a:p>
          <a:p>
            <a:endParaRPr lang="pt-BR" dirty="0" smtClean="0"/>
          </a:p>
          <a:p>
            <a:r>
              <a:rPr lang="pt-BR" dirty="0" smtClean="0"/>
              <a:t>5 - Próximos passos: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666" y="148333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2</a:t>
            </a:r>
            <a:r>
              <a:rPr lang="pt-BR" b="1" dirty="0" smtClean="0"/>
              <a:t>° Grupo de entrada: Grupo 3</a:t>
            </a:r>
            <a:endParaRPr lang="pt-BR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 smtClean="0"/>
              <a:t>Municípios : Com a entrada nesses 9 munícipios , atingimos um total de 9,01% da população total.</a:t>
            </a:r>
          </a:p>
          <a:p>
            <a:pPr>
              <a:buFontTx/>
              <a:buChar char="-"/>
            </a:pPr>
            <a:r>
              <a:rPr lang="pt-BR" dirty="0" smtClean="0"/>
              <a:t>Em média R$186,576 </a:t>
            </a:r>
            <a:r>
              <a:rPr lang="pt-BR" dirty="0" smtClean="0"/>
              <a:t>milhões/mês </a:t>
            </a:r>
            <a:r>
              <a:rPr lang="pt-BR" dirty="0" smtClean="0"/>
              <a:t>por município de receita prevista para itens de supermercado.</a:t>
            </a:r>
          </a:p>
          <a:p>
            <a:pPr>
              <a:buFontTx/>
              <a:buChar char="-"/>
            </a:pPr>
            <a:r>
              <a:rPr lang="pt-BR" dirty="0" smtClean="0"/>
              <a:t>2° maior IDHM médio dos grupos.</a:t>
            </a:r>
          </a:p>
          <a:p>
            <a:pPr marL="0" indent="0">
              <a:buNone/>
            </a:pPr>
            <a:endParaRPr lang="pt-BR" dirty="0" smtClean="0"/>
          </a:p>
          <a:p>
            <a:pPr marL="3657600" lvl="8" indent="0">
              <a:buNone/>
            </a:pPr>
            <a:r>
              <a:rPr lang="pt-BR" dirty="0" smtClean="0"/>
              <a:t>      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95" y="4328259"/>
            <a:ext cx="7201905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0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3</a:t>
            </a:r>
            <a:r>
              <a:rPr lang="pt-BR" b="1" dirty="0" smtClean="0"/>
              <a:t>° Grupo de entrada: Grupo 2</a:t>
            </a:r>
            <a:endParaRPr lang="pt-BR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/>
              <a:t>Municípios : Com a entrada nesses </a:t>
            </a:r>
            <a:r>
              <a:rPr lang="pt-BR" dirty="0" smtClean="0"/>
              <a:t>30 </a:t>
            </a:r>
            <a:r>
              <a:rPr lang="pt-BR" dirty="0"/>
              <a:t>munícipios , atingimos um total de </a:t>
            </a:r>
            <a:r>
              <a:rPr lang="pt-BR" dirty="0" smtClean="0"/>
              <a:t>11,25% </a:t>
            </a:r>
            <a:r>
              <a:rPr lang="pt-BR" dirty="0"/>
              <a:t>da população total.</a:t>
            </a:r>
          </a:p>
          <a:p>
            <a:pPr>
              <a:buFontTx/>
              <a:buChar char="-"/>
            </a:pPr>
            <a:r>
              <a:rPr lang="pt-BR" dirty="0"/>
              <a:t>Em média </a:t>
            </a:r>
            <a:r>
              <a:rPr lang="pt-BR" dirty="0" smtClean="0"/>
              <a:t>R$54,374 </a:t>
            </a:r>
            <a:r>
              <a:rPr lang="pt-BR" dirty="0" smtClean="0"/>
              <a:t>milhões/mês </a:t>
            </a:r>
            <a:r>
              <a:rPr lang="pt-BR" dirty="0"/>
              <a:t>por </a:t>
            </a:r>
            <a:r>
              <a:rPr lang="pt-BR" dirty="0" smtClean="0"/>
              <a:t>município </a:t>
            </a:r>
            <a:r>
              <a:rPr lang="pt-BR" dirty="0"/>
              <a:t>de receita prevista para itens de supermercado.</a:t>
            </a:r>
          </a:p>
          <a:p>
            <a:pPr>
              <a:buFontTx/>
              <a:buChar char="-"/>
            </a:pPr>
            <a:r>
              <a:rPr lang="pt-BR" dirty="0" smtClean="0"/>
              <a:t>3° maior IDHM médio dos grupos.</a:t>
            </a:r>
          </a:p>
          <a:p>
            <a:pPr marL="0" indent="0">
              <a:buNone/>
            </a:pPr>
            <a:endParaRPr lang="pt-BR" dirty="0" smtClean="0"/>
          </a:p>
          <a:p>
            <a:pPr marL="3657600" lvl="8" indent="0">
              <a:buNone/>
            </a:pPr>
            <a:r>
              <a:rPr lang="pt-BR" dirty="0" smtClean="0"/>
              <a:t>      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95" y="4360498"/>
            <a:ext cx="7201905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9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Para os demais grupos: 0, 1 e 4</a:t>
            </a:r>
            <a:endParaRPr lang="pt-BR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 smtClean="0"/>
              <a:t>Como o número de municípios começa a aumentar muito, a estratégia será:</a:t>
            </a:r>
            <a:endParaRPr lang="pt-BR" dirty="0"/>
          </a:p>
          <a:p>
            <a:pPr>
              <a:buFontTx/>
              <a:buChar char="-"/>
            </a:pPr>
            <a:r>
              <a:rPr lang="pt-BR" dirty="0" smtClean="0"/>
              <a:t>Posicionar as lojas em municípios </a:t>
            </a:r>
            <a:r>
              <a:rPr lang="pt-BR" dirty="0" smtClean="0"/>
              <a:t>estratégicos, seguindo as premissas adotadas e não tão distantes da respectiva capital.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3657600" lvl="8" indent="0">
              <a:buNone/>
            </a:pPr>
            <a:r>
              <a:rPr lang="pt-BR" dirty="0" smtClean="0"/>
              <a:t>      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35" y="4353103"/>
            <a:ext cx="6249865" cy="155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8167"/>
          </a:xfrm>
        </p:spPr>
        <p:txBody>
          <a:bodyPr/>
          <a:lstStyle/>
          <a:p>
            <a:r>
              <a:rPr lang="pt-BR" b="1" dirty="0" smtClean="0"/>
              <a:t>5 Próximos Passos:</a:t>
            </a:r>
            <a:endParaRPr lang="pt-BR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- Estratégia </a:t>
            </a:r>
            <a:r>
              <a:rPr lang="pt-BR" dirty="0" smtClean="0"/>
              <a:t>de realocação </a:t>
            </a:r>
            <a:r>
              <a:rPr lang="pt-BR" dirty="0" smtClean="0"/>
              <a:t>das </a:t>
            </a:r>
            <a:r>
              <a:rPr lang="pt-BR" dirty="0" smtClean="0"/>
              <a:t>lojas dos grupos 0, 1 e 4.</a:t>
            </a:r>
          </a:p>
          <a:p>
            <a:pPr>
              <a:buFontTx/>
              <a:buChar char="-"/>
            </a:pPr>
            <a:r>
              <a:rPr lang="pt-BR" dirty="0" smtClean="0"/>
              <a:t>Padronização </a:t>
            </a:r>
            <a:r>
              <a:rPr lang="pt-BR" dirty="0" smtClean="0"/>
              <a:t>das </a:t>
            </a:r>
            <a:r>
              <a:rPr lang="pt-BR" dirty="0" err="1" smtClean="0"/>
              <a:t>features</a:t>
            </a:r>
            <a:r>
              <a:rPr lang="pt-BR" dirty="0" smtClean="0"/>
              <a:t>.</a:t>
            </a:r>
          </a:p>
          <a:p>
            <a:pPr>
              <a:buFontTx/>
              <a:buChar char="-"/>
            </a:pPr>
            <a:r>
              <a:rPr lang="pt-BR" dirty="0"/>
              <a:t>Rodar algoritmo </a:t>
            </a:r>
            <a:r>
              <a:rPr lang="pt-BR" dirty="0" smtClean="0"/>
              <a:t>“</a:t>
            </a:r>
            <a:r>
              <a:rPr lang="pt-BR" dirty="0" err="1" smtClean="0"/>
              <a:t>Boruta</a:t>
            </a:r>
            <a:r>
              <a:rPr lang="pt-BR" dirty="0" smtClean="0"/>
              <a:t>” </a:t>
            </a:r>
            <a:r>
              <a:rPr lang="pt-BR" dirty="0"/>
              <a:t>para melhor seleção de </a:t>
            </a:r>
            <a:r>
              <a:rPr lang="pt-BR" dirty="0" err="1"/>
              <a:t>features</a:t>
            </a:r>
            <a:r>
              <a:rPr lang="pt-BR" dirty="0" smtClean="0"/>
              <a:t>.</a:t>
            </a:r>
          </a:p>
          <a:p>
            <a:pPr>
              <a:buFontTx/>
              <a:buChar char="-"/>
            </a:pPr>
            <a:r>
              <a:rPr lang="pt-BR" dirty="0" err="1" smtClean="0"/>
              <a:t>Tunagem</a:t>
            </a:r>
            <a:r>
              <a:rPr lang="pt-BR" dirty="0" smtClean="0"/>
              <a:t>-Fina de </a:t>
            </a:r>
            <a:r>
              <a:rPr lang="pt-BR" dirty="0" err="1" smtClean="0"/>
              <a:t>hiperparâmetros</a:t>
            </a:r>
            <a:r>
              <a:rPr lang="pt-BR" dirty="0" smtClean="0"/>
              <a:t>.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2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457200" lvl="1" indent="0" algn="ctr">
              <a:buNone/>
            </a:pPr>
            <a:r>
              <a:rPr lang="pt-BR" sz="7600" dirty="0" smtClean="0"/>
              <a:t>Obrigado </a:t>
            </a:r>
            <a:r>
              <a:rPr lang="pt-BR" sz="7600" dirty="0"/>
              <a:t>!</a:t>
            </a:r>
            <a:endParaRPr lang="pt-BR" sz="7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5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Referências: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>
                <a:hlinkClick r:id="rId2"/>
              </a:rPr>
              <a:t>http://</a:t>
            </a:r>
            <a:r>
              <a:rPr lang="pt-BR" u="sng" dirty="0" smtClean="0">
                <a:hlinkClick r:id="rId2"/>
              </a:rPr>
              <a:t>repositorio.ipea.gov.br/bitstream/11058/6779/1/TD_2209.pdf</a:t>
            </a:r>
            <a:endParaRPr lang="pt-BR" u="sng" dirty="0" smtClean="0"/>
          </a:p>
          <a:p>
            <a:r>
              <a:rPr lang="pt-BR" dirty="0"/>
              <a:t>https://servicodados.ibge.gov.br/api/docs/localidades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9788" y="123093"/>
            <a:ext cx="3932237" cy="1600200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+mn-lt"/>
              </a:rPr>
              <a:t>1 - Contexto:</a:t>
            </a:r>
            <a:endParaRPr lang="pt-BR" b="1" dirty="0">
              <a:latin typeface="+mn-lt"/>
            </a:endParaRPr>
          </a:p>
        </p:txBody>
      </p:sp>
      <p:pic>
        <p:nvPicPr>
          <p:cNvPr id="8" name="Espaço Reservado para Imagem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8" r="14258"/>
          <a:stretch>
            <a:fillRect/>
          </a:stretch>
        </p:blipFill>
        <p:spPr>
          <a:xfrm>
            <a:off x="5183188" y="782515"/>
            <a:ext cx="5103812" cy="4976447"/>
          </a:xfrm>
        </p:spPr>
      </p:pic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742950" lvl="1" indent="-285750">
              <a:buFontTx/>
              <a:buChar char="-"/>
            </a:pPr>
            <a:endParaRPr lang="en-US" dirty="0" smtClean="0">
              <a:solidFill>
                <a:srgbClr val="000000"/>
              </a:solidFill>
              <a:latin typeface="Tahoma"/>
              <a:cs typeface="Tahoma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ahoma"/>
                <a:cs typeface="Tahoma"/>
              </a:rPr>
              <a:t>	</a:t>
            </a:r>
          </a:p>
          <a:p>
            <a:endParaRPr lang="en-US" dirty="0" smtClean="0">
              <a:solidFill>
                <a:srgbClr val="000000"/>
              </a:solidFill>
              <a:latin typeface="Tahoma"/>
              <a:cs typeface="Tahoma"/>
            </a:endParaRPr>
          </a:p>
          <a:p>
            <a:r>
              <a:rPr lang="pt-BR" sz="2400" dirty="0" smtClean="0"/>
              <a:t>Elaborar estratégia de entrada de </a:t>
            </a:r>
            <a:r>
              <a:rPr lang="pt-BR" sz="2400" dirty="0"/>
              <a:t>multinacional </a:t>
            </a:r>
            <a:r>
              <a:rPr lang="pt-BR" sz="2400" dirty="0" smtClean="0"/>
              <a:t>varejista do ramo de supermercados </a:t>
            </a:r>
            <a:r>
              <a:rPr lang="pt-BR" sz="2400" dirty="0"/>
              <a:t>no mercado </a:t>
            </a:r>
            <a:r>
              <a:rPr lang="pt-BR" sz="2400" dirty="0" smtClean="0"/>
              <a:t>brasileiro, com base nos dados disponíveis.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Comic Sans MS" panose="030F0702030302020204" pitchFamily="66" charset="0"/>
              </a:rPr>
              <a:t/>
            </a:r>
            <a:br>
              <a:rPr lang="pt-BR" dirty="0" smtClean="0">
                <a:latin typeface="Comic Sans MS" panose="030F0702030302020204" pitchFamily="66" charset="0"/>
              </a:rPr>
            </a:b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 smtClean="0">
                <a:latin typeface="+mn-lt"/>
              </a:rPr>
              <a:t>2 </a:t>
            </a:r>
            <a:r>
              <a:rPr lang="pt-BR" b="1" dirty="0" smtClean="0">
                <a:latin typeface="+mn-lt"/>
              </a:rPr>
              <a:t>- Desafio:</a:t>
            </a:r>
            <a:endParaRPr lang="pt-BR" b="1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sz="6000" dirty="0" smtClean="0"/>
          </a:p>
          <a:p>
            <a:endParaRPr lang="pt-BR" sz="6000" dirty="0"/>
          </a:p>
          <a:p>
            <a:endParaRPr lang="pt-BR" sz="6000" dirty="0" smtClean="0"/>
          </a:p>
          <a:p>
            <a:endParaRPr lang="pt-BR" sz="60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 smtClean="0"/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000000"/>
                </a:solidFill>
                <a:cs typeface="Tahoma"/>
              </a:rPr>
              <a:t>Classificação</a:t>
            </a:r>
            <a:r>
              <a:rPr lang="en-US" dirty="0">
                <a:solidFill>
                  <a:srgbClr val="000000"/>
                </a:solidFill>
                <a:cs typeface="Tahoma"/>
              </a:rPr>
              <a:t> dos </a:t>
            </a:r>
            <a:r>
              <a:rPr lang="en-US" dirty="0" err="1">
                <a:solidFill>
                  <a:srgbClr val="000000"/>
                </a:solidFill>
                <a:cs typeface="Tahoma"/>
              </a:rPr>
              <a:t>municípios</a:t>
            </a:r>
            <a:r>
              <a:rPr lang="en-US" dirty="0">
                <a:solidFill>
                  <a:srgbClr val="000000"/>
                </a:solidFill>
                <a:cs typeface="Tahoma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ahoma"/>
              </a:rPr>
              <a:t>brasileiros</a:t>
            </a:r>
            <a:r>
              <a:rPr lang="en-US" dirty="0">
                <a:solidFill>
                  <a:srgbClr val="000000"/>
                </a:solidFill>
                <a:cs typeface="Tahoma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ahoma"/>
              </a:rPr>
              <a:t>em</a:t>
            </a:r>
            <a:r>
              <a:rPr lang="en-US" dirty="0">
                <a:solidFill>
                  <a:srgbClr val="000000"/>
                </a:solidFill>
                <a:cs typeface="Tahoma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ahoma"/>
              </a:rPr>
              <a:t>grupos</a:t>
            </a:r>
            <a:r>
              <a:rPr lang="en-US" dirty="0">
                <a:solidFill>
                  <a:srgbClr val="000000"/>
                </a:solidFill>
                <a:cs typeface="Tahom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  <a:cs typeface="Tahoma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000000"/>
                </a:solidFill>
                <a:cs typeface="Tahoma"/>
              </a:rPr>
              <a:t>Classificar</a:t>
            </a:r>
            <a:r>
              <a:rPr lang="en-US" dirty="0">
                <a:solidFill>
                  <a:srgbClr val="000000"/>
                </a:solidFill>
                <a:cs typeface="Tahoma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Tahoma"/>
              </a:rPr>
              <a:t>a entrada de um </a:t>
            </a:r>
            <a:r>
              <a:rPr lang="en-US" dirty="0">
                <a:solidFill>
                  <a:srgbClr val="000000"/>
                </a:solidFill>
                <a:cs typeface="Tahoma"/>
              </a:rPr>
              <a:t>novo </a:t>
            </a:r>
            <a:r>
              <a:rPr lang="en-US" dirty="0" err="1">
                <a:solidFill>
                  <a:srgbClr val="000000"/>
                </a:solidFill>
                <a:cs typeface="Tahoma"/>
              </a:rPr>
              <a:t>município</a:t>
            </a:r>
            <a:r>
              <a:rPr lang="en-US" dirty="0">
                <a:solidFill>
                  <a:srgbClr val="000000"/>
                </a:solidFill>
                <a:cs typeface="Tahoma"/>
              </a:rPr>
              <a:t> entre </a:t>
            </a:r>
            <a:r>
              <a:rPr lang="en-US" dirty="0" err="1">
                <a:solidFill>
                  <a:srgbClr val="000000"/>
                </a:solidFill>
                <a:cs typeface="Tahoma"/>
              </a:rPr>
              <a:t>os</a:t>
            </a:r>
            <a:r>
              <a:rPr lang="en-US" dirty="0">
                <a:solidFill>
                  <a:srgbClr val="000000"/>
                </a:solidFill>
                <a:cs typeface="Tahoma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ahoma"/>
              </a:rPr>
              <a:t>grupos</a:t>
            </a:r>
            <a:r>
              <a:rPr lang="en-US" dirty="0">
                <a:solidFill>
                  <a:srgbClr val="000000"/>
                </a:solidFill>
                <a:cs typeface="Tahoma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ahoma"/>
              </a:rPr>
              <a:t>já</a:t>
            </a:r>
            <a:r>
              <a:rPr lang="en-US" dirty="0">
                <a:solidFill>
                  <a:srgbClr val="000000"/>
                </a:solidFill>
                <a:cs typeface="Tahoma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ahoma"/>
              </a:rPr>
              <a:t>criados</a:t>
            </a:r>
            <a:r>
              <a:rPr lang="en-US" dirty="0">
                <a:solidFill>
                  <a:srgbClr val="000000"/>
                </a:solidFill>
                <a:cs typeface="Tahom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  <a:cs typeface="Tahoma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000000"/>
                </a:solidFill>
                <a:cs typeface="Tahoma"/>
              </a:rPr>
              <a:t>Quais</a:t>
            </a:r>
            <a:r>
              <a:rPr lang="en-US" dirty="0">
                <a:solidFill>
                  <a:srgbClr val="000000"/>
                </a:solidFill>
                <a:cs typeface="Tahoma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ahoma"/>
              </a:rPr>
              <a:t>grupos</a:t>
            </a:r>
            <a:r>
              <a:rPr lang="en-US" dirty="0">
                <a:solidFill>
                  <a:srgbClr val="000000"/>
                </a:solidFill>
                <a:cs typeface="Tahoma"/>
              </a:rPr>
              <a:t> de </a:t>
            </a:r>
            <a:r>
              <a:rPr lang="en-US" dirty="0" err="1">
                <a:solidFill>
                  <a:srgbClr val="000000"/>
                </a:solidFill>
                <a:cs typeface="Tahoma"/>
              </a:rPr>
              <a:t>municípios</a:t>
            </a:r>
            <a:r>
              <a:rPr lang="en-US" dirty="0">
                <a:solidFill>
                  <a:srgbClr val="000000"/>
                </a:solidFill>
                <a:cs typeface="Tahoma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ahoma"/>
              </a:rPr>
              <a:t>devem</a:t>
            </a:r>
            <a:r>
              <a:rPr lang="en-US" dirty="0">
                <a:solidFill>
                  <a:srgbClr val="000000"/>
                </a:solidFill>
                <a:cs typeface="Tahoma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ahoma"/>
              </a:rPr>
              <a:t>ser</a:t>
            </a:r>
            <a:r>
              <a:rPr lang="en-US" dirty="0">
                <a:solidFill>
                  <a:srgbClr val="000000"/>
                </a:solidFill>
                <a:cs typeface="Tahoma"/>
              </a:rPr>
              <a:t> a porta de entrada no </a:t>
            </a:r>
            <a:r>
              <a:rPr lang="en-US" dirty="0" err="1">
                <a:solidFill>
                  <a:srgbClr val="000000"/>
                </a:solidFill>
                <a:cs typeface="Tahoma"/>
              </a:rPr>
              <a:t>país</a:t>
            </a:r>
            <a:r>
              <a:rPr lang="en-US" dirty="0">
                <a:solidFill>
                  <a:srgbClr val="000000"/>
                </a:solidFill>
                <a:cs typeface="Tahoma"/>
              </a:rPr>
              <a:t> e </a:t>
            </a:r>
            <a:r>
              <a:rPr lang="en-US" dirty="0" err="1">
                <a:solidFill>
                  <a:srgbClr val="000000"/>
                </a:solidFill>
                <a:cs typeface="Tahoma"/>
              </a:rPr>
              <a:t>porque</a:t>
            </a:r>
            <a:r>
              <a:rPr lang="en-US" dirty="0">
                <a:solidFill>
                  <a:srgbClr val="000000"/>
                </a:solidFill>
                <a:cs typeface="Tahoma"/>
              </a:rPr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107" y="853952"/>
            <a:ext cx="4961793" cy="51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latin typeface="+mn-lt"/>
              </a:rPr>
              <a:t>3- Desenvolvimento da Solução: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Metodologia CRISP-DM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07" y="987425"/>
            <a:ext cx="4643161" cy="4873625"/>
          </a:xfrm>
        </p:spPr>
      </p:pic>
      <p:sp>
        <p:nvSpPr>
          <p:cNvPr id="8" name="Espaço Reservado para Texto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3.1: Análise preliminar da base de dados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3.2: Criação de </a:t>
            </a:r>
            <a:r>
              <a:rPr lang="pt-BR" dirty="0" err="1" smtClean="0"/>
              <a:t>features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3.3: Utilização de algoritmo de </a:t>
            </a:r>
            <a:r>
              <a:rPr lang="pt-BR" dirty="0" err="1" smtClean="0"/>
              <a:t>Machine</a:t>
            </a:r>
            <a:r>
              <a:rPr lang="pt-BR" dirty="0" smtClean="0"/>
              <a:t> Learning para identificação dos grupos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3.4: Análise exploratória dos dados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3.5: Preparação dos dados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3.6: Seleção de </a:t>
            </a:r>
            <a:r>
              <a:rPr lang="pt-BR" dirty="0" err="1" smtClean="0"/>
              <a:t>Features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3.7: Aplicação do algoritmo de ML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3.8: </a:t>
            </a:r>
            <a:r>
              <a:rPr lang="pt-BR" dirty="0" err="1" smtClean="0"/>
              <a:t>Deploy</a:t>
            </a:r>
            <a:r>
              <a:rPr lang="pt-BR" dirty="0" smtClean="0"/>
              <a:t> do Modelo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2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3.1 Análise preliminar da base de dados:</a:t>
            </a:r>
            <a:endParaRPr lang="pt-BR" b="1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Características da base de dados:</a:t>
            </a:r>
          </a:p>
          <a:p>
            <a:r>
              <a:rPr lang="pt-BR" dirty="0" smtClean="0"/>
              <a:t>- Quantidade de municípios</a:t>
            </a:r>
            <a:r>
              <a:rPr lang="pt-BR" dirty="0"/>
              <a:t>: 5507</a:t>
            </a:r>
            <a:endParaRPr lang="pt-BR" dirty="0" smtClean="0"/>
          </a:p>
          <a:p>
            <a:r>
              <a:rPr lang="pt-BR" dirty="0" smtClean="0"/>
              <a:t>- 25 </a:t>
            </a:r>
            <a:r>
              <a:rPr lang="pt-BR" dirty="0" err="1"/>
              <a:t>f</a:t>
            </a:r>
            <a:r>
              <a:rPr lang="pt-BR" dirty="0" err="1" smtClean="0"/>
              <a:t>eatures</a:t>
            </a:r>
            <a:r>
              <a:rPr lang="pt-BR" dirty="0" smtClean="0"/>
              <a:t> relacionadas a:</a:t>
            </a:r>
            <a:endParaRPr lang="pt-BR" dirty="0"/>
          </a:p>
          <a:p>
            <a:r>
              <a:rPr lang="pt-BR" dirty="0" smtClean="0"/>
              <a:t>      - Natalidade</a:t>
            </a:r>
            <a:endParaRPr lang="pt-BR" dirty="0"/>
          </a:p>
          <a:p>
            <a:r>
              <a:rPr lang="pt-BR" dirty="0" smtClean="0"/>
              <a:t>      - Alfabetização</a:t>
            </a:r>
          </a:p>
          <a:p>
            <a:r>
              <a:rPr lang="pt-BR" dirty="0" smtClean="0"/>
              <a:t>      - População</a:t>
            </a:r>
          </a:p>
          <a:p>
            <a:r>
              <a:rPr lang="pt-BR" dirty="0" smtClean="0"/>
              <a:t>      - Desenvolvimento </a:t>
            </a:r>
            <a:r>
              <a:rPr lang="pt-BR" dirty="0" err="1" smtClean="0"/>
              <a:t>sócio-econômico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122" y="727511"/>
            <a:ext cx="6706332" cy="448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8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3.2 Criação de </a:t>
            </a:r>
            <a:r>
              <a:rPr lang="pt-BR" b="1" dirty="0" err="1" smtClean="0"/>
              <a:t>Features</a:t>
            </a:r>
            <a:r>
              <a:rPr lang="pt-BR" b="1" dirty="0" smtClean="0"/>
              <a:t>: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	Criação de 4 </a:t>
            </a:r>
            <a:r>
              <a:rPr lang="pt-BR" dirty="0" err="1" smtClean="0"/>
              <a:t>Features</a:t>
            </a:r>
            <a:r>
              <a:rPr lang="pt-BR" dirty="0" smtClean="0"/>
              <a:t>:</a:t>
            </a:r>
          </a:p>
          <a:p>
            <a:pPr marL="285750" indent="-285750">
              <a:buFontTx/>
              <a:buChar char="-"/>
            </a:pP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u="sng" dirty="0" smtClean="0"/>
              <a:t>Receita da população disponível pra gasto com mercado</a:t>
            </a:r>
            <a:r>
              <a:rPr lang="pt-BR" dirty="0" smtClean="0"/>
              <a:t>: </a:t>
            </a:r>
            <a:r>
              <a:rPr lang="pt-BR" dirty="0" smtClean="0"/>
              <a:t>gasto </a:t>
            </a:r>
            <a:r>
              <a:rPr lang="pt-BR" dirty="0" smtClean="0"/>
              <a:t>médio mensal </a:t>
            </a:r>
            <a:r>
              <a:rPr lang="pt-BR" dirty="0" smtClean="0"/>
              <a:t>do brasileiro com itens adquiridos em supermercados: 21,81%</a:t>
            </a:r>
          </a:p>
          <a:p>
            <a:pPr marL="285750" indent="-285750">
              <a:buFontTx/>
              <a:buChar char="-"/>
            </a:pP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u="sng" dirty="0" smtClean="0"/>
              <a:t>Latitude e Longitude dos municípios(1 coluna para cada)</a:t>
            </a:r>
            <a:r>
              <a:rPr lang="pt-BR" dirty="0" smtClean="0"/>
              <a:t> : para ver impactos com relação a posição geográfica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u="sng" dirty="0" smtClean="0"/>
              <a:t>Crescimento Populacional de 1991 a 200</a:t>
            </a:r>
            <a:r>
              <a:rPr lang="pt-BR" dirty="0" smtClean="0"/>
              <a:t>: para avaliar em quais aspectos um alto crescimento ou um baixo crescimento podem afetar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419" y="1248568"/>
            <a:ext cx="6921744" cy="271462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747" y="4263230"/>
            <a:ext cx="6605221" cy="3619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747" y="4953000"/>
            <a:ext cx="6605222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4280" y="760534"/>
            <a:ext cx="3932237" cy="1600200"/>
          </a:xfrm>
        </p:spPr>
        <p:txBody>
          <a:bodyPr>
            <a:normAutofit/>
          </a:bodyPr>
          <a:lstStyle/>
          <a:p>
            <a:r>
              <a:rPr lang="pt-BR" b="1" dirty="0" smtClean="0"/>
              <a:t>3.3 Algoritmo de ML para </a:t>
            </a:r>
            <a:r>
              <a:rPr lang="pt-BR" b="1" dirty="0" err="1" smtClean="0"/>
              <a:t>clusterização</a:t>
            </a:r>
            <a:r>
              <a:rPr lang="pt-BR" b="1" dirty="0" smtClean="0"/>
              <a:t> preliminar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380520" cy="3811588"/>
          </a:xfrm>
        </p:spPr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Algoritmo </a:t>
            </a:r>
            <a:r>
              <a:rPr lang="pt-BR" dirty="0" smtClean="0"/>
              <a:t>utilizado: </a:t>
            </a:r>
            <a:r>
              <a:rPr lang="pt-BR" dirty="0" err="1" smtClean="0"/>
              <a:t>KMeans</a:t>
            </a:r>
            <a:endParaRPr lang="pt-BR" dirty="0" smtClean="0"/>
          </a:p>
          <a:p>
            <a:r>
              <a:rPr lang="pt-BR" dirty="0" smtClean="0"/>
              <a:t>Métrica: </a:t>
            </a:r>
            <a:r>
              <a:rPr lang="pt-BR" dirty="0" err="1" smtClean="0"/>
              <a:t>Silhouette</a:t>
            </a:r>
            <a:r>
              <a:rPr lang="pt-BR" dirty="0" smtClean="0"/>
              <a:t> Score</a:t>
            </a:r>
          </a:p>
          <a:p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 smtClean="0"/>
              <a:t>K = </a:t>
            </a:r>
            <a:r>
              <a:rPr lang="pt-BR" dirty="0"/>
              <a:t>6 -&gt; SS = </a:t>
            </a:r>
            <a:r>
              <a:rPr lang="pt-BR" dirty="0" smtClean="0"/>
              <a:t>0.87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Como </a:t>
            </a:r>
            <a:r>
              <a:rPr lang="pt-BR" dirty="0" smtClean="0"/>
              <a:t>para k = 6, ainda temos uma alta </a:t>
            </a:r>
            <a:r>
              <a:rPr lang="pt-BR" dirty="0" smtClean="0"/>
              <a:t>acurácia, utilizaremos esse valor para a separação dos grupos.  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10" name="Espaço Reservado para Imagem 9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9" t="-1387" r="271" b="-1147"/>
          <a:stretch/>
        </p:blipFill>
        <p:spPr>
          <a:xfrm>
            <a:off x="4009292" y="1063868"/>
            <a:ext cx="7649307" cy="4097217"/>
          </a:xfrm>
        </p:spPr>
      </p:pic>
    </p:spTree>
    <p:extLst>
      <p:ext uri="{BB962C8B-B14F-4D97-AF65-F5344CB8AC3E}">
        <p14:creationId xmlns:p14="http://schemas.microsoft.com/office/powerpoint/2010/main" val="252997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3.3 Algoritmo de ML para </a:t>
            </a:r>
            <a:r>
              <a:rPr lang="pt-BR" b="1" dirty="0" err="1"/>
              <a:t>clusterização</a:t>
            </a:r>
            <a:r>
              <a:rPr lang="pt-BR" b="1" dirty="0"/>
              <a:t> preliminar</a:t>
            </a:r>
            <a:r>
              <a:rPr lang="pt-BR" dirty="0"/>
              <a:t>:</a:t>
            </a:r>
            <a:endParaRPr lang="pt-BR" b="1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pt-BR" b="1" u="sng" dirty="0"/>
              <a:t>Análise </a:t>
            </a:r>
            <a:r>
              <a:rPr lang="pt-BR" b="1" u="sng" dirty="0" smtClean="0"/>
              <a:t>dos cluster: </a:t>
            </a:r>
            <a:r>
              <a:rPr lang="pt-BR" b="1" u="sng" dirty="0" err="1" smtClean="0"/>
              <a:t>Silhouette</a:t>
            </a:r>
            <a:r>
              <a:rPr lang="pt-BR" b="1" u="sng" dirty="0" smtClean="0"/>
              <a:t> Score</a:t>
            </a:r>
            <a:endParaRPr lang="pt-BR" u="sng" dirty="0" smtClean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smtClean="0"/>
              <a:t>Um </a:t>
            </a:r>
            <a:r>
              <a:rPr lang="pt-BR" dirty="0" smtClean="0"/>
              <a:t>dos grupos possui uma grande quantidade de municípios (cluster verde)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Pelo ‘</a:t>
            </a:r>
            <a:r>
              <a:rPr lang="pt-BR" dirty="0" err="1" smtClean="0"/>
              <a:t>Average</a:t>
            </a:r>
            <a:r>
              <a:rPr lang="pt-BR" dirty="0" smtClean="0"/>
              <a:t> </a:t>
            </a:r>
            <a:r>
              <a:rPr lang="pt-BR" dirty="0" err="1" smtClean="0"/>
              <a:t>Silhouette</a:t>
            </a:r>
            <a:r>
              <a:rPr lang="pt-BR" dirty="0" smtClean="0"/>
              <a:t> Score’, também podemos observar que nesse cluster é aonde temos elementos dos grupos mais definidos.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Mesmo para os grupos pequenos, podemos observar que alguns pontos ainda não foram completamente isolados dos outros grupos ( retângulo azul).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07830"/>
            <a:ext cx="6172200" cy="4167555"/>
          </a:xfrm>
        </p:spPr>
      </p:pic>
    </p:spTree>
    <p:extLst>
      <p:ext uri="{BB962C8B-B14F-4D97-AF65-F5344CB8AC3E}">
        <p14:creationId xmlns:p14="http://schemas.microsoft.com/office/powerpoint/2010/main" val="17107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1178</Words>
  <Application>Microsoft Office PowerPoint</Application>
  <PresentationFormat>Widescreen</PresentationFormat>
  <Paragraphs>189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Comic Sans MS</vt:lpstr>
      <vt:lpstr>Tahoma</vt:lpstr>
      <vt:lpstr>Tema do Office</vt:lpstr>
      <vt:lpstr>  Case – Data Scientist Plusoft</vt:lpstr>
      <vt:lpstr>   Agenda:</vt:lpstr>
      <vt:lpstr>1 - Contexto:</vt:lpstr>
      <vt:lpstr>  2 - Desafio:</vt:lpstr>
      <vt:lpstr>3- Desenvolvimento da Solução: Metodologia CRISP-DM</vt:lpstr>
      <vt:lpstr>      3.1 Análise preliminar da base de dados:</vt:lpstr>
      <vt:lpstr>     3.2 Criação de Features: </vt:lpstr>
      <vt:lpstr>3.3 Algoritmo de ML para clusterização preliminar:</vt:lpstr>
      <vt:lpstr>3.3 Algoritmo de ML para clusterização preliminar:</vt:lpstr>
      <vt:lpstr>     3.4 Análise exploratória dos dados( EDA): </vt:lpstr>
      <vt:lpstr>     3.4 Análise exploratória dos dados( EDA): </vt:lpstr>
      <vt:lpstr>     3.4 Análise exploratória dos dados( EDA): </vt:lpstr>
      <vt:lpstr>     3.5 Preparação dos dados:</vt:lpstr>
      <vt:lpstr>    3.6 Seleção de features: </vt:lpstr>
      <vt:lpstr>3.7 Aplicação do Algoritmo de Machnie Learning:</vt:lpstr>
      <vt:lpstr> 3.8 Deploy do  Modelo:</vt:lpstr>
      <vt:lpstr>4.0 Conclusão e Demonstração</vt:lpstr>
      <vt:lpstr>   Premissas adotadas</vt:lpstr>
      <vt:lpstr>1° Grupo de entrada: Grupo 5</vt:lpstr>
      <vt:lpstr>2° Grupo de entrada: Grupo 3</vt:lpstr>
      <vt:lpstr>3° Grupo de entrada: Grupo 2</vt:lpstr>
      <vt:lpstr>Para os demais grupos: 0, 1 e 4</vt:lpstr>
      <vt:lpstr>5 Próximos Passos:</vt:lpstr>
      <vt:lpstr>Apresentação do PowerPoint</vt:lpstr>
      <vt:lpstr>Referências: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</dc:creator>
  <cp:lastModifiedBy>Will</cp:lastModifiedBy>
  <cp:revision>85</cp:revision>
  <dcterms:created xsi:type="dcterms:W3CDTF">2022-03-27T02:22:55Z</dcterms:created>
  <dcterms:modified xsi:type="dcterms:W3CDTF">2022-03-29T21:49:58Z</dcterms:modified>
</cp:coreProperties>
</file>