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179A"/>
    <a:srgbClr val="0F6F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svg"/><Relationship Id="rId5" Type="http://schemas.openxmlformats.org/officeDocument/2006/relationships/image" Target="../media/image13.png"/><Relationship Id="rId4" Type="http://schemas.microsoft.com/office/2007/relationships/hdphoto" Target="../media/hdphoto1.wdp"/></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svg"/><Relationship Id="rId5" Type="http://schemas.openxmlformats.org/officeDocument/2006/relationships/image" Target="../media/image13.png"/><Relationship Id="rId4" Type="http://schemas.microsoft.com/office/2007/relationships/hdphoto" Target="../media/hdphoto1.wdp"/></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BB406D-5626-41AE-B1A1-9E6A583189E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90E548-1866-4975-B920-663AEF4A4AC3}">
      <dgm:prSet/>
      <dgm:spPr/>
      <dgm:t>
        <a:bodyPr/>
        <a:lstStyle/>
        <a:p>
          <a:r>
            <a:rPr lang="en-US" dirty="0"/>
            <a:t>Casual Riders use Cyclistic bikes for leisure activities whereas Members use them for regular commutes.</a:t>
          </a:r>
        </a:p>
      </dgm:t>
    </dgm:pt>
    <dgm:pt modelId="{C6566E25-6885-4064-BE21-293415672769}" type="parTrans" cxnId="{19A6FAD7-BFFC-490F-AD9D-05702271FF5D}">
      <dgm:prSet/>
      <dgm:spPr/>
      <dgm:t>
        <a:bodyPr/>
        <a:lstStyle/>
        <a:p>
          <a:endParaRPr lang="en-US"/>
        </a:p>
      </dgm:t>
    </dgm:pt>
    <dgm:pt modelId="{B21C87D7-4F39-4748-9061-9618AF642539}" type="sibTrans" cxnId="{19A6FAD7-BFFC-490F-AD9D-05702271FF5D}">
      <dgm:prSet/>
      <dgm:spPr/>
      <dgm:t>
        <a:bodyPr/>
        <a:lstStyle/>
        <a:p>
          <a:endParaRPr lang="en-US"/>
        </a:p>
      </dgm:t>
    </dgm:pt>
    <dgm:pt modelId="{9D1DEA23-4827-4888-9096-61E781C187F0}">
      <dgm:prSet/>
      <dgm:spPr/>
      <dgm:t>
        <a:bodyPr/>
        <a:lstStyle/>
        <a:p>
          <a:r>
            <a:rPr lang="en-US" dirty="0"/>
            <a:t>Casual Riders rarely take trips in winter months, but some subscribers still use bicycles for transportation.</a:t>
          </a:r>
        </a:p>
      </dgm:t>
    </dgm:pt>
    <dgm:pt modelId="{E29157C8-BB78-4624-9627-8DB3AF1ACD0C}" type="parTrans" cxnId="{4807C6C4-EAC2-40BD-B6A9-7EE522FE8EB0}">
      <dgm:prSet/>
      <dgm:spPr/>
      <dgm:t>
        <a:bodyPr/>
        <a:lstStyle/>
        <a:p>
          <a:endParaRPr lang="en-US"/>
        </a:p>
      </dgm:t>
    </dgm:pt>
    <dgm:pt modelId="{193B6A22-795E-432B-9A02-FAD9F13D7AB8}" type="sibTrans" cxnId="{4807C6C4-EAC2-40BD-B6A9-7EE522FE8EB0}">
      <dgm:prSet/>
      <dgm:spPr/>
      <dgm:t>
        <a:bodyPr/>
        <a:lstStyle/>
        <a:p>
          <a:endParaRPr lang="en-US"/>
        </a:p>
      </dgm:t>
    </dgm:pt>
    <dgm:pt modelId="{F3027D82-6C8D-4501-A9F2-C0186B6E0C85}">
      <dgm:prSet/>
      <dgm:spPr/>
      <dgm:t>
        <a:bodyPr/>
        <a:lstStyle/>
        <a:p>
          <a:r>
            <a:rPr lang="en-US" dirty="0"/>
            <a:t>Data is limited in that it does not allow us to understand how many Casual Riders are visitors or Chicago residents</a:t>
          </a:r>
        </a:p>
      </dgm:t>
    </dgm:pt>
    <dgm:pt modelId="{58DA7B3B-0046-4294-AEB9-5D8DD581EFD5}" type="parTrans" cxnId="{72606C30-DE35-44CC-B902-28B9AB9332FD}">
      <dgm:prSet/>
      <dgm:spPr/>
      <dgm:t>
        <a:bodyPr/>
        <a:lstStyle/>
        <a:p>
          <a:endParaRPr lang="en-US"/>
        </a:p>
      </dgm:t>
    </dgm:pt>
    <dgm:pt modelId="{B486EA3A-3A16-407B-BDE8-7E932557271C}" type="sibTrans" cxnId="{72606C30-DE35-44CC-B902-28B9AB9332FD}">
      <dgm:prSet/>
      <dgm:spPr/>
      <dgm:t>
        <a:bodyPr/>
        <a:lstStyle/>
        <a:p>
          <a:endParaRPr lang="en-US"/>
        </a:p>
      </dgm:t>
    </dgm:pt>
    <dgm:pt modelId="{74FCA8A9-37C1-44AB-8F5E-2826B92C05E1}" type="pres">
      <dgm:prSet presAssocID="{7BBB406D-5626-41AE-B1A1-9E6A583189E0}" presName="root" presStyleCnt="0">
        <dgm:presLayoutVars>
          <dgm:dir/>
          <dgm:resizeHandles val="exact"/>
        </dgm:presLayoutVars>
      </dgm:prSet>
      <dgm:spPr/>
    </dgm:pt>
    <dgm:pt modelId="{EAB86BEA-5A10-4D09-AA19-552E0E62CF73}" type="pres">
      <dgm:prSet presAssocID="{B790E548-1866-4975-B920-663AEF4A4AC3}" presName="compNode" presStyleCnt="0"/>
      <dgm:spPr/>
    </dgm:pt>
    <dgm:pt modelId="{E652B072-BC50-4069-91E9-B98E1F97E387}" type="pres">
      <dgm:prSet presAssocID="{B790E548-1866-4975-B920-663AEF4A4AC3}" presName="bgRect" presStyleLbl="bgShp" presStyleIdx="0" presStyleCnt="3"/>
      <dgm:spPr/>
    </dgm:pt>
    <dgm:pt modelId="{C150A220-785B-4D88-B072-91359CCCA340}" type="pres">
      <dgm:prSet presAssocID="{B790E548-1866-4975-B920-663AEF4A4A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ke"/>
        </a:ext>
      </dgm:extLst>
    </dgm:pt>
    <dgm:pt modelId="{F23D8242-DE14-423E-BA31-1C8CC9FC449E}" type="pres">
      <dgm:prSet presAssocID="{B790E548-1866-4975-B920-663AEF4A4AC3}" presName="spaceRect" presStyleCnt="0"/>
      <dgm:spPr/>
    </dgm:pt>
    <dgm:pt modelId="{DC8408AD-FFF6-430B-A9FD-6AB6FF517E64}" type="pres">
      <dgm:prSet presAssocID="{B790E548-1866-4975-B920-663AEF4A4AC3}" presName="parTx" presStyleLbl="revTx" presStyleIdx="0" presStyleCnt="3">
        <dgm:presLayoutVars>
          <dgm:chMax val="0"/>
          <dgm:chPref val="0"/>
        </dgm:presLayoutVars>
      </dgm:prSet>
      <dgm:spPr/>
    </dgm:pt>
    <dgm:pt modelId="{107D6FD0-57FA-4B5A-BE51-FD7C158AE2A5}" type="pres">
      <dgm:prSet presAssocID="{B21C87D7-4F39-4748-9061-9618AF642539}" presName="sibTrans" presStyleCnt="0"/>
      <dgm:spPr/>
    </dgm:pt>
    <dgm:pt modelId="{8F4E4506-1AF6-4C91-868F-ABF2F1C6009B}" type="pres">
      <dgm:prSet presAssocID="{9D1DEA23-4827-4888-9096-61E781C187F0}" presName="compNode" presStyleCnt="0"/>
      <dgm:spPr/>
    </dgm:pt>
    <dgm:pt modelId="{E78729C5-0AE7-4191-A3AC-E4CAD94FF9AE}" type="pres">
      <dgm:prSet presAssocID="{9D1DEA23-4827-4888-9096-61E781C187F0}" presName="bgRect" presStyleLbl="bgShp" presStyleIdx="1" presStyleCnt="3"/>
      <dgm:spPr/>
    </dgm:pt>
    <dgm:pt modelId="{C5E9D2E4-28EB-4887-8F03-378F1E06999C}" type="pres">
      <dgm:prSet presAssocID="{9D1DEA23-4827-4888-9096-61E781C187F0}" presName="iconRect" presStyleLbl="node1" presStyleIdx="1"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otorcycle"/>
        </a:ext>
      </dgm:extLst>
    </dgm:pt>
    <dgm:pt modelId="{0E58DC5D-A955-4292-A7B5-DAB540B3EE16}" type="pres">
      <dgm:prSet presAssocID="{9D1DEA23-4827-4888-9096-61E781C187F0}" presName="spaceRect" presStyleCnt="0"/>
      <dgm:spPr/>
    </dgm:pt>
    <dgm:pt modelId="{E1800240-5123-4ACA-85E7-80AE4647DBB5}" type="pres">
      <dgm:prSet presAssocID="{9D1DEA23-4827-4888-9096-61E781C187F0}" presName="parTx" presStyleLbl="revTx" presStyleIdx="1" presStyleCnt="3">
        <dgm:presLayoutVars>
          <dgm:chMax val="0"/>
          <dgm:chPref val="0"/>
        </dgm:presLayoutVars>
      </dgm:prSet>
      <dgm:spPr/>
    </dgm:pt>
    <dgm:pt modelId="{7896B9F4-6E9D-40CC-8C30-90976976038B}" type="pres">
      <dgm:prSet presAssocID="{193B6A22-795E-432B-9A02-FAD9F13D7AB8}" presName="sibTrans" presStyleCnt="0"/>
      <dgm:spPr/>
    </dgm:pt>
    <dgm:pt modelId="{DB21706E-5ECB-41BC-AF92-6F49D4D1716F}" type="pres">
      <dgm:prSet presAssocID="{F3027D82-6C8D-4501-A9F2-C0186B6E0C85}" presName="compNode" presStyleCnt="0"/>
      <dgm:spPr/>
    </dgm:pt>
    <dgm:pt modelId="{18AFC6F4-A567-41D3-A52E-3E95B126D330}" type="pres">
      <dgm:prSet presAssocID="{F3027D82-6C8D-4501-A9F2-C0186B6E0C85}" presName="bgRect" presStyleLbl="bgShp" presStyleIdx="2" presStyleCnt="3"/>
      <dgm:spPr/>
    </dgm:pt>
    <dgm:pt modelId="{9A35813F-06DE-45C6-BBED-CA85FBA15C4C}" type="pres">
      <dgm:prSet presAssocID="{F3027D82-6C8D-4501-A9F2-C0186B6E0C85}"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A8E4CD47-D98B-4423-B8B4-BC534F5B8640}" type="pres">
      <dgm:prSet presAssocID="{F3027D82-6C8D-4501-A9F2-C0186B6E0C85}" presName="spaceRect" presStyleCnt="0"/>
      <dgm:spPr/>
    </dgm:pt>
    <dgm:pt modelId="{F8037E59-A233-46A8-AB38-D2F75F41869E}" type="pres">
      <dgm:prSet presAssocID="{F3027D82-6C8D-4501-A9F2-C0186B6E0C85}" presName="parTx" presStyleLbl="revTx" presStyleIdx="2" presStyleCnt="3">
        <dgm:presLayoutVars>
          <dgm:chMax val="0"/>
          <dgm:chPref val="0"/>
        </dgm:presLayoutVars>
      </dgm:prSet>
      <dgm:spPr/>
    </dgm:pt>
  </dgm:ptLst>
  <dgm:cxnLst>
    <dgm:cxn modelId="{A44ABF23-F7F8-47B7-AEB3-1407FB0A9D82}" type="presOf" srcId="{7BBB406D-5626-41AE-B1A1-9E6A583189E0}" destId="{74FCA8A9-37C1-44AB-8F5E-2826B92C05E1}" srcOrd="0" destOrd="0" presId="urn:microsoft.com/office/officeart/2018/2/layout/IconVerticalSolidList"/>
    <dgm:cxn modelId="{72606C30-DE35-44CC-B902-28B9AB9332FD}" srcId="{7BBB406D-5626-41AE-B1A1-9E6A583189E0}" destId="{F3027D82-6C8D-4501-A9F2-C0186B6E0C85}" srcOrd="2" destOrd="0" parTransId="{58DA7B3B-0046-4294-AEB9-5D8DD581EFD5}" sibTransId="{B486EA3A-3A16-407B-BDE8-7E932557271C}"/>
    <dgm:cxn modelId="{D6D1FC37-BF7A-4401-B970-F77CDCEF4A44}" type="presOf" srcId="{B790E548-1866-4975-B920-663AEF4A4AC3}" destId="{DC8408AD-FFF6-430B-A9FD-6AB6FF517E64}" srcOrd="0" destOrd="0" presId="urn:microsoft.com/office/officeart/2018/2/layout/IconVerticalSolidList"/>
    <dgm:cxn modelId="{23AF577A-89E2-4569-8F7F-ABB51AF32460}" type="presOf" srcId="{F3027D82-6C8D-4501-A9F2-C0186B6E0C85}" destId="{F8037E59-A233-46A8-AB38-D2F75F41869E}" srcOrd="0" destOrd="0" presId="urn:microsoft.com/office/officeart/2018/2/layout/IconVerticalSolidList"/>
    <dgm:cxn modelId="{4D0FEFAB-B15C-4E07-B3B3-33E018157378}" type="presOf" srcId="{9D1DEA23-4827-4888-9096-61E781C187F0}" destId="{E1800240-5123-4ACA-85E7-80AE4647DBB5}" srcOrd="0" destOrd="0" presId="urn:microsoft.com/office/officeart/2018/2/layout/IconVerticalSolidList"/>
    <dgm:cxn modelId="{4807C6C4-EAC2-40BD-B6A9-7EE522FE8EB0}" srcId="{7BBB406D-5626-41AE-B1A1-9E6A583189E0}" destId="{9D1DEA23-4827-4888-9096-61E781C187F0}" srcOrd="1" destOrd="0" parTransId="{E29157C8-BB78-4624-9627-8DB3AF1ACD0C}" sibTransId="{193B6A22-795E-432B-9A02-FAD9F13D7AB8}"/>
    <dgm:cxn modelId="{19A6FAD7-BFFC-490F-AD9D-05702271FF5D}" srcId="{7BBB406D-5626-41AE-B1A1-9E6A583189E0}" destId="{B790E548-1866-4975-B920-663AEF4A4AC3}" srcOrd="0" destOrd="0" parTransId="{C6566E25-6885-4064-BE21-293415672769}" sibTransId="{B21C87D7-4F39-4748-9061-9618AF642539}"/>
    <dgm:cxn modelId="{D86E9084-115F-4E45-8E2F-A1E26474548F}" type="presParOf" srcId="{74FCA8A9-37C1-44AB-8F5E-2826B92C05E1}" destId="{EAB86BEA-5A10-4D09-AA19-552E0E62CF73}" srcOrd="0" destOrd="0" presId="urn:microsoft.com/office/officeart/2018/2/layout/IconVerticalSolidList"/>
    <dgm:cxn modelId="{D42838A7-822B-4CC2-A4B7-91A456A8EE6A}" type="presParOf" srcId="{EAB86BEA-5A10-4D09-AA19-552E0E62CF73}" destId="{E652B072-BC50-4069-91E9-B98E1F97E387}" srcOrd="0" destOrd="0" presId="urn:microsoft.com/office/officeart/2018/2/layout/IconVerticalSolidList"/>
    <dgm:cxn modelId="{48BC56A7-0F8A-47B3-AE5C-B53AA79BBE8E}" type="presParOf" srcId="{EAB86BEA-5A10-4D09-AA19-552E0E62CF73}" destId="{C150A220-785B-4D88-B072-91359CCCA340}" srcOrd="1" destOrd="0" presId="urn:microsoft.com/office/officeart/2018/2/layout/IconVerticalSolidList"/>
    <dgm:cxn modelId="{6AC7B5DE-F591-4A18-B35B-57B5922AE541}" type="presParOf" srcId="{EAB86BEA-5A10-4D09-AA19-552E0E62CF73}" destId="{F23D8242-DE14-423E-BA31-1C8CC9FC449E}" srcOrd="2" destOrd="0" presId="urn:microsoft.com/office/officeart/2018/2/layout/IconVerticalSolidList"/>
    <dgm:cxn modelId="{717E4CD9-832C-4BBF-AF46-415EC591965F}" type="presParOf" srcId="{EAB86BEA-5A10-4D09-AA19-552E0E62CF73}" destId="{DC8408AD-FFF6-430B-A9FD-6AB6FF517E64}" srcOrd="3" destOrd="0" presId="urn:microsoft.com/office/officeart/2018/2/layout/IconVerticalSolidList"/>
    <dgm:cxn modelId="{997BD9F0-AA2B-4CE2-A479-2CA9FAE060B0}" type="presParOf" srcId="{74FCA8A9-37C1-44AB-8F5E-2826B92C05E1}" destId="{107D6FD0-57FA-4B5A-BE51-FD7C158AE2A5}" srcOrd="1" destOrd="0" presId="urn:microsoft.com/office/officeart/2018/2/layout/IconVerticalSolidList"/>
    <dgm:cxn modelId="{6795206E-FE8F-41A4-BFA3-9E1FAC78A020}" type="presParOf" srcId="{74FCA8A9-37C1-44AB-8F5E-2826B92C05E1}" destId="{8F4E4506-1AF6-4C91-868F-ABF2F1C6009B}" srcOrd="2" destOrd="0" presId="urn:microsoft.com/office/officeart/2018/2/layout/IconVerticalSolidList"/>
    <dgm:cxn modelId="{BBD49701-AA92-4F86-8830-9477048D8359}" type="presParOf" srcId="{8F4E4506-1AF6-4C91-868F-ABF2F1C6009B}" destId="{E78729C5-0AE7-4191-A3AC-E4CAD94FF9AE}" srcOrd="0" destOrd="0" presId="urn:microsoft.com/office/officeart/2018/2/layout/IconVerticalSolidList"/>
    <dgm:cxn modelId="{E65629D2-33A3-48A0-A5E1-4940C914AA3E}" type="presParOf" srcId="{8F4E4506-1AF6-4C91-868F-ABF2F1C6009B}" destId="{C5E9D2E4-28EB-4887-8F03-378F1E06999C}" srcOrd="1" destOrd="0" presId="urn:microsoft.com/office/officeart/2018/2/layout/IconVerticalSolidList"/>
    <dgm:cxn modelId="{D45EC3E4-658A-4784-882C-527D82C4F10F}" type="presParOf" srcId="{8F4E4506-1AF6-4C91-868F-ABF2F1C6009B}" destId="{0E58DC5D-A955-4292-A7B5-DAB540B3EE16}" srcOrd="2" destOrd="0" presId="urn:microsoft.com/office/officeart/2018/2/layout/IconVerticalSolidList"/>
    <dgm:cxn modelId="{480CA231-5594-4FB0-9E5E-CC813A64251B}" type="presParOf" srcId="{8F4E4506-1AF6-4C91-868F-ABF2F1C6009B}" destId="{E1800240-5123-4ACA-85E7-80AE4647DBB5}" srcOrd="3" destOrd="0" presId="urn:microsoft.com/office/officeart/2018/2/layout/IconVerticalSolidList"/>
    <dgm:cxn modelId="{8BACA07F-2A81-4B77-A229-78346C8D8631}" type="presParOf" srcId="{74FCA8A9-37C1-44AB-8F5E-2826B92C05E1}" destId="{7896B9F4-6E9D-40CC-8C30-90976976038B}" srcOrd="3" destOrd="0" presId="urn:microsoft.com/office/officeart/2018/2/layout/IconVerticalSolidList"/>
    <dgm:cxn modelId="{B6AC98CC-2D0C-4B4D-A1A6-532F81F8FA17}" type="presParOf" srcId="{74FCA8A9-37C1-44AB-8F5E-2826B92C05E1}" destId="{DB21706E-5ECB-41BC-AF92-6F49D4D1716F}" srcOrd="4" destOrd="0" presId="urn:microsoft.com/office/officeart/2018/2/layout/IconVerticalSolidList"/>
    <dgm:cxn modelId="{C53E462B-E023-490C-B62A-F712534D1519}" type="presParOf" srcId="{DB21706E-5ECB-41BC-AF92-6F49D4D1716F}" destId="{18AFC6F4-A567-41D3-A52E-3E95B126D330}" srcOrd="0" destOrd="0" presId="urn:microsoft.com/office/officeart/2018/2/layout/IconVerticalSolidList"/>
    <dgm:cxn modelId="{F0FBD8C7-20B0-4336-A77F-D949621C7638}" type="presParOf" srcId="{DB21706E-5ECB-41BC-AF92-6F49D4D1716F}" destId="{9A35813F-06DE-45C6-BBED-CA85FBA15C4C}" srcOrd="1" destOrd="0" presId="urn:microsoft.com/office/officeart/2018/2/layout/IconVerticalSolidList"/>
    <dgm:cxn modelId="{D82991F4-2DE1-4FF5-8337-64F5F990983D}" type="presParOf" srcId="{DB21706E-5ECB-41BC-AF92-6F49D4D1716F}" destId="{A8E4CD47-D98B-4423-B8B4-BC534F5B8640}" srcOrd="2" destOrd="0" presId="urn:microsoft.com/office/officeart/2018/2/layout/IconVerticalSolidList"/>
    <dgm:cxn modelId="{D5CF8DBE-63E6-400C-BB15-7D9E14E98094}" type="presParOf" srcId="{DB21706E-5ECB-41BC-AF92-6F49D4D1716F}" destId="{F8037E59-A233-46A8-AB38-D2F75F41869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8C258B-1B4D-4416-AA11-0FADF894A0B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D9784E9-1C04-4BB1-97A2-4D4727B09989}">
      <dgm:prSet/>
      <dgm:spPr/>
      <dgm:t>
        <a:bodyPr/>
        <a:lstStyle/>
        <a:p>
          <a:r>
            <a:rPr lang="en-US"/>
            <a:t>Visitors of Chicago are not incentivized to subscribe, unless they have access to the same service in their home city or if they travel to other cities enough with the service provided. Expanding service to other cities will increase subscribers for travelers and workers who frequently travel.</a:t>
          </a:r>
        </a:p>
      </dgm:t>
    </dgm:pt>
    <dgm:pt modelId="{E40C2C6B-7C24-4B4A-983D-97D08E3D205F}" type="parTrans" cxnId="{09BA487F-F2AF-4375-B570-FAAFA53CF00D}">
      <dgm:prSet/>
      <dgm:spPr/>
      <dgm:t>
        <a:bodyPr/>
        <a:lstStyle/>
        <a:p>
          <a:endParaRPr lang="en-US"/>
        </a:p>
      </dgm:t>
    </dgm:pt>
    <dgm:pt modelId="{D6EFB841-17BD-4A26-BB4C-57487848DF26}" type="sibTrans" cxnId="{09BA487F-F2AF-4375-B570-FAAFA53CF00D}">
      <dgm:prSet/>
      <dgm:spPr/>
      <dgm:t>
        <a:bodyPr/>
        <a:lstStyle/>
        <a:p>
          <a:endParaRPr lang="en-US"/>
        </a:p>
      </dgm:t>
    </dgm:pt>
    <dgm:pt modelId="{223B7B67-D4BF-4FE9-A76A-BF2581349C9E}">
      <dgm:prSet/>
      <dgm:spPr/>
      <dgm:t>
        <a:bodyPr/>
        <a:lstStyle/>
        <a:p>
          <a:r>
            <a:rPr lang="en-US" dirty="0"/>
            <a:t>Adding another type of subscription service may be beneficial. Whether it be for weekend use or seasonal. However, this may discourage people to sign up annually and choose the smaller commitment.</a:t>
          </a:r>
        </a:p>
      </dgm:t>
    </dgm:pt>
    <dgm:pt modelId="{A7D5C001-368C-4EFF-B982-084CFA35A476}" type="parTrans" cxnId="{FEC3F309-0E25-4C2D-8AA6-42897262851C}">
      <dgm:prSet/>
      <dgm:spPr/>
      <dgm:t>
        <a:bodyPr/>
        <a:lstStyle/>
        <a:p>
          <a:endParaRPr lang="en-US"/>
        </a:p>
      </dgm:t>
    </dgm:pt>
    <dgm:pt modelId="{AD829EA7-1479-4762-B5DA-BA7BB8B76D55}" type="sibTrans" cxnId="{FEC3F309-0E25-4C2D-8AA6-42897262851C}">
      <dgm:prSet/>
      <dgm:spPr/>
      <dgm:t>
        <a:bodyPr/>
        <a:lstStyle/>
        <a:p>
          <a:endParaRPr lang="en-US"/>
        </a:p>
      </dgm:t>
    </dgm:pt>
    <dgm:pt modelId="{B5D0736A-2F22-4694-BC1A-4D8A8633033F}">
      <dgm:prSet/>
      <dgm:spPr/>
      <dgm:t>
        <a:bodyPr/>
        <a:lstStyle/>
        <a:p>
          <a:r>
            <a:rPr lang="en-US"/>
            <a:t>Increasing the cost of weekend rides could make Casual Riders more inclined to switch to subscription service if they frequently use the bikes on weekends.</a:t>
          </a:r>
        </a:p>
      </dgm:t>
    </dgm:pt>
    <dgm:pt modelId="{857C4CEF-012A-4F36-BEF3-5979FE5B5759}" type="parTrans" cxnId="{0A6BFEC3-76F1-4EF3-9627-5991892CCEC0}">
      <dgm:prSet/>
      <dgm:spPr/>
      <dgm:t>
        <a:bodyPr/>
        <a:lstStyle/>
        <a:p>
          <a:endParaRPr lang="en-US"/>
        </a:p>
      </dgm:t>
    </dgm:pt>
    <dgm:pt modelId="{2FF4D80B-B87D-48D4-A5E2-C3DAC5C37D9B}" type="sibTrans" cxnId="{0A6BFEC3-76F1-4EF3-9627-5991892CCEC0}">
      <dgm:prSet/>
      <dgm:spPr/>
      <dgm:t>
        <a:bodyPr/>
        <a:lstStyle/>
        <a:p>
          <a:endParaRPr lang="en-US"/>
        </a:p>
      </dgm:t>
    </dgm:pt>
    <dgm:pt modelId="{04E71021-FB6A-4517-97F1-707B22F18363}" type="pres">
      <dgm:prSet presAssocID="{3F8C258B-1B4D-4416-AA11-0FADF894A0B0}" presName="root" presStyleCnt="0">
        <dgm:presLayoutVars>
          <dgm:dir/>
          <dgm:resizeHandles val="exact"/>
        </dgm:presLayoutVars>
      </dgm:prSet>
      <dgm:spPr/>
    </dgm:pt>
    <dgm:pt modelId="{B15200F7-8D1E-40BC-9C86-554EC47D6BE6}" type="pres">
      <dgm:prSet presAssocID="{AD9784E9-1C04-4BB1-97A2-4D4727B09989}" presName="compNode" presStyleCnt="0"/>
      <dgm:spPr/>
    </dgm:pt>
    <dgm:pt modelId="{87C74802-4ACE-40FB-9C9C-4E7839D1C1CC}" type="pres">
      <dgm:prSet presAssocID="{AD9784E9-1C04-4BB1-97A2-4D4727B09989}" presName="bgRect" presStyleLbl="bgShp" presStyleIdx="0" presStyleCnt="3"/>
      <dgm:spPr/>
    </dgm:pt>
    <dgm:pt modelId="{5248F947-68B6-463F-9228-19CA3835829A}" type="pres">
      <dgm:prSet presAssocID="{AD9784E9-1C04-4BB1-97A2-4D4727B099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56E49DB1-37E5-4D27-93EA-54C7A7C91630}" type="pres">
      <dgm:prSet presAssocID="{AD9784E9-1C04-4BB1-97A2-4D4727B09989}" presName="spaceRect" presStyleCnt="0"/>
      <dgm:spPr/>
    </dgm:pt>
    <dgm:pt modelId="{29D3E087-991B-4E59-B586-51677695CE92}" type="pres">
      <dgm:prSet presAssocID="{AD9784E9-1C04-4BB1-97A2-4D4727B09989}" presName="parTx" presStyleLbl="revTx" presStyleIdx="0" presStyleCnt="3">
        <dgm:presLayoutVars>
          <dgm:chMax val="0"/>
          <dgm:chPref val="0"/>
        </dgm:presLayoutVars>
      </dgm:prSet>
      <dgm:spPr/>
    </dgm:pt>
    <dgm:pt modelId="{25862D33-059B-43E0-9CC5-FC9248067A12}" type="pres">
      <dgm:prSet presAssocID="{D6EFB841-17BD-4A26-BB4C-57487848DF26}" presName="sibTrans" presStyleCnt="0"/>
      <dgm:spPr/>
    </dgm:pt>
    <dgm:pt modelId="{DB307DB0-77EC-4438-8A59-590D37E4E37E}" type="pres">
      <dgm:prSet presAssocID="{223B7B67-D4BF-4FE9-A76A-BF2581349C9E}" presName="compNode" presStyleCnt="0"/>
      <dgm:spPr/>
    </dgm:pt>
    <dgm:pt modelId="{AEB29624-008A-41A9-B76E-DEFEDFFE2B69}" type="pres">
      <dgm:prSet presAssocID="{223B7B67-D4BF-4FE9-A76A-BF2581349C9E}" presName="bgRect" presStyleLbl="bgShp" presStyleIdx="1" presStyleCnt="3"/>
      <dgm:spPr/>
    </dgm:pt>
    <dgm:pt modelId="{49F56F66-025A-4E6A-805A-B1D74699ED97}" type="pres">
      <dgm:prSet presAssocID="{223B7B67-D4BF-4FE9-A76A-BF2581349C9E}" presName="iconRect" presStyleLbl="node1" presStyleIdx="1" presStyleCnt="3"/>
      <dgm:spPr>
        <a:blipFill>
          <a:blip xmlns:r="http://schemas.openxmlformats.org/officeDocument/2006/relationships" r:embed="rId3">
            <a:extLst>
              <a:ext uri="{BEBA8EAE-BF5A-486C-A8C5-ECC9F3942E4B}">
                <a14:imgProps xmlns:a14="http://schemas.microsoft.com/office/drawing/2010/main">
                  <a14:imgLayer r:embed="rId4">
                    <a14:imgEffect>
                      <a14:backgroundRemoval t="8754" b="91098" l="17024" r="82143">
                        <a14:foregroundMark x1="33214" y1="91246" x2="33214" y2="91246"/>
                        <a14:foregroundMark x1="17857" y1="69139" x2="17857" y2="69139"/>
                        <a14:foregroundMark x1="80119" y1="8902" x2="80119" y2="8902"/>
                        <a14:foregroundMark x1="17857" y1="67062" x2="17857" y2="67062"/>
                        <a14:foregroundMark x1="17857" y1="69139" x2="17857" y2="69139"/>
                        <a14:foregroundMark x1="17024" y1="66172" x2="17024" y2="66172"/>
                      </a14:backgroundRemoval>
                    </a14:imgEffect>
                  </a14:imgLayer>
                </a14:imgProps>
              </a:ext>
              <a:ext uri="{28A0092B-C50C-407E-A947-70E740481C1C}">
                <a14:useLocalDpi xmlns:a14="http://schemas.microsoft.com/office/drawing/2010/main" val="0"/>
              </a:ext>
            </a:extLst>
          </a:blip>
          <a:srcRect/>
          <a:stretch>
            <a:fillRect l="-12000" r="-12000"/>
          </a:stretch>
        </a:blipFill>
        <a:ln>
          <a:noFill/>
        </a:ln>
      </dgm:spPr>
    </dgm:pt>
    <dgm:pt modelId="{43B7F079-0D86-430C-80A4-6F1C308A6F63}" type="pres">
      <dgm:prSet presAssocID="{223B7B67-D4BF-4FE9-A76A-BF2581349C9E}" presName="spaceRect" presStyleCnt="0"/>
      <dgm:spPr/>
    </dgm:pt>
    <dgm:pt modelId="{1D73DA40-51D3-4286-B157-28EE3745290C}" type="pres">
      <dgm:prSet presAssocID="{223B7B67-D4BF-4FE9-A76A-BF2581349C9E}" presName="parTx" presStyleLbl="revTx" presStyleIdx="1" presStyleCnt="3">
        <dgm:presLayoutVars>
          <dgm:chMax val="0"/>
          <dgm:chPref val="0"/>
        </dgm:presLayoutVars>
      </dgm:prSet>
      <dgm:spPr/>
    </dgm:pt>
    <dgm:pt modelId="{AD437EF0-A3EF-44A2-8600-CB5D9BC1561C}" type="pres">
      <dgm:prSet presAssocID="{AD829EA7-1479-4762-B5DA-BA7BB8B76D55}" presName="sibTrans" presStyleCnt="0"/>
      <dgm:spPr/>
    </dgm:pt>
    <dgm:pt modelId="{AC3270A8-2C1D-4E2B-896A-3653AA00D09D}" type="pres">
      <dgm:prSet presAssocID="{B5D0736A-2F22-4694-BC1A-4D8A8633033F}" presName="compNode" presStyleCnt="0"/>
      <dgm:spPr/>
    </dgm:pt>
    <dgm:pt modelId="{7FFAE02A-F94C-4F18-8942-E2D917FF2B20}" type="pres">
      <dgm:prSet presAssocID="{B5D0736A-2F22-4694-BC1A-4D8A8633033F}" presName="bgRect" presStyleLbl="bgShp" presStyleIdx="2" presStyleCnt="3"/>
      <dgm:spPr/>
    </dgm:pt>
    <dgm:pt modelId="{680EE173-79F5-4A4C-ADDC-BB73923FD802}" type="pres">
      <dgm:prSet presAssocID="{B5D0736A-2F22-4694-BC1A-4D8A863303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ke"/>
        </a:ext>
      </dgm:extLst>
    </dgm:pt>
    <dgm:pt modelId="{34FD4567-AEF0-4C4F-9F64-7A5C99FDDEEA}" type="pres">
      <dgm:prSet presAssocID="{B5D0736A-2F22-4694-BC1A-4D8A8633033F}" presName="spaceRect" presStyleCnt="0"/>
      <dgm:spPr/>
    </dgm:pt>
    <dgm:pt modelId="{4F7D7516-0916-47B7-9876-15EA207475C0}" type="pres">
      <dgm:prSet presAssocID="{B5D0736A-2F22-4694-BC1A-4D8A8633033F}" presName="parTx" presStyleLbl="revTx" presStyleIdx="2" presStyleCnt="3">
        <dgm:presLayoutVars>
          <dgm:chMax val="0"/>
          <dgm:chPref val="0"/>
        </dgm:presLayoutVars>
      </dgm:prSet>
      <dgm:spPr/>
    </dgm:pt>
  </dgm:ptLst>
  <dgm:cxnLst>
    <dgm:cxn modelId="{FEC3F309-0E25-4C2D-8AA6-42897262851C}" srcId="{3F8C258B-1B4D-4416-AA11-0FADF894A0B0}" destId="{223B7B67-D4BF-4FE9-A76A-BF2581349C9E}" srcOrd="1" destOrd="0" parTransId="{A7D5C001-368C-4EFF-B982-084CFA35A476}" sibTransId="{AD829EA7-1479-4762-B5DA-BA7BB8B76D55}"/>
    <dgm:cxn modelId="{09BA487F-F2AF-4375-B570-FAAFA53CF00D}" srcId="{3F8C258B-1B4D-4416-AA11-0FADF894A0B0}" destId="{AD9784E9-1C04-4BB1-97A2-4D4727B09989}" srcOrd="0" destOrd="0" parTransId="{E40C2C6B-7C24-4B4A-983D-97D08E3D205F}" sibTransId="{D6EFB841-17BD-4A26-BB4C-57487848DF26}"/>
    <dgm:cxn modelId="{8A1C7A9C-9EF8-4F37-819A-C339ABF797D9}" type="presOf" srcId="{223B7B67-D4BF-4FE9-A76A-BF2581349C9E}" destId="{1D73DA40-51D3-4286-B157-28EE3745290C}" srcOrd="0" destOrd="0" presId="urn:microsoft.com/office/officeart/2018/2/layout/IconVerticalSolidList"/>
    <dgm:cxn modelId="{883FB3AF-6476-4EF6-B2A3-2FF0FE6302E9}" type="presOf" srcId="{B5D0736A-2F22-4694-BC1A-4D8A8633033F}" destId="{4F7D7516-0916-47B7-9876-15EA207475C0}" srcOrd="0" destOrd="0" presId="urn:microsoft.com/office/officeart/2018/2/layout/IconVerticalSolidList"/>
    <dgm:cxn modelId="{0A6BFEC3-76F1-4EF3-9627-5991892CCEC0}" srcId="{3F8C258B-1B4D-4416-AA11-0FADF894A0B0}" destId="{B5D0736A-2F22-4694-BC1A-4D8A8633033F}" srcOrd="2" destOrd="0" parTransId="{857C4CEF-012A-4F36-BEF3-5979FE5B5759}" sibTransId="{2FF4D80B-B87D-48D4-A5E2-C3DAC5C37D9B}"/>
    <dgm:cxn modelId="{516E41CF-6CC2-4511-B061-EDC35E0F093D}" type="presOf" srcId="{3F8C258B-1B4D-4416-AA11-0FADF894A0B0}" destId="{04E71021-FB6A-4517-97F1-707B22F18363}" srcOrd="0" destOrd="0" presId="urn:microsoft.com/office/officeart/2018/2/layout/IconVerticalSolidList"/>
    <dgm:cxn modelId="{6B8E01E9-6D2B-4D4B-A6EC-03F7C89B2E92}" type="presOf" srcId="{AD9784E9-1C04-4BB1-97A2-4D4727B09989}" destId="{29D3E087-991B-4E59-B586-51677695CE92}" srcOrd="0" destOrd="0" presId="urn:microsoft.com/office/officeart/2018/2/layout/IconVerticalSolidList"/>
    <dgm:cxn modelId="{9899472F-739B-4CFB-9F9C-BAB840756734}" type="presParOf" srcId="{04E71021-FB6A-4517-97F1-707B22F18363}" destId="{B15200F7-8D1E-40BC-9C86-554EC47D6BE6}" srcOrd="0" destOrd="0" presId="urn:microsoft.com/office/officeart/2018/2/layout/IconVerticalSolidList"/>
    <dgm:cxn modelId="{CBFD6CA1-EF7D-463A-A600-09C93B1B3E37}" type="presParOf" srcId="{B15200F7-8D1E-40BC-9C86-554EC47D6BE6}" destId="{87C74802-4ACE-40FB-9C9C-4E7839D1C1CC}" srcOrd="0" destOrd="0" presId="urn:microsoft.com/office/officeart/2018/2/layout/IconVerticalSolidList"/>
    <dgm:cxn modelId="{08C4E045-DBA5-4D25-9DA6-70D424089430}" type="presParOf" srcId="{B15200F7-8D1E-40BC-9C86-554EC47D6BE6}" destId="{5248F947-68B6-463F-9228-19CA3835829A}" srcOrd="1" destOrd="0" presId="urn:microsoft.com/office/officeart/2018/2/layout/IconVerticalSolidList"/>
    <dgm:cxn modelId="{0B3F26CF-879F-40D6-9B14-B02003F610C7}" type="presParOf" srcId="{B15200F7-8D1E-40BC-9C86-554EC47D6BE6}" destId="{56E49DB1-37E5-4D27-93EA-54C7A7C91630}" srcOrd="2" destOrd="0" presId="urn:microsoft.com/office/officeart/2018/2/layout/IconVerticalSolidList"/>
    <dgm:cxn modelId="{2DF99811-A3BA-4EE5-A31E-AEF0D6744D6B}" type="presParOf" srcId="{B15200F7-8D1E-40BC-9C86-554EC47D6BE6}" destId="{29D3E087-991B-4E59-B586-51677695CE92}" srcOrd="3" destOrd="0" presId="urn:microsoft.com/office/officeart/2018/2/layout/IconVerticalSolidList"/>
    <dgm:cxn modelId="{722C6A80-8A0C-4344-A8D5-7FFA1F4E9866}" type="presParOf" srcId="{04E71021-FB6A-4517-97F1-707B22F18363}" destId="{25862D33-059B-43E0-9CC5-FC9248067A12}" srcOrd="1" destOrd="0" presId="urn:microsoft.com/office/officeart/2018/2/layout/IconVerticalSolidList"/>
    <dgm:cxn modelId="{D7EDA626-C06C-4FF6-B739-29FCD7831EEF}" type="presParOf" srcId="{04E71021-FB6A-4517-97F1-707B22F18363}" destId="{DB307DB0-77EC-4438-8A59-590D37E4E37E}" srcOrd="2" destOrd="0" presId="urn:microsoft.com/office/officeart/2018/2/layout/IconVerticalSolidList"/>
    <dgm:cxn modelId="{EFC7A717-AB83-4DE7-A960-5BBCB443FE9F}" type="presParOf" srcId="{DB307DB0-77EC-4438-8A59-590D37E4E37E}" destId="{AEB29624-008A-41A9-B76E-DEFEDFFE2B69}" srcOrd="0" destOrd="0" presId="urn:microsoft.com/office/officeart/2018/2/layout/IconVerticalSolidList"/>
    <dgm:cxn modelId="{7870E479-B3FA-49B2-AB29-54B791ACA94B}" type="presParOf" srcId="{DB307DB0-77EC-4438-8A59-590D37E4E37E}" destId="{49F56F66-025A-4E6A-805A-B1D74699ED97}" srcOrd="1" destOrd="0" presId="urn:microsoft.com/office/officeart/2018/2/layout/IconVerticalSolidList"/>
    <dgm:cxn modelId="{1ED3A8E0-8A88-4343-BD8C-40C841E8B6FB}" type="presParOf" srcId="{DB307DB0-77EC-4438-8A59-590D37E4E37E}" destId="{43B7F079-0D86-430C-80A4-6F1C308A6F63}" srcOrd="2" destOrd="0" presId="urn:microsoft.com/office/officeart/2018/2/layout/IconVerticalSolidList"/>
    <dgm:cxn modelId="{92734199-7AA7-4127-86AD-35072DEF52BF}" type="presParOf" srcId="{DB307DB0-77EC-4438-8A59-590D37E4E37E}" destId="{1D73DA40-51D3-4286-B157-28EE3745290C}" srcOrd="3" destOrd="0" presId="urn:microsoft.com/office/officeart/2018/2/layout/IconVerticalSolidList"/>
    <dgm:cxn modelId="{9932F0D3-05B4-4D80-ABF2-1FBF9F16CE00}" type="presParOf" srcId="{04E71021-FB6A-4517-97F1-707B22F18363}" destId="{AD437EF0-A3EF-44A2-8600-CB5D9BC1561C}" srcOrd="3" destOrd="0" presId="urn:microsoft.com/office/officeart/2018/2/layout/IconVerticalSolidList"/>
    <dgm:cxn modelId="{174DA118-A91D-430A-ADBD-38D7F0108B5C}" type="presParOf" srcId="{04E71021-FB6A-4517-97F1-707B22F18363}" destId="{AC3270A8-2C1D-4E2B-896A-3653AA00D09D}" srcOrd="4" destOrd="0" presId="urn:microsoft.com/office/officeart/2018/2/layout/IconVerticalSolidList"/>
    <dgm:cxn modelId="{68EC0334-BF45-477A-A2FF-5D8C42460A12}" type="presParOf" srcId="{AC3270A8-2C1D-4E2B-896A-3653AA00D09D}" destId="{7FFAE02A-F94C-4F18-8942-E2D917FF2B20}" srcOrd="0" destOrd="0" presId="urn:microsoft.com/office/officeart/2018/2/layout/IconVerticalSolidList"/>
    <dgm:cxn modelId="{40BA100C-5E8D-491D-B65F-17B910CB267E}" type="presParOf" srcId="{AC3270A8-2C1D-4E2B-896A-3653AA00D09D}" destId="{680EE173-79F5-4A4C-ADDC-BB73923FD802}" srcOrd="1" destOrd="0" presId="urn:microsoft.com/office/officeart/2018/2/layout/IconVerticalSolidList"/>
    <dgm:cxn modelId="{8E5B15F0-214A-4863-8BFC-8F692D43414E}" type="presParOf" srcId="{AC3270A8-2C1D-4E2B-896A-3653AA00D09D}" destId="{34FD4567-AEF0-4C4F-9F64-7A5C99FDDEEA}" srcOrd="2" destOrd="0" presId="urn:microsoft.com/office/officeart/2018/2/layout/IconVerticalSolidList"/>
    <dgm:cxn modelId="{2103B808-1001-43C6-A51C-686514E0474D}" type="presParOf" srcId="{AC3270A8-2C1D-4E2B-896A-3653AA00D09D}" destId="{4F7D7516-0916-47B7-9876-15EA207475C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2B072-BC50-4069-91E9-B98E1F97E387}">
      <dsp:nvSpPr>
        <dsp:cNvPr id="0" name=""/>
        <dsp:cNvSpPr/>
      </dsp:nvSpPr>
      <dsp:spPr>
        <a:xfrm>
          <a:off x="0" y="376"/>
          <a:ext cx="9625383" cy="8816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0A220-785B-4D88-B072-91359CCCA340}">
      <dsp:nvSpPr>
        <dsp:cNvPr id="0" name=""/>
        <dsp:cNvSpPr/>
      </dsp:nvSpPr>
      <dsp:spPr>
        <a:xfrm>
          <a:off x="266693" y="198743"/>
          <a:ext cx="484896" cy="484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8408AD-FFF6-430B-A9FD-6AB6FF517E64}">
      <dsp:nvSpPr>
        <dsp:cNvPr id="0" name=""/>
        <dsp:cNvSpPr/>
      </dsp:nvSpPr>
      <dsp:spPr>
        <a:xfrm>
          <a:off x="1018283" y="376"/>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1066800">
            <a:lnSpc>
              <a:spcPct val="90000"/>
            </a:lnSpc>
            <a:spcBef>
              <a:spcPct val="0"/>
            </a:spcBef>
            <a:spcAft>
              <a:spcPct val="35000"/>
            </a:spcAft>
            <a:buNone/>
          </a:pPr>
          <a:r>
            <a:rPr lang="en-US" sz="2400" kern="1200" dirty="0"/>
            <a:t>Casual Riders use Cyclistic bikes for leisure activities whereas Members use them for regular commutes.</a:t>
          </a:r>
        </a:p>
      </dsp:txBody>
      <dsp:txXfrm>
        <a:off x="1018283" y="376"/>
        <a:ext cx="8607099" cy="881630"/>
      </dsp:txXfrm>
    </dsp:sp>
    <dsp:sp modelId="{E78729C5-0AE7-4191-A3AC-E4CAD94FF9AE}">
      <dsp:nvSpPr>
        <dsp:cNvPr id="0" name=""/>
        <dsp:cNvSpPr/>
      </dsp:nvSpPr>
      <dsp:spPr>
        <a:xfrm>
          <a:off x="0" y="1102415"/>
          <a:ext cx="9625383" cy="8816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9D2E4-28EB-4887-8F03-378F1E06999C}">
      <dsp:nvSpPr>
        <dsp:cNvPr id="0" name=""/>
        <dsp:cNvSpPr/>
      </dsp:nvSpPr>
      <dsp:spPr>
        <a:xfrm>
          <a:off x="266693" y="1300782"/>
          <a:ext cx="484896" cy="48489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1800240-5123-4ACA-85E7-80AE4647DBB5}">
      <dsp:nvSpPr>
        <dsp:cNvPr id="0" name=""/>
        <dsp:cNvSpPr/>
      </dsp:nvSpPr>
      <dsp:spPr>
        <a:xfrm>
          <a:off x="1018283" y="1102415"/>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1066800">
            <a:lnSpc>
              <a:spcPct val="90000"/>
            </a:lnSpc>
            <a:spcBef>
              <a:spcPct val="0"/>
            </a:spcBef>
            <a:spcAft>
              <a:spcPct val="35000"/>
            </a:spcAft>
            <a:buNone/>
          </a:pPr>
          <a:r>
            <a:rPr lang="en-US" sz="2400" kern="1200" dirty="0"/>
            <a:t>Casual Riders rarely take trips in winter months, but some subscribers still use bicycles for transportation.</a:t>
          </a:r>
        </a:p>
      </dsp:txBody>
      <dsp:txXfrm>
        <a:off x="1018283" y="1102415"/>
        <a:ext cx="8607099" cy="881630"/>
      </dsp:txXfrm>
    </dsp:sp>
    <dsp:sp modelId="{18AFC6F4-A567-41D3-A52E-3E95B126D330}">
      <dsp:nvSpPr>
        <dsp:cNvPr id="0" name=""/>
        <dsp:cNvSpPr/>
      </dsp:nvSpPr>
      <dsp:spPr>
        <a:xfrm>
          <a:off x="0" y="2204453"/>
          <a:ext cx="9625383" cy="88163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5813F-06DE-45C6-BBED-CA85FBA15C4C}">
      <dsp:nvSpPr>
        <dsp:cNvPr id="0" name=""/>
        <dsp:cNvSpPr/>
      </dsp:nvSpPr>
      <dsp:spPr>
        <a:xfrm>
          <a:off x="266693" y="2402820"/>
          <a:ext cx="484896" cy="484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037E59-A233-46A8-AB38-D2F75F41869E}">
      <dsp:nvSpPr>
        <dsp:cNvPr id="0" name=""/>
        <dsp:cNvSpPr/>
      </dsp:nvSpPr>
      <dsp:spPr>
        <a:xfrm>
          <a:off x="1018283" y="2204453"/>
          <a:ext cx="8607099" cy="881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306" tIns="93306" rIns="93306" bIns="93306" numCol="1" spcCol="1270" anchor="ctr" anchorCtr="0">
          <a:noAutofit/>
        </a:bodyPr>
        <a:lstStyle/>
        <a:p>
          <a:pPr marL="0" lvl="0" indent="0" algn="l" defTabSz="1066800">
            <a:lnSpc>
              <a:spcPct val="90000"/>
            </a:lnSpc>
            <a:spcBef>
              <a:spcPct val="0"/>
            </a:spcBef>
            <a:spcAft>
              <a:spcPct val="35000"/>
            </a:spcAft>
            <a:buNone/>
          </a:pPr>
          <a:r>
            <a:rPr lang="en-US" sz="2400" kern="1200" dirty="0"/>
            <a:t>Data is limited in that it does not allow us to understand how many Casual Riders are visitors or Chicago residents</a:t>
          </a:r>
        </a:p>
      </dsp:txBody>
      <dsp:txXfrm>
        <a:off x="1018283" y="2204453"/>
        <a:ext cx="8607099" cy="881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74802-4ACE-40FB-9C9C-4E7839D1C1CC}">
      <dsp:nvSpPr>
        <dsp:cNvPr id="0" name=""/>
        <dsp:cNvSpPr/>
      </dsp:nvSpPr>
      <dsp:spPr>
        <a:xfrm>
          <a:off x="0" y="5121"/>
          <a:ext cx="6391275" cy="15187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48F947-68B6-463F-9228-19CA3835829A}">
      <dsp:nvSpPr>
        <dsp:cNvPr id="0" name=""/>
        <dsp:cNvSpPr/>
      </dsp:nvSpPr>
      <dsp:spPr>
        <a:xfrm>
          <a:off x="459428" y="346845"/>
          <a:ext cx="836141" cy="835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D3E087-991B-4E59-B586-51677695CE92}">
      <dsp:nvSpPr>
        <dsp:cNvPr id="0" name=""/>
        <dsp:cNvSpPr/>
      </dsp:nvSpPr>
      <dsp:spPr>
        <a:xfrm>
          <a:off x="1754999" y="5121"/>
          <a:ext cx="4496703" cy="152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94" tIns="160894" rIns="160894" bIns="160894" numCol="1" spcCol="1270" anchor="ctr" anchorCtr="0">
          <a:noAutofit/>
        </a:bodyPr>
        <a:lstStyle/>
        <a:p>
          <a:pPr marL="0" lvl="0" indent="0" algn="l" defTabSz="622300">
            <a:lnSpc>
              <a:spcPct val="90000"/>
            </a:lnSpc>
            <a:spcBef>
              <a:spcPct val="0"/>
            </a:spcBef>
            <a:spcAft>
              <a:spcPct val="35000"/>
            </a:spcAft>
            <a:buNone/>
          </a:pPr>
          <a:r>
            <a:rPr lang="en-US" sz="1400" kern="1200"/>
            <a:t>Visitors of Chicago are not incentivized to subscribe, unless they have access to the same service in their home city or if they travel to other cities enough with the service provided. Expanding service to other cities will increase subscribers for travelers and workers who frequently travel.</a:t>
          </a:r>
        </a:p>
      </dsp:txBody>
      <dsp:txXfrm>
        <a:off x="1754999" y="5121"/>
        <a:ext cx="4496703" cy="1520258"/>
      </dsp:txXfrm>
    </dsp:sp>
    <dsp:sp modelId="{AEB29624-008A-41A9-B76E-DEFEDFFE2B69}">
      <dsp:nvSpPr>
        <dsp:cNvPr id="0" name=""/>
        <dsp:cNvSpPr/>
      </dsp:nvSpPr>
      <dsp:spPr>
        <a:xfrm>
          <a:off x="0" y="1863214"/>
          <a:ext cx="6391275" cy="15187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56F66-025A-4E6A-805A-B1D74699ED97}">
      <dsp:nvSpPr>
        <dsp:cNvPr id="0" name=""/>
        <dsp:cNvSpPr/>
      </dsp:nvSpPr>
      <dsp:spPr>
        <a:xfrm>
          <a:off x="459428" y="2204938"/>
          <a:ext cx="836141" cy="835325"/>
        </a:xfrm>
        <a:prstGeom prst="rect">
          <a:avLst/>
        </a:prstGeom>
        <a:blipFill>
          <a:blip xmlns:r="http://schemas.openxmlformats.org/officeDocument/2006/relationships" r:embed="rId3">
            <a:extLst>
              <a:ext uri="{BEBA8EAE-BF5A-486C-A8C5-ECC9F3942E4B}">
                <a14:imgProps xmlns:a14="http://schemas.microsoft.com/office/drawing/2010/main">
                  <a14:imgLayer r:embed="rId4">
                    <a14:imgEffect>
                      <a14:backgroundRemoval t="8754" b="91098" l="17024" r="82143">
                        <a14:foregroundMark x1="33214" y1="91246" x2="33214" y2="91246"/>
                        <a14:foregroundMark x1="17857" y1="69139" x2="17857" y2="69139"/>
                        <a14:foregroundMark x1="80119" y1="8902" x2="80119" y2="8902"/>
                        <a14:foregroundMark x1="17857" y1="67062" x2="17857" y2="67062"/>
                        <a14:foregroundMark x1="17857" y1="69139" x2="17857" y2="69139"/>
                        <a14:foregroundMark x1="17024" y1="66172" x2="17024" y2="66172"/>
                      </a14:backgroundRemoval>
                    </a14:imgEffect>
                  </a14:imgLayer>
                </a14:imgProps>
              </a:ext>
              <a:ext uri="{28A0092B-C50C-407E-A947-70E740481C1C}">
                <a14:useLocalDpi xmlns:a14="http://schemas.microsoft.com/office/drawing/2010/main" val="0"/>
              </a:ext>
            </a:extLst>
          </a:blip>
          <a:srcRect/>
          <a:stretch>
            <a:fillRect l="-12000" r="-12000"/>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3DA40-51D3-4286-B157-28EE3745290C}">
      <dsp:nvSpPr>
        <dsp:cNvPr id="0" name=""/>
        <dsp:cNvSpPr/>
      </dsp:nvSpPr>
      <dsp:spPr>
        <a:xfrm>
          <a:off x="1754999" y="1863214"/>
          <a:ext cx="4496703" cy="152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94" tIns="160894" rIns="160894" bIns="160894" numCol="1" spcCol="1270" anchor="ctr" anchorCtr="0">
          <a:noAutofit/>
        </a:bodyPr>
        <a:lstStyle/>
        <a:p>
          <a:pPr marL="0" lvl="0" indent="0" algn="l" defTabSz="622300">
            <a:lnSpc>
              <a:spcPct val="90000"/>
            </a:lnSpc>
            <a:spcBef>
              <a:spcPct val="0"/>
            </a:spcBef>
            <a:spcAft>
              <a:spcPct val="35000"/>
            </a:spcAft>
            <a:buNone/>
          </a:pPr>
          <a:r>
            <a:rPr lang="en-US" sz="1400" kern="1200" dirty="0"/>
            <a:t>Adding another type of subscription service may be beneficial. Whether it be for weekend use or seasonal. However, this may discourage people to sign up annually and choose the smaller commitment.</a:t>
          </a:r>
        </a:p>
      </dsp:txBody>
      <dsp:txXfrm>
        <a:off x="1754999" y="1863214"/>
        <a:ext cx="4496703" cy="1520258"/>
      </dsp:txXfrm>
    </dsp:sp>
    <dsp:sp modelId="{7FFAE02A-F94C-4F18-8942-E2D917FF2B20}">
      <dsp:nvSpPr>
        <dsp:cNvPr id="0" name=""/>
        <dsp:cNvSpPr/>
      </dsp:nvSpPr>
      <dsp:spPr>
        <a:xfrm>
          <a:off x="0" y="3721307"/>
          <a:ext cx="6391275" cy="15187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EE173-79F5-4A4C-ADDC-BB73923FD802}">
      <dsp:nvSpPr>
        <dsp:cNvPr id="0" name=""/>
        <dsp:cNvSpPr/>
      </dsp:nvSpPr>
      <dsp:spPr>
        <a:xfrm>
          <a:off x="459428" y="4063031"/>
          <a:ext cx="836141" cy="8353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F7D7516-0916-47B7-9876-15EA207475C0}">
      <dsp:nvSpPr>
        <dsp:cNvPr id="0" name=""/>
        <dsp:cNvSpPr/>
      </dsp:nvSpPr>
      <dsp:spPr>
        <a:xfrm>
          <a:off x="1754999" y="3721307"/>
          <a:ext cx="4496703" cy="1520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94" tIns="160894" rIns="160894" bIns="160894" numCol="1" spcCol="1270" anchor="ctr" anchorCtr="0">
          <a:noAutofit/>
        </a:bodyPr>
        <a:lstStyle/>
        <a:p>
          <a:pPr marL="0" lvl="0" indent="0" algn="l" defTabSz="622300">
            <a:lnSpc>
              <a:spcPct val="90000"/>
            </a:lnSpc>
            <a:spcBef>
              <a:spcPct val="0"/>
            </a:spcBef>
            <a:spcAft>
              <a:spcPct val="35000"/>
            </a:spcAft>
            <a:buNone/>
          </a:pPr>
          <a:r>
            <a:rPr lang="en-US" sz="1400" kern="1200"/>
            <a:t>Increasing the cost of weekend rides could make Casual Riders more inclined to switch to subscription service if they frequently use the bikes on weekends.</a:t>
          </a:r>
        </a:p>
      </dsp:txBody>
      <dsp:txXfrm>
        <a:off x="1754999" y="3721307"/>
        <a:ext cx="4496703" cy="15202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77D93-9ACA-44C8-B282-6C390D550A1D}" type="datetimeFigureOut">
              <a:rPr lang="es-ES" smtClean="0"/>
              <a:t>14/03/2023</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5DF55-15EE-481E-924C-260F3D45C69D}" type="slidenum">
              <a:rPr lang="es-ES" smtClean="0"/>
              <a:t>‹#›</a:t>
            </a:fld>
            <a:endParaRPr lang="es-ES"/>
          </a:p>
        </p:txBody>
      </p:sp>
    </p:spTree>
    <p:extLst>
      <p:ext uri="{BB962C8B-B14F-4D97-AF65-F5344CB8AC3E}">
        <p14:creationId xmlns:p14="http://schemas.microsoft.com/office/powerpoint/2010/main" val="2367752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645A10-31A2-41EF-B8DC-194E1CFD61B6}" type="datetimeFigureOut">
              <a:rPr lang="es-ES" smtClean="0"/>
              <a:t>14/03/2023</a:t>
            </a:fld>
            <a:endParaRPr lang="es-E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s-E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1744775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645A10-31A2-41EF-B8DC-194E1CFD61B6}" type="datetimeFigureOut">
              <a:rPr lang="es-ES" smtClean="0"/>
              <a:t>14/03/2023</a:t>
            </a:fld>
            <a:endParaRPr lang="es-ES"/>
          </a:p>
        </p:txBody>
      </p:sp>
      <p:sp>
        <p:nvSpPr>
          <p:cNvPr id="6" name="Footer Placeholder 5"/>
          <p:cNvSpPr>
            <a:spLocks noGrp="1"/>
          </p:cNvSpPr>
          <p:nvPr>
            <p:ph type="ftr" sz="quarter" idx="11"/>
          </p:nvPr>
        </p:nvSpPr>
        <p:spPr/>
        <p:txBody>
          <a:bodyPr/>
          <a:lstStyle/>
          <a:p>
            <a:endParaRPr lang="es-E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188363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645A10-31A2-41EF-B8DC-194E1CFD61B6}"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939217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645A10-31A2-41EF-B8DC-194E1CFD61B6}"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2938516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45A10-31A2-41EF-B8DC-194E1CFD61B6}"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3703542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645A10-31A2-41EF-B8DC-194E1CFD61B6}" type="datetimeFigureOut">
              <a:rPr lang="es-ES" smtClean="0"/>
              <a:t>14/03/2023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154110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645A10-31A2-41EF-B8DC-194E1CFD61B6}" type="datetimeFigureOut">
              <a:rPr lang="es-ES" smtClean="0"/>
              <a:t>14/03/2023</a:t>
            </a:fld>
            <a:endParaRPr lang="es-ES"/>
          </a:p>
        </p:txBody>
      </p:sp>
      <p:sp>
        <p:nvSpPr>
          <p:cNvPr id="8" name="Footer Placeholder 7"/>
          <p:cNvSpPr>
            <a:spLocks noGrp="1"/>
          </p:cNvSpPr>
          <p:nvPr>
            <p:ph type="ftr" sz="quarter" idx="11"/>
          </p:nvPr>
        </p:nvSpPr>
        <p:spPr>
          <a:xfrm>
            <a:off x="561111" y="6391838"/>
            <a:ext cx="3644282" cy="304801"/>
          </a:xfrm>
        </p:spPr>
        <p:txBody>
          <a:bodyPr/>
          <a:lstStyle/>
          <a:p>
            <a:endParaRPr lang="es-ES"/>
          </a:p>
        </p:txBody>
      </p:sp>
      <p:sp>
        <p:nvSpPr>
          <p:cNvPr id="9" name="Slide Number Placeholder 8"/>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2916208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645A10-31A2-41EF-B8DC-194E1CFD61B6}"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2938927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645A10-31A2-41EF-B8DC-194E1CFD61B6}"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40665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45A10-31A2-41EF-B8DC-194E1CFD61B6}"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235167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45A10-31A2-41EF-B8DC-194E1CFD61B6}" type="datetimeFigureOut">
              <a:rPr lang="es-ES" smtClean="0"/>
              <a:t>14/03/2023</a:t>
            </a:fld>
            <a:endParaRPr lang="es-ES"/>
          </a:p>
        </p:txBody>
      </p:sp>
      <p:sp>
        <p:nvSpPr>
          <p:cNvPr id="5" name="Footer Placeholder 4"/>
          <p:cNvSpPr>
            <a:spLocks noGrp="1"/>
          </p:cNvSpPr>
          <p:nvPr>
            <p:ph type="ftr" sz="quarter" idx="11"/>
          </p:nvPr>
        </p:nvSpPr>
        <p:spPr/>
        <p:txBody>
          <a:bodyPr/>
          <a:lstStyle/>
          <a:p>
            <a:endParaRPr lang="es-E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274138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645A10-31A2-41EF-B8DC-194E1CFD61B6}" type="datetimeFigureOut">
              <a:rPr lang="es-ES" smtClean="0"/>
              <a:t>14/03/2023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20846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645A10-31A2-41EF-B8DC-194E1CFD61B6}" type="datetimeFigureOut">
              <a:rPr lang="es-ES" smtClean="0"/>
              <a:t>14/03/2023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1788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645A10-31A2-41EF-B8DC-194E1CFD61B6}" type="datetimeFigureOut">
              <a:rPr lang="es-ES" smtClean="0"/>
              <a:t>14/03/2023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238342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45A10-31A2-41EF-B8DC-194E1CFD61B6}" type="datetimeFigureOut">
              <a:rPr lang="es-ES" smtClean="0"/>
              <a:t>14/03/2023</a:t>
            </a:fld>
            <a:endParaRPr lang="es-ES"/>
          </a:p>
        </p:txBody>
      </p:sp>
      <p:sp>
        <p:nvSpPr>
          <p:cNvPr id="3" name="Footer Placeholder 2"/>
          <p:cNvSpPr>
            <a:spLocks noGrp="1"/>
          </p:cNvSpPr>
          <p:nvPr>
            <p:ph type="ftr" sz="quarter" idx="11"/>
          </p:nvPr>
        </p:nvSpPr>
        <p:spPr/>
        <p:txBody>
          <a:bodyPr/>
          <a:lstStyle/>
          <a:p>
            <a:endParaRPr lang="es-E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88958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645A10-31A2-41EF-B8DC-194E1CFD61B6}" type="datetimeFigureOut">
              <a:rPr lang="es-ES" smtClean="0"/>
              <a:t>14/03/2023</a:t>
            </a:fld>
            <a:endParaRPr lang="es-ES"/>
          </a:p>
        </p:txBody>
      </p:sp>
      <p:sp>
        <p:nvSpPr>
          <p:cNvPr id="6" name="Footer Placeholder 5"/>
          <p:cNvSpPr>
            <a:spLocks noGrp="1"/>
          </p:cNvSpPr>
          <p:nvPr>
            <p:ph type="ftr" sz="quarter" idx="11"/>
          </p:nvPr>
        </p:nvSpPr>
        <p:spPr/>
        <p:txBody>
          <a:bodyPr/>
          <a:lstStyle/>
          <a:p>
            <a:endParaRPr lang="es-E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3765505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645A10-31A2-41EF-B8DC-194E1CFD61B6}" type="datetimeFigureOut">
              <a:rPr lang="es-ES" smtClean="0"/>
              <a:t>14/03/2023</a:t>
            </a:fld>
            <a:endParaRPr lang="es-ES"/>
          </a:p>
        </p:txBody>
      </p:sp>
      <p:sp>
        <p:nvSpPr>
          <p:cNvPr id="6" name="Footer Placeholder 5"/>
          <p:cNvSpPr>
            <a:spLocks noGrp="1"/>
          </p:cNvSpPr>
          <p:nvPr>
            <p:ph type="ftr" sz="quarter" idx="11"/>
          </p:nvPr>
        </p:nvSpPr>
        <p:spPr/>
        <p:txBody>
          <a:bodyPr/>
          <a:lstStyle/>
          <a:p>
            <a:endParaRPr lang="es-E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F52D1BB-5FEE-4746-A74B-0CBAEE8445F5}" type="slidenum">
              <a:rPr lang="es-ES" smtClean="0"/>
              <a:t>‹#›</a:t>
            </a:fld>
            <a:endParaRPr lang="es-ES"/>
          </a:p>
        </p:txBody>
      </p:sp>
    </p:spTree>
    <p:extLst>
      <p:ext uri="{BB962C8B-B14F-4D97-AF65-F5344CB8AC3E}">
        <p14:creationId xmlns:p14="http://schemas.microsoft.com/office/powerpoint/2010/main" val="338997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645A10-31A2-41EF-B8DC-194E1CFD61B6}" type="datetimeFigureOut">
              <a:rPr lang="es-ES" smtClean="0"/>
              <a:t>14/03/2023</a:t>
            </a:fld>
            <a:endParaRPr lang="es-E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s-E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F52D1BB-5FEE-4746-A74B-0CBAEE8445F5}" type="slidenum">
              <a:rPr lang="es-ES" smtClean="0"/>
              <a:t>‹#›</a:t>
            </a:fld>
            <a:endParaRPr lang="es-ES"/>
          </a:p>
        </p:txBody>
      </p:sp>
    </p:spTree>
    <p:extLst>
      <p:ext uri="{BB962C8B-B14F-4D97-AF65-F5344CB8AC3E}">
        <p14:creationId xmlns:p14="http://schemas.microsoft.com/office/powerpoint/2010/main" val="405593842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FC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4D51-E837-E74E-4A26-7B1CD6AADDE3}"/>
              </a:ext>
            </a:extLst>
          </p:cNvPr>
          <p:cNvSpPr>
            <a:spLocks noGrp="1"/>
          </p:cNvSpPr>
          <p:nvPr>
            <p:ph type="ctrTitle"/>
          </p:nvPr>
        </p:nvSpPr>
        <p:spPr/>
        <p:txBody>
          <a:bodyPr>
            <a:normAutofit/>
          </a:bodyPr>
          <a:lstStyle/>
          <a:p>
            <a:r>
              <a:rPr lang="en-US" dirty="0">
                <a:solidFill>
                  <a:srgbClr val="FFFFFF"/>
                </a:solidFill>
              </a:rPr>
              <a:t>Cyclistic Trip Presentation</a:t>
            </a:r>
            <a:endParaRPr lang="es-ES" dirty="0">
              <a:solidFill>
                <a:srgbClr val="FFFFFF"/>
              </a:solidFill>
            </a:endParaRPr>
          </a:p>
        </p:txBody>
      </p:sp>
      <p:sp>
        <p:nvSpPr>
          <p:cNvPr id="3" name="Subtitle 2">
            <a:extLst>
              <a:ext uri="{FF2B5EF4-FFF2-40B4-BE49-F238E27FC236}">
                <a16:creationId xmlns:a16="http://schemas.microsoft.com/office/drawing/2014/main" id="{ACF66E56-7F06-9D94-9AB7-ACEEF8DEAE5E}"/>
              </a:ext>
            </a:extLst>
          </p:cNvPr>
          <p:cNvSpPr>
            <a:spLocks noGrp="1"/>
          </p:cNvSpPr>
          <p:nvPr>
            <p:ph type="subTitle" idx="1"/>
          </p:nvPr>
        </p:nvSpPr>
        <p:spPr/>
        <p:txBody>
          <a:bodyPr>
            <a:normAutofit/>
          </a:bodyPr>
          <a:lstStyle/>
          <a:p>
            <a:r>
              <a:rPr lang="en-US">
                <a:solidFill>
                  <a:srgbClr val="FFFFFF"/>
                </a:solidFill>
              </a:rPr>
              <a:t>Analysis done by Will Pepper</a:t>
            </a:r>
            <a:endParaRPr lang="es-ES">
              <a:solidFill>
                <a:srgbClr val="FFFFFF"/>
              </a:solidFill>
            </a:endParaRPr>
          </a:p>
        </p:txBody>
      </p:sp>
    </p:spTree>
    <p:extLst>
      <p:ext uri="{BB962C8B-B14F-4D97-AF65-F5344CB8AC3E}">
        <p14:creationId xmlns:p14="http://schemas.microsoft.com/office/powerpoint/2010/main" val="129314106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103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29" name="Rectangle 103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30"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34" name="Rectangle 103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D192CD6-B693-3F51-A67B-91067DFB2AA4}"/>
              </a:ext>
            </a:extLst>
          </p:cNvPr>
          <p:cNvSpPr>
            <a:spLocks noGrp="1"/>
          </p:cNvSpPr>
          <p:nvPr>
            <p:ph type="title"/>
          </p:nvPr>
        </p:nvSpPr>
        <p:spPr>
          <a:xfrm>
            <a:off x="785839" y="748903"/>
            <a:ext cx="6277691" cy="2677648"/>
          </a:xfrm>
        </p:spPr>
        <p:txBody>
          <a:bodyPr vert="horz" lIns="91440" tIns="45720" rIns="91440" bIns="45720" rtlCol="0" anchor="b">
            <a:normAutofit fontScale="90000"/>
          </a:bodyPr>
          <a:lstStyle/>
          <a:p>
            <a:pPr>
              <a:lnSpc>
                <a:spcPct val="90000"/>
              </a:lnSpc>
            </a:pPr>
            <a:r>
              <a:rPr lang="en-US" sz="4400" dirty="0"/>
              <a:t>How do Annual Subscribers and Casual Riders use Cyclistic Bicycles differently?</a:t>
            </a:r>
          </a:p>
        </p:txBody>
      </p:sp>
      <p:pic>
        <p:nvPicPr>
          <p:cNvPr id="1026" name="Picture 2" descr="Bike Share | Navy Pier">
            <a:extLst>
              <a:ext uri="{FF2B5EF4-FFF2-40B4-BE49-F238E27FC236}">
                <a16:creationId xmlns:a16="http://schemas.microsoft.com/office/drawing/2014/main" id="{5B72133A-F357-78ED-E576-8EAAA08B26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812" r="21646" b="1"/>
          <a:stretch/>
        </p:blipFill>
        <p:spPr bwMode="auto">
          <a:xfrm>
            <a:off x="8038005" y="471948"/>
            <a:ext cx="3677632" cy="590920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36" name="Rectangle 1036">
            <a:extLst>
              <a:ext uri="{FF2B5EF4-FFF2-40B4-BE49-F238E27FC236}">
                <a16:creationId xmlns:a16="http://schemas.microsoft.com/office/drawing/2014/main" id="{F56FB35D-9507-4E18-883E-A61D9FDE2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7689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179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803570-3797-316A-5F6D-6A8C90D16D1E}"/>
              </a:ext>
            </a:extLst>
          </p:cNvPr>
          <p:cNvSpPr txBox="1"/>
          <p:nvPr/>
        </p:nvSpPr>
        <p:spPr>
          <a:xfrm>
            <a:off x="0" y="5475767"/>
            <a:ext cx="11993526"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The Trip Duration of Casual Rider is on average 3X longer than a Subscriber’s trip.</a:t>
            </a:r>
          </a:p>
          <a:p>
            <a:pPr marL="285750" indent="-285750">
              <a:buFont typeface="Arial" panose="020B0604020202020204" pitchFamily="34" charset="0"/>
              <a:buChar char="•"/>
            </a:pPr>
            <a:r>
              <a:rPr lang="en-US" sz="1600" dirty="0">
                <a:solidFill>
                  <a:schemeClr val="bg1"/>
                </a:solidFill>
              </a:rPr>
              <a:t>Casual riders seem to make longer trips, which is logical because Subscribers are more likely to use the service for short trips at no extra cost.</a:t>
            </a:r>
          </a:p>
          <a:p>
            <a:endParaRPr lang="en-US" sz="1600" dirty="0"/>
          </a:p>
          <a:p>
            <a:endParaRPr lang="es-ES" sz="1600"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EB70255F-9B51-9E38-C3FF-25191018861E}"/>
                  </a:ext>
                </a:extLst>
              </p:cNvPr>
              <p:cNvGraphicFramePr>
                <a:graphicFrameLocks noGrp="1"/>
              </p:cNvGraphicFramePr>
              <p:nvPr>
                <p:extLst>
                  <p:ext uri="{D42A27DB-BD31-4B8C-83A1-F6EECF244321}">
                    <p14:modId xmlns:p14="http://schemas.microsoft.com/office/powerpoint/2010/main" val="2959241717"/>
                  </p:ext>
                </p:extLst>
              </p:nvPr>
            </p:nvGraphicFramePr>
            <p:xfrm>
              <a:off x="0" y="755008"/>
              <a:ext cx="12192000" cy="472936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EB70255F-9B51-9E38-C3FF-25191018861E}"/>
                  </a:ext>
                </a:extLst>
              </p:cNvPr>
              <p:cNvPicPr>
                <a:picLocks noGrp="1" noRot="1" noChangeAspect="1" noMove="1" noResize="1" noEditPoints="1" noAdjustHandles="1" noChangeArrowheads="1" noChangeShapeType="1"/>
              </p:cNvPicPr>
              <p:nvPr/>
            </p:nvPicPr>
            <p:blipFill>
              <a:blip r:embed="rId3"/>
              <a:stretch>
                <a:fillRect/>
              </a:stretch>
            </p:blipFill>
            <p:spPr>
              <a:xfrm>
                <a:off x="0" y="755008"/>
                <a:ext cx="12192000" cy="4729363"/>
              </a:xfrm>
              <a:prstGeom prst="rect">
                <a:avLst/>
              </a:prstGeom>
            </p:spPr>
          </p:pic>
        </mc:Fallback>
      </mc:AlternateContent>
      <p:sp>
        <p:nvSpPr>
          <p:cNvPr id="2" name="TextBox 1">
            <a:extLst>
              <a:ext uri="{FF2B5EF4-FFF2-40B4-BE49-F238E27FC236}">
                <a16:creationId xmlns:a16="http://schemas.microsoft.com/office/drawing/2014/main" id="{CA50A2F2-2982-6A40-EF04-F278F070A4FA}"/>
              </a:ext>
            </a:extLst>
          </p:cNvPr>
          <p:cNvSpPr txBox="1"/>
          <p:nvPr/>
        </p:nvSpPr>
        <p:spPr>
          <a:xfrm>
            <a:off x="0" y="223399"/>
            <a:ext cx="12192000" cy="523220"/>
          </a:xfrm>
          <a:prstGeom prst="rect">
            <a:avLst/>
          </a:prstGeom>
          <a:noFill/>
        </p:spPr>
        <p:txBody>
          <a:bodyPr wrap="square" rtlCol="0">
            <a:spAutoFit/>
          </a:bodyPr>
          <a:lstStyle/>
          <a:p>
            <a:r>
              <a:rPr lang="en-US" sz="2800" dirty="0">
                <a:solidFill>
                  <a:schemeClr val="bg1"/>
                </a:solidFill>
              </a:rPr>
              <a:t>How long are the average trips of Casual and Subscriber Riders?</a:t>
            </a:r>
            <a:endParaRPr lang="es-ES" sz="2800" dirty="0">
              <a:solidFill>
                <a:schemeClr val="bg1"/>
              </a:solidFill>
            </a:endParaRPr>
          </a:p>
        </p:txBody>
      </p:sp>
    </p:spTree>
    <p:extLst>
      <p:ext uri="{BB962C8B-B14F-4D97-AF65-F5344CB8AC3E}">
        <p14:creationId xmlns:p14="http://schemas.microsoft.com/office/powerpoint/2010/main" val="307542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4179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803570-3797-316A-5F6D-6A8C90D16D1E}"/>
              </a:ext>
            </a:extLst>
          </p:cNvPr>
          <p:cNvSpPr txBox="1"/>
          <p:nvPr/>
        </p:nvSpPr>
        <p:spPr>
          <a:xfrm>
            <a:off x="0" y="5497033"/>
            <a:ext cx="11993526" cy="584775"/>
          </a:xfrm>
          <a:prstGeom prst="rect">
            <a:avLst/>
          </a:prstGeom>
          <a:noFill/>
        </p:spPr>
        <p:txBody>
          <a:bodyPr wrap="square" rtlCol="0">
            <a:spAutoFit/>
          </a:bodyPr>
          <a:lstStyle/>
          <a:p>
            <a:endParaRPr lang="en-US" sz="1600" dirty="0"/>
          </a:p>
          <a:p>
            <a:endParaRPr lang="es-ES" sz="1600" dirty="0"/>
          </a:p>
        </p:txBody>
      </p:sp>
      <p:sp>
        <p:nvSpPr>
          <p:cNvPr id="7" name="TextBox 6">
            <a:extLst>
              <a:ext uri="{FF2B5EF4-FFF2-40B4-BE49-F238E27FC236}">
                <a16:creationId xmlns:a16="http://schemas.microsoft.com/office/drawing/2014/main" id="{2B8CC9AF-82AD-262F-95EB-2973804AA18B}"/>
              </a:ext>
            </a:extLst>
          </p:cNvPr>
          <p:cNvSpPr txBox="1"/>
          <p:nvPr/>
        </p:nvSpPr>
        <p:spPr>
          <a:xfrm>
            <a:off x="0" y="5497033"/>
            <a:ext cx="12192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Subscribers decrease their number of trips on weekends by 43%.</a:t>
            </a:r>
          </a:p>
          <a:p>
            <a:pPr marL="285750" indent="-285750">
              <a:buFont typeface="Arial" panose="020B0604020202020204" pitchFamily="34" charset="0"/>
              <a:buChar char="•"/>
            </a:pPr>
            <a:r>
              <a:rPr lang="en-US" dirty="0">
                <a:solidFill>
                  <a:schemeClr val="bg1"/>
                </a:solidFill>
              </a:rPr>
              <a:t>Casual Riders increase their number of trips on weekends by 75%.</a:t>
            </a:r>
          </a:p>
          <a:p>
            <a:pPr marL="285750" indent="-285750">
              <a:buFont typeface="Arial" panose="020B0604020202020204" pitchFamily="34" charset="0"/>
              <a:buChar char="•"/>
            </a:pPr>
            <a:r>
              <a:rPr lang="en-US" dirty="0">
                <a:solidFill>
                  <a:schemeClr val="bg1"/>
                </a:solidFill>
              </a:rPr>
              <a:t>This leads me to believe that Subscribers are more likely to use service for commuting to work or school, whereas Casual Riders are more likely to use the service for leisure activities.</a:t>
            </a:r>
            <a:endParaRPr lang="es-ES" dirty="0">
              <a:solidFill>
                <a:schemeClr val="bg1"/>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8" name="Add-in 7" title="Microsoft Power BI">
                <a:extLst>
                  <a:ext uri="{FF2B5EF4-FFF2-40B4-BE49-F238E27FC236}">
                    <a16:creationId xmlns:a16="http://schemas.microsoft.com/office/drawing/2014/main" id="{A01DF978-A380-691A-F285-3CDCCC4B0C05}"/>
                  </a:ext>
                </a:extLst>
              </p:cNvPr>
              <p:cNvGraphicFramePr>
                <a:graphicFrameLocks noGrp="1"/>
              </p:cNvGraphicFramePr>
              <p:nvPr>
                <p:extLst>
                  <p:ext uri="{D42A27DB-BD31-4B8C-83A1-F6EECF244321}">
                    <p14:modId xmlns:p14="http://schemas.microsoft.com/office/powerpoint/2010/main" val="433666605"/>
                  </p:ext>
                </p:extLst>
              </p:nvPr>
            </p:nvGraphicFramePr>
            <p:xfrm>
              <a:off x="0" y="696286"/>
              <a:ext cx="12192000" cy="480074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8" name="Add-in 7" title="Microsoft Power BI">
                <a:extLst>
                  <a:ext uri="{FF2B5EF4-FFF2-40B4-BE49-F238E27FC236}">
                    <a16:creationId xmlns:a16="http://schemas.microsoft.com/office/drawing/2014/main" id="{A01DF978-A380-691A-F285-3CDCCC4B0C05}"/>
                  </a:ext>
                </a:extLst>
              </p:cNvPr>
              <p:cNvPicPr>
                <a:picLocks noGrp="1" noRot="1" noChangeAspect="1" noMove="1" noResize="1" noEditPoints="1" noAdjustHandles="1" noChangeArrowheads="1" noChangeShapeType="1"/>
              </p:cNvPicPr>
              <p:nvPr/>
            </p:nvPicPr>
            <p:blipFill>
              <a:blip r:embed="rId3"/>
              <a:stretch>
                <a:fillRect/>
              </a:stretch>
            </p:blipFill>
            <p:spPr>
              <a:xfrm>
                <a:off x="0" y="696286"/>
                <a:ext cx="12192000" cy="4800747"/>
              </a:xfrm>
              <a:prstGeom prst="rect">
                <a:avLst/>
              </a:prstGeom>
            </p:spPr>
          </p:pic>
        </mc:Fallback>
      </mc:AlternateContent>
      <p:sp>
        <p:nvSpPr>
          <p:cNvPr id="4" name="TextBox 3">
            <a:extLst>
              <a:ext uri="{FF2B5EF4-FFF2-40B4-BE49-F238E27FC236}">
                <a16:creationId xmlns:a16="http://schemas.microsoft.com/office/drawing/2014/main" id="{150D3926-7C6D-6597-AEFB-098DFFF94A30}"/>
              </a:ext>
            </a:extLst>
          </p:cNvPr>
          <p:cNvSpPr txBox="1"/>
          <p:nvPr/>
        </p:nvSpPr>
        <p:spPr>
          <a:xfrm>
            <a:off x="1" y="160638"/>
            <a:ext cx="12192000" cy="523220"/>
          </a:xfrm>
          <a:prstGeom prst="rect">
            <a:avLst/>
          </a:prstGeom>
          <a:noFill/>
        </p:spPr>
        <p:txBody>
          <a:bodyPr wrap="square" rtlCol="0">
            <a:spAutoFit/>
          </a:bodyPr>
          <a:lstStyle/>
          <a:p>
            <a:r>
              <a:rPr lang="en-US" sz="2800" dirty="0">
                <a:solidFill>
                  <a:schemeClr val="bg1"/>
                </a:solidFill>
              </a:rPr>
              <a:t>What days of the week are popular for Casual and Subscriber Riders?</a:t>
            </a:r>
            <a:endParaRPr lang="es-ES" sz="2800" dirty="0">
              <a:solidFill>
                <a:schemeClr val="bg1"/>
              </a:solidFill>
            </a:endParaRPr>
          </a:p>
        </p:txBody>
      </p:sp>
    </p:spTree>
    <p:extLst>
      <p:ext uri="{BB962C8B-B14F-4D97-AF65-F5344CB8AC3E}">
        <p14:creationId xmlns:p14="http://schemas.microsoft.com/office/powerpoint/2010/main" val="32464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4179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803570-3797-316A-5F6D-6A8C90D16D1E}"/>
              </a:ext>
            </a:extLst>
          </p:cNvPr>
          <p:cNvSpPr txBox="1"/>
          <p:nvPr/>
        </p:nvSpPr>
        <p:spPr>
          <a:xfrm>
            <a:off x="0" y="5497033"/>
            <a:ext cx="11993526" cy="584775"/>
          </a:xfrm>
          <a:prstGeom prst="rect">
            <a:avLst/>
          </a:prstGeom>
          <a:noFill/>
        </p:spPr>
        <p:txBody>
          <a:bodyPr wrap="square" rtlCol="0">
            <a:spAutoFit/>
          </a:bodyPr>
          <a:lstStyle/>
          <a:p>
            <a:endParaRPr lang="en-US" sz="1600" dirty="0"/>
          </a:p>
          <a:p>
            <a:endParaRPr lang="es-ES" sz="1600" dirty="0"/>
          </a:p>
        </p:txBody>
      </p:sp>
      <p:sp>
        <p:nvSpPr>
          <p:cNvPr id="6" name="TextBox 5">
            <a:extLst>
              <a:ext uri="{FF2B5EF4-FFF2-40B4-BE49-F238E27FC236}">
                <a16:creationId xmlns:a16="http://schemas.microsoft.com/office/drawing/2014/main" id="{19874EAA-1888-1296-C375-AEC66D673542}"/>
              </a:ext>
            </a:extLst>
          </p:cNvPr>
          <p:cNvSpPr txBox="1"/>
          <p:nvPr/>
        </p:nvSpPr>
        <p:spPr>
          <a:xfrm>
            <a:off x="0" y="5390707"/>
            <a:ext cx="12192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In Winter months, we see reduced activity by both groups which can be expected with cold winter in Chicago.</a:t>
            </a:r>
          </a:p>
          <a:p>
            <a:pPr marL="285750" indent="-285750">
              <a:buFont typeface="Arial" panose="020B0604020202020204" pitchFamily="34" charset="0"/>
              <a:buChar char="•"/>
            </a:pPr>
            <a:r>
              <a:rPr lang="en-US" dirty="0">
                <a:solidFill>
                  <a:schemeClr val="bg1"/>
                </a:solidFill>
              </a:rPr>
              <a:t>Casual Riders trips decreases dramatically more than Subscriber trips.</a:t>
            </a:r>
          </a:p>
          <a:p>
            <a:pPr marL="285750" indent="-285750">
              <a:buFont typeface="Arial" panose="020B0604020202020204" pitchFamily="34" charset="0"/>
              <a:buChar char="•"/>
            </a:pPr>
            <a:r>
              <a:rPr lang="en-US" dirty="0">
                <a:solidFill>
                  <a:schemeClr val="bg1"/>
                </a:solidFill>
              </a:rPr>
              <a:t>There are about 20,000 trips for Casual Riders from the months of November to March.</a:t>
            </a:r>
          </a:p>
          <a:p>
            <a:pPr marL="285750" indent="-285750">
              <a:buFont typeface="Arial" panose="020B0604020202020204" pitchFamily="34" charset="0"/>
              <a:buChar char="•"/>
            </a:pPr>
            <a:r>
              <a:rPr lang="en-US" dirty="0">
                <a:solidFill>
                  <a:schemeClr val="bg1"/>
                </a:solidFill>
              </a:rPr>
              <a:t>Supports thesis that Casual Riders typically use service for leisure instead of regular commutes.</a:t>
            </a:r>
          </a:p>
          <a:p>
            <a:pPr marL="285750" indent="-285750">
              <a:buFont typeface="Arial" panose="020B0604020202020204" pitchFamily="34" charset="0"/>
              <a:buChar char="•"/>
            </a:pPr>
            <a:endParaRPr lang="es-ES" dirty="0">
              <a:solidFill>
                <a:schemeClr val="bg1"/>
              </a:solidFil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4FD2C4B9-567C-B69B-A058-5421067E042F}"/>
                  </a:ext>
                </a:extLst>
              </p:cNvPr>
              <p:cNvGraphicFramePr>
                <a:graphicFrameLocks noGrp="1"/>
              </p:cNvGraphicFramePr>
              <p:nvPr>
                <p:extLst>
                  <p:ext uri="{D42A27DB-BD31-4B8C-83A1-F6EECF244321}">
                    <p14:modId xmlns:p14="http://schemas.microsoft.com/office/powerpoint/2010/main" val="891800649"/>
                  </p:ext>
                </p:extLst>
              </p:nvPr>
            </p:nvGraphicFramePr>
            <p:xfrm>
              <a:off x="0" y="578840"/>
              <a:ext cx="12192000" cy="481186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title="Microsoft Power BI">
                <a:extLst>
                  <a:ext uri="{FF2B5EF4-FFF2-40B4-BE49-F238E27FC236}">
                    <a16:creationId xmlns:a16="http://schemas.microsoft.com/office/drawing/2014/main" id="{4FD2C4B9-567C-B69B-A058-5421067E042F}"/>
                  </a:ext>
                </a:extLst>
              </p:cNvPr>
              <p:cNvPicPr>
                <a:picLocks noGrp="1" noRot="1" noChangeAspect="1" noMove="1" noResize="1" noEditPoints="1" noAdjustHandles="1" noChangeArrowheads="1" noChangeShapeType="1"/>
              </p:cNvPicPr>
              <p:nvPr/>
            </p:nvPicPr>
            <p:blipFill>
              <a:blip r:embed="rId3"/>
              <a:stretch>
                <a:fillRect/>
              </a:stretch>
            </p:blipFill>
            <p:spPr>
              <a:xfrm>
                <a:off x="0" y="578840"/>
                <a:ext cx="12192000" cy="4811867"/>
              </a:xfrm>
              <a:prstGeom prst="rect">
                <a:avLst/>
              </a:prstGeom>
            </p:spPr>
          </p:pic>
        </mc:Fallback>
      </mc:AlternateContent>
      <p:sp>
        <p:nvSpPr>
          <p:cNvPr id="2" name="TextBox 1">
            <a:extLst>
              <a:ext uri="{FF2B5EF4-FFF2-40B4-BE49-F238E27FC236}">
                <a16:creationId xmlns:a16="http://schemas.microsoft.com/office/drawing/2014/main" id="{59CE4961-9A0B-A77E-76DF-0DFA8575D095}"/>
              </a:ext>
            </a:extLst>
          </p:cNvPr>
          <p:cNvSpPr txBox="1"/>
          <p:nvPr/>
        </p:nvSpPr>
        <p:spPr>
          <a:xfrm>
            <a:off x="0" y="0"/>
            <a:ext cx="12192000" cy="461665"/>
          </a:xfrm>
          <a:prstGeom prst="rect">
            <a:avLst/>
          </a:prstGeom>
          <a:noFill/>
        </p:spPr>
        <p:txBody>
          <a:bodyPr wrap="square" rtlCol="0">
            <a:spAutoFit/>
          </a:bodyPr>
          <a:lstStyle/>
          <a:p>
            <a:r>
              <a:rPr lang="en-US" sz="2400" dirty="0">
                <a:solidFill>
                  <a:schemeClr val="bg1"/>
                </a:solidFill>
              </a:rPr>
              <a:t>What time of year are Cyclistic trips popular for Casual and Subscriber Riders?</a:t>
            </a:r>
            <a:endParaRPr lang="es-ES" sz="2400" dirty="0">
              <a:solidFill>
                <a:schemeClr val="bg1"/>
              </a:solidFill>
            </a:endParaRPr>
          </a:p>
        </p:txBody>
      </p:sp>
    </p:spTree>
    <p:extLst>
      <p:ext uri="{BB962C8B-B14F-4D97-AF65-F5344CB8AC3E}">
        <p14:creationId xmlns:p14="http://schemas.microsoft.com/office/powerpoint/2010/main" val="116343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7" name="Rectangle 36">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37">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40">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Oval 41">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4"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5"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7" name="Rectangle 46">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3E35D8D0-F668-B6F3-F523-4C637F55A425}"/>
              </a:ext>
            </a:extLst>
          </p:cNvPr>
          <p:cNvSpPr txBox="1"/>
          <p:nvPr/>
        </p:nvSpPr>
        <p:spPr>
          <a:xfrm>
            <a:off x="1154954" y="703210"/>
            <a:ext cx="9282858" cy="101104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dirty="0">
                <a:solidFill>
                  <a:srgbClr val="EBEBEB"/>
                </a:solidFill>
                <a:latin typeface="+mj-lt"/>
                <a:ea typeface="+mj-ea"/>
                <a:cs typeface="+mj-cs"/>
              </a:rPr>
              <a:t>How do annual members and Casual Riders use Cyclistic bikes differently?</a:t>
            </a:r>
          </a:p>
        </p:txBody>
      </p:sp>
      <p:graphicFrame>
        <p:nvGraphicFramePr>
          <p:cNvPr id="5" name="TextBox 2">
            <a:extLst>
              <a:ext uri="{FF2B5EF4-FFF2-40B4-BE49-F238E27FC236}">
                <a16:creationId xmlns:a16="http://schemas.microsoft.com/office/drawing/2014/main" id="{DDE70321-54B7-FBA6-9CF6-405CF6D2235B}"/>
              </a:ext>
            </a:extLst>
          </p:cNvPr>
          <p:cNvGraphicFramePr/>
          <p:nvPr>
            <p:extLst>
              <p:ext uri="{D42A27DB-BD31-4B8C-83A1-F6EECF244321}">
                <p14:modId xmlns:p14="http://schemas.microsoft.com/office/powerpoint/2010/main" val="1558739832"/>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49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1" name="Rectangle 20">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11429FBE-4553-1A37-3EFE-39D5D7AAC971}"/>
              </a:ext>
            </a:extLst>
          </p:cNvPr>
          <p:cNvSpPr>
            <a:spLocks noGrp="1"/>
          </p:cNvSpPr>
          <p:nvPr>
            <p:ph type="title"/>
          </p:nvPr>
        </p:nvSpPr>
        <p:spPr>
          <a:xfrm>
            <a:off x="1154955" y="973667"/>
            <a:ext cx="2942210" cy="4833745"/>
          </a:xfrm>
        </p:spPr>
        <p:txBody>
          <a:bodyPr vert="horz" lIns="91440" tIns="45720" rIns="91440" bIns="45720" rtlCol="0" anchor="ctr">
            <a:normAutofit/>
          </a:bodyPr>
          <a:lstStyle/>
          <a:p>
            <a:r>
              <a:rPr lang="en-US">
                <a:solidFill>
                  <a:srgbClr val="EBEBEB"/>
                </a:solidFill>
              </a:rPr>
              <a:t>How can we convert Casual Riders to Subscribers?</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TextBox 3">
            <a:extLst>
              <a:ext uri="{FF2B5EF4-FFF2-40B4-BE49-F238E27FC236}">
                <a16:creationId xmlns:a16="http://schemas.microsoft.com/office/drawing/2014/main" id="{3700750A-8398-755F-EDDD-8DA608BFCA05}"/>
              </a:ext>
            </a:extLst>
          </p:cNvPr>
          <p:cNvGraphicFramePr/>
          <p:nvPr>
            <p:extLst>
              <p:ext uri="{D42A27DB-BD31-4B8C-83A1-F6EECF244321}">
                <p14:modId xmlns:p14="http://schemas.microsoft.com/office/powerpoint/2010/main" val="158016527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781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6766-9E1A-0416-C3A6-B35FFCF9D469}"/>
              </a:ext>
            </a:extLst>
          </p:cNvPr>
          <p:cNvSpPr>
            <a:spLocks noGrp="1"/>
          </p:cNvSpPr>
          <p:nvPr>
            <p:ph type="title"/>
          </p:nvPr>
        </p:nvSpPr>
        <p:spPr/>
        <p:txBody>
          <a:bodyPr/>
          <a:lstStyle/>
          <a:p>
            <a:r>
              <a:rPr lang="en-US" dirty="0"/>
              <a:t>Data sources</a:t>
            </a:r>
            <a:endParaRPr lang="es-ES" dirty="0"/>
          </a:p>
        </p:txBody>
      </p:sp>
      <p:sp>
        <p:nvSpPr>
          <p:cNvPr id="3" name="TextBox 2">
            <a:extLst>
              <a:ext uri="{FF2B5EF4-FFF2-40B4-BE49-F238E27FC236}">
                <a16:creationId xmlns:a16="http://schemas.microsoft.com/office/drawing/2014/main" id="{323C6A28-0554-A0A8-63FE-E92BB68AF455}"/>
              </a:ext>
            </a:extLst>
          </p:cNvPr>
          <p:cNvSpPr txBox="1"/>
          <p:nvPr/>
        </p:nvSpPr>
        <p:spPr>
          <a:xfrm>
            <a:off x="746620" y="2718033"/>
            <a:ext cx="11048301" cy="646331"/>
          </a:xfrm>
          <a:prstGeom prst="rect">
            <a:avLst/>
          </a:prstGeom>
          <a:noFill/>
        </p:spPr>
        <p:txBody>
          <a:bodyPr wrap="square" rtlCol="0">
            <a:spAutoFit/>
          </a:bodyPr>
          <a:lstStyle/>
          <a:p>
            <a:r>
              <a:rPr lang="en-US" dirty="0"/>
              <a:t>Data provided by </a:t>
            </a:r>
            <a:r>
              <a:rPr lang="es-ES" dirty="0"/>
              <a:t>Motivate International Inc. </a:t>
            </a:r>
          </a:p>
          <a:p>
            <a:r>
              <a:rPr lang="es-ES" dirty="0">
                <a:hlinkClick r:id="rId2"/>
              </a:rPr>
              <a:t>https://divvy-tripdata.s3.amazonaws.com/index.html</a:t>
            </a:r>
            <a:endParaRPr lang="es-ES" dirty="0"/>
          </a:p>
        </p:txBody>
      </p:sp>
    </p:spTree>
    <p:extLst>
      <p:ext uri="{BB962C8B-B14F-4D97-AF65-F5344CB8AC3E}">
        <p14:creationId xmlns:p14="http://schemas.microsoft.com/office/powerpoint/2010/main" val="830666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3DD70E69-D501-4A13-B417-2C4AE8B18D03}">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71TwXKbMBD9lYzOTEaAKca3hOSWdjxxJ5eOx7PAmiiRJUYSNNTDv3cl7DRpDj01XNDuPlZv31uOrBG2kzB+gwOyFbvW+vkA5vkiZhFT73NLxAVkOXBYcp4VRZrEOaF054RWlq2OzIFp0T0I24P0DSn5YxsxkHINrY/2IC1GrENjtQIpfuEMppIzPU4Rw5dOagO+5caBQ992IDjFRCW+TOlGqJ0YcIO1m7P32GnjTnFcVWmSfeENz/MEsorzoqBv7FwNNP+N95cGYqVWDoQiAj5XJWldLbJ9vYyBLzDleQY+vxfSnSHj7UtnaG5SY+y8fFfNAKrGhoXhDNp5liP7imB7Eya8fVfY6N7UeI/7UFJOuJH6NGIYxp0zorO7hMfFhT/uGnAQQjaRemujSdsAvxram34WMpQe9c/SICnasBWfold6JaVabUQN8gPDUsv+oP4Twd6i2QUSH+ltKWOFauVpP/4Y8n1mXcvekuTYzBTLRzDO72L1RK56I6iBNg2a6zF4cSPMeV2S6K9pPtOHaXteX4I8vdnJkw0z20/TfTuF561w7ID0E/uD7p3toMY1KAy0urmJwICjVQHVeL/C2fj3nSBTZrseQPbeqfDLs3BNuO037KW++nIEAAA=&quot;"/>
    <we:property name="creatorSessionId" value="&quot;15485e92-14fe-43dd-9477-3d0f42d1b7f6&quot;"/>
    <we:property name="creatorTenantId" value="&quot;741bf7de-e2e5-46df-8d67-82607df9deaa&quot;"/>
    <we:property name="creatorUserId" value="&quot;100320013A824D11&quot;"/>
    <we:property name="datasetId" value="&quot;89cf1ee8-99b6-44e7-a868-0e1e9e9f243e&quot;"/>
    <we:property name="embedUrl" value="&quot;/reportEmbed?reportId=ad9c7cd0-a060-4083-8200-15bef237a14a&amp;config=eyJjbHVzdGVyVXJsIjoiaHR0cHM6Ly9XQUJJLVVTLUVBU1QyLUMtUFJJTUFSWS1yZWRpcmVjdC5hbmFseXNpcy53aW5kb3dzLm5ldCIsImVtYmVkRmVhdHVyZXMiOnsibW9kZXJuRW1iZWQiOnRydWUsInVzYWdlTWV0cmljc1ZOZXh0Ijp0cnVlfX0%3D&amp;disableSensitivityBanner=true&quot;"/>
    <we:property name="initialStateBookmark" value="&quot;H4sIAAAAAAAAA71UTW/bMAz9K4XORmEnzbLklro5dWmDZOhlCAzaYly1iiRIslcv8H8fJSdbtx56an2x+GHy8T3KR8aFMxK6Ozggm7NrrZ8PYJ8vMpYwdfLd39+uFpvb4m6xWpJbGy+0cmx+ZB5sjf5BuAZkqEDOH7uEgZRrqIO1B+kwYQat0wqk+IVDMoW8bbBPGL4YqS2EklsPHkPZltLJpt7Z5Zg6QuVFi1us/ODdoNHWn+ysLMejyZeUp9PpCCZlms5m9I0bohHm+/mhaQSWa+VBKAIQfOVoXJVXk331NYP0CsfpdALBvxfSn1O65YuxNDex0ZnA14K3oCrkLA5n0Q2zHNkKwTU2Trj8J7DVja1wg/sYUl74jupw0bZd4a0wrhil2ewiHAsOHqLJemJvbTVxG9MXbX3TDETG0KP+mVskRjmbp33yB15OrlpbUYF8gzDXsjmoDwLYOLRFBPEW3o48TqhanvbjryDfB9SVbBxRjnyAmD+C9WEXyydSNQhBBbTlaK+7qMWNsOd1GSX/TfOZOvS78/pSytOrnTzJMKD9NN53fXxeE8cOSJc4HHTjnYEK16AwwjJDEYExj1YFFA96xbMN72+CRBnkegDZBKXilWexCSkoSonvfBB+BCzCiuh+A4GlPSqTBAAA&quot;"/>
    <we:property name="isFiltersActionButtonVisible" value="true"/>
    <we:property name="pageDisplayName" value="&quot;Average_Trip_Duration&quot;"/>
    <we:property name="pageName" value="&quot;ReportSection1bb32560d0772a5b0099&quot;"/>
    <we:property name="pptInsertionSessionID" value="&quot;01FFBCBF-0017-4F51-BA97-B66D76CB2C2A&quot;"/>
    <we:property name="reportEmbeddedTime" value="&quot;2023-03-10T17:55:21.234Z&quot;"/>
    <we:property name="reportName" value="&quot;Bike_trips&quot;"/>
    <we:property name="reportState" value="&quot;CONNECTED&quot;"/>
    <we:property name="reportUrl" value="&quot;/groups/me/reports/ad9c7cd0-a060-4083-8200-15bef237a14a/ReportSection1bb32560d0772a5b0099?bookmarkGuid=081a8bd6-7625-4cb9-a825-29d3f01c4323&amp;bookmarkUsage=1&amp;ctid=741bf7de-e2e5-46df-8d67-82607df9deaa&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246672F7-ABF2-42C2-9E86-8ACD47EBA964}">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71TwY7TMBD9lcrnCKVN26S9QdgbLNW2Wg6oqib2pOutY0e2UzZU+XfGToFdQOIC5BLPzMvMe5PnCxPStQr6W2iQrdkbY04N2NNkyhKmX+aKfLbKQaRiybNFxjMhCk4o03pptGPrC/Ngj+jvpetAhYaU/LRPGCi1gWOIalAOE9aidUaDkl9wBFPJ2w6HhOFTq4yF0HLrwWNoeyY4xURl+iqjicC9POMWuR+zd9ga66/xfIGLalqkBSDm2QoEn+X0jRurkeaf8WFoJFYa7UFqIhByOV9UBEG+LObzalmkIuMhX0vlr5Cqv3lqLemmbfRtWN9rcQbNUbAozqIbtVzYewTX2ajw5kVhazrL8Q7rWNJe+p76CHk+9wdvZesOs3S6moTjQYCHGLKBtrexhnYb4bddU6GdmHqyC5/E8oP5XFqkrQq2TofkO8WSUkdjJQf1C8vSqK7R/4hk59AeIon/Q28HlcKfSbyF/kP9EfH0GxJ7yjipj+pq1B/O2I3cuOoc/XsUI5HyAawPl6J6JHsFRwzf/EoTH5+Z8Cqqj1b5yyr2Q3ye02AN0t0MB9N51wLHDWiMw9uxicSIo/WCFkF9PNvwfidJ4ij+HlQXdMebzOKYOO0rt1bA0kkEAAA=&quot;"/>
    <we:property name="creatorSessionId" value="&quot;aec0eb56-bd5a-449f-bdf7-e3f99cac6097&quot;"/>
    <we:property name="creatorTenantId" value="&quot;741bf7de-e2e5-46df-8d67-82607df9deaa&quot;"/>
    <we:property name="creatorUserId" value="&quot;100320013A824D11&quot;"/>
    <we:property name="datasetId" value="&quot;89cf1ee8-99b6-44e7-a868-0e1e9e9f243e&quot;"/>
    <we:property name="embedUrl" value="&quot;/reportEmbed?reportId=ad9c7cd0-a060-4083-8200-15bef237a14a&amp;config=eyJjbHVzdGVyVXJsIjoiaHR0cHM6Ly9XQUJJLVVTLUVBU1QyLUMtUFJJTUFSWS1yZWRpcmVjdC5hbmFseXNpcy53aW5kb3dzLm5ldCIsImVtYmVkRmVhdHVyZXMiOnsibW9kZXJuRW1iZWQiOnRydWUsInVzYWdlTWV0cmljc1ZOZXh0Ijp0cnVlfX0%3D&amp;disableSensitivityBanner=true&quot;"/>
    <we:property name="initialStateBookmark" value="&quot;H4sIAAAAAAAAA72TS4/aMBDHvwryOapggYXlRlNOWx4CtD2sUDRxJqwXx45sJ90U5bt37KTt9qH20pZLPA/P/P7D+MoyYUsJzQYKZAv2VutLAeYyGLGIqd633d6vl/v7ZLNcr8itSye0smxxZQ7MGd2DsBVIX4Gcj6eIgZQ7OHsrB2kxYiUaqxVI8Qm7ZAo5U2EbMXwppTbgSx4cOPRla0onm3qP3oypI3Anajwgd513j6U2rrcnU5ymo/lwDoiz8R1k/GZGd2wXDZh/zvdNA1islQOhCMD7ZnyaUgry2/lkkt7Oh9mYe38upOtT0mb1UhrSTdNoSj+vZVaD4pixIM6g7bRc2RrBViYoXH0XOOjKcNxjHkLKCddQnUzUdZM4I0qb3AxHdwN/TDJwEEzW0vR2RtNsQ/qmKlI0A50Pjv5KCD/pj7FBmmrGFsM2+ooYk+usjeAgf6KMtawK9Y8gK4smCRD/B+8IqcQfId5Bs80/IF5+AXEijxXqLPtF/bYZx46Ny8rSf49ZBxI/gXH+UaTPtF5+I9ov+0odn18tYS+qCavyl1Wc2vB7jcEKpLfpD7pytgSOO1AYmpddEYEhj8YLKvPqw9n473tBEjvxDyArrzu8ZBaa0DyEB/r9Bf++WcAKdJ8BLxPExmoEAAA=&quot;"/>
    <we:property name="isFiltersActionButtonVisible" value="true"/>
    <we:property name="pageDisplayName" value="&quot;Number_of_Trips_by_Weekday&quot;"/>
    <we:property name="pageName" value="&quot;ReportSection45e5b1808aee739adc27&quot;"/>
    <we:property name="pptInsertionSessionID" value="&quot;01FFBCBF-0017-4F51-BA97-B66D76CB2C2A&quot;"/>
    <we:property name="reportEmbeddedTime" value="&quot;2023-03-10T17:56:02.121Z&quot;"/>
    <we:property name="reportName" value="&quot;Bike_trips&quot;"/>
    <we:property name="reportState" value="&quot;CONNECTED&quot;"/>
    <we:property name="reportUrl" value="&quot;/groups/me/reports/ad9c7cd0-a060-4083-8200-15bef237a14a/ReportSection45e5b1808aee739adc27?bookmarkGuid=7ce03e27-b05b-4b38-af47-9e2cea77cada&amp;bookmarkUsage=1&amp;ctid=741bf7de-e2e5-46df-8d67-82607df9deaa&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9696BC5C-8413-40DC-946B-4220E3CDF4F8}">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VUTW/bMAz9K4HOwWA7H11627ICO7RF0Ba5DIFBS3SiVpEMSfbqBfnvoyS3zZChu2yn+WLp8Vl8fKR8YEK6RkF/C3tkl+yzMU97sE+jnI2Z/hUroOC8EjO4uBCLagH5YlYQyzReGu3Y5YF5sFv0a+laUOFAAr9txgyUWsE27GpQDsesQeuMBiV/YCJTyNsWj2OGz40yFsKR9x48hmM7otOepOQfJpQRuJcd3iP3Cb3Dxlg/7Os6z3gB9YTPRS6qbIIfBX3jUjTK/DM/JI3ClkZ7kJoEBIzjTAAizqfZdFrNAbMJD3gtlR8oVX/13Fiqm9zom2DfkqrYGis5KBbrs+hSOQf2VaIFy3f9NXaoAnL1+/h5aGUN2ej7NViZ7DKt5XhOTPgd1jGkvfR0GrW96/rSW9m4ssjyxSgsSwEe4pYdqRfDTLxmIPkvWQl21G1fekmcQD6Ryr5QyaM3IISHAtkNGbqLyM58X1okJtmdHcevfn0SHWiO4sysGwTX2r9a4Uk5t+2+Qjsy9eghfPKuxPdaujSq3et/JLJ1aMso4lzehhAn9VYNd+ptiB+Saq5aR2OKIklc7qh/4f5Wj3QTwvAeX64WZXw8uS9DuX2c6v93ZDfH+Jw6xvZIf7ywMK13DXBcgcboU5PSSow8mhHQAsWwtuF9LakbqU9rUG3QHf+PLKaJ2X4CNoVyfJ8FAAA=&quot;"/>
    <we:property name="creatorSessionId" value="&quot;59b132e2-f745-4b20-a083-5924d3d15e53&quot;"/>
    <we:property name="creatorTenantId" value="&quot;741bf7de-e2e5-46df-8d67-82607df9deaa&quot;"/>
    <we:property name="creatorUserId" value="&quot;100320013A824D11&quot;"/>
    <we:property name="datasetId" value="&quot;89cf1ee8-99b6-44e7-a868-0e1e9e9f243e&quot;"/>
    <we:property name="embedUrl" value="&quot;/reportEmbed?reportId=ad9c7cd0-a060-4083-8200-15bef237a14a&amp;config=eyJjbHVzdGVyVXJsIjoiaHR0cHM6Ly9XQUJJLVVTLUVBU1QyLUMtUFJJTUFSWS1yZWRpcmVjdC5hbmFseXNpcy53aW5kb3dzLm5ldCIsImVtYmVkRmVhdHVyZXMiOnsibW9kZXJuRW1iZWQiOnRydWUsInVzYWdlTWV0cmljc1ZOZXh0Ijp0cnVlfX0%3D&amp;disableSensitivityBanner=true&quot;"/>
    <we:property name="initialStateBookmark" value="&quot;H4sIAAAAAAAAA+VUwW7bMAz9lUDnYLCbLNh6S90AA9qkQVrkMgQGLdGJWkUyJNmrF+TfR8luGyBDe1lP88XSIyU+PpI6MCFdpaBdwB7ZJbsy5mkP9mmQsiHTPXZ3dzOfrm7yxXQ+I9hUXhrt2OWBebBb9GvpalDhBgJ/boYMlFrCNuxKUA6HrELrjAYlf2PnTCZvazwOGT5XylgIV9578Biubcid9hQ7/TKiiMC9bPAeue/QFVbG+n5flmnCL6Ac8YlIRZGM8JugM66zRpof+4egkVhmtAepiUDAOH4VgIiTcTIeFxPAZMQDXkrle5einT1XlvImNdoq6JVRFltjJQfFYn4WXZfOgf2QaMHyXXuLDaqAzP5uPzctrSEZfbsGKzu5TG05njt2+ArLaNJeerqN6tw0be6trFx+kaTfB2GZC/AQt+xIteib4DUC0X+JSrCjavvcS/IJzidU2TWlPHgDgrlPkM1J0F1EduZXZpE8Se7kOHzVayoa0BzFmVhzBFfbf5rhSTqLel+gHZhy8BCOvEvxvZJmRtV7/Ukka4c2jyTO6W0IcVJvVT9Tb0380LHmqnbUpig6itmO6hfmt3ikSQjNe3wZLYr4eDIvfbpt7Or/t2U3x/idKsb2SC9eWJjauwo4LkFj1KnqwkqMftQjoAWKfm3D/1ZSNbo6rUHVgXd8H1kMQqWThcIPDoRXk0Vakd0fWHXZOsAFAAA=&quot;"/>
    <we:property name="isFiltersActionButtonVisible" value="true"/>
    <we:property name="pageDisplayName" value="&quot;Trips_by_user_type&quot;"/>
    <we:property name="pageName" value="&quot;ReportSectionff10c2af3c6d1db03e8d&quot;"/>
    <we:property name="pptInsertionSessionID" value="&quot;01FFBCBF-0017-4F51-BA97-B66D76CB2C2A&quot;"/>
    <we:property name="reportEmbeddedTime" value="&quot;2023-03-10T17:56:52.513Z&quot;"/>
    <we:property name="reportName" value="&quot;Bike_trips&quot;"/>
    <we:property name="reportState" value="&quot;CONNECTED&quot;"/>
    <we:property name="reportUrl" value="&quot;/groups/me/reports/ad9c7cd0-a060-4083-8200-15bef237a14a/ReportSectionff10c2af3c6d1db03e8d?bookmarkGuid=a0df5cc1-7abe-425b-b1a3-4ee7e48002e7&amp;bookmarkUsage=1&amp;ctid=741bf7de-e2e5-46df-8d67-82607df9deaa&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6120</TotalTime>
  <Words>431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Cyclistic Trip Presentation</vt:lpstr>
      <vt:lpstr>How do Annual Subscribers and Casual Riders use Cyclistic Bicycles differently?</vt:lpstr>
      <vt:lpstr>PowerPoint Presentation</vt:lpstr>
      <vt:lpstr>PowerPoint Presentation</vt:lpstr>
      <vt:lpstr>PowerPoint Presentation</vt:lpstr>
      <vt:lpstr>PowerPoint Presentation</vt:lpstr>
      <vt:lpstr>How can we convert Casual Riders to Subscribers?</vt:lpstr>
      <vt:lpstr>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Pepper</dc:creator>
  <cp:lastModifiedBy>Will Pepper</cp:lastModifiedBy>
  <cp:revision>7</cp:revision>
  <dcterms:created xsi:type="dcterms:W3CDTF">2023-03-09T19:16:14Z</dcterms:created>
  <dcterms:modified xsi:type="dcterms:W3CDTF">2023-03-14T17:38:46Z</dcterms:modified>
</cp:coreProperties>
</file>