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84" r:id="rId4"/>
    <p:sldId id="274" r:id="rId5"/>
    <p:sldId id="276" r:id="rId6"/>
    <p:sldId id="278" r:id="rId7"/>
    <p:sldId id="279" r:id="rId8"/>
    <p:sldId id="291" r:id="rId9"/>
    <p:sldId id="292" r:id="rId10"/>
    <p:sldId id="257" r:id="rId11"/>
    <p:sldId id="258" r:id="rId12"/>
    <p:sldId id="259" r:id="rId13"/>
    <p:sldId id="260" r:id="rId14"/>
    <p:sldId id="261" r:id="rId15"/>
    <p:sldId id="263" r:id="rId16"/>
    <p:sldId id="265" r:id="rId17"/>
    <p:sldId id="264" r:id="rId18"/>
    <p:sldId id="266" r:id="rId19"/>
    <p:sldId id="267" r:id="rId20"/>
    <p:sldId id="293" r:id="rId21"/>
    <p:sldId id="268" r:id="rId22"/>
    <p:sldId id="269" r:id="rId23"/>
    <p:sldId id="281" r:id="rId24"/>
    <p:sldId id="282" r:id="rId25"/>
    <p:sldId id="289" r:id="rId26"/>
    <p:sldId id="270" r:id="rId27"/>
    <p:sldId id="271" r:id="rId28"/>
    <p:sldId id="272" r:id="rId29"/>
    <p:sldId id="273" r:id="rId30"/>
    <p:sldId id="288" r:id="rId31"/>
    <p:sldId id="286" r:id="rId32"/>
    <p:sldId id="287" r:id="rId33"/>
    <p:sldId id="280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EBCD-E9C4-464F-883D-5E78561295D1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7D5C-7399-4513-903D-347C1191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221F-5766-4ADC-964C-000932269BE2}" type="datetimeFigureOut">
              <a:rPr lang="en-US" smtClean="0"/>
              <a:t>2017-03-29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E540-5845-4C86-B4C7-689A487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Vekkelsesmøte om</a:t>
            </a:r>
            <a:br>
              <a:rPr lang="nb-NO" dirty="0"/>
            </a:br>
            <a:r>
              <a:rPr lang="nb-NO" dirty="0"/>
              <a:t>maskinlæring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Input: En persons vekt</a:t>
            </a:r>
            <a:br>
              <a:rPr lang="nb-NO" dirty="0"/>
            </a:br>
            <a:r>
              <a:rPr lang="nb-NO" dirty="0"/>
              <a:t>Output: Risiko for hjertesykdom</a:t>
            </a:r>
            <a:endParaRPr lang="en-US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825625"/>
            <a:ext cx="4765563" cy="47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Input: En persons vekt</a:t>
            </a:r>
            <a:br>
              <a:rPr lang="nb-NO" dirty="0"/>
            </a:br>
            <a:r>
              <a:rPr lang="nb-NO" dirty="0"/>
              <a:t>Output: Risiko for hjertesykdom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7"/>
              <p:cNvSpPr>
                <a:spLocks noGrp="1"/>
              </p:cNvSpPr>
              <p:nvPr>
                <p:ph idx="1"/>
              </p:nvPr>
            </p:nvSpPr>
            <p:spPr>
              <a:xfrm>
                <a:off x="5401056" y="1825624"/>
                <a:ext cx="6889798" cy="4477639"/>
              </a:xfrm>
            </p:spPr>
            <p:txBody>
              <a:bodyPr/>
              <a:lstStyle/>
              <a:p>
                <a:r>
                  <a:rPr lang="nb-NO" dirty="0"/>
                  <a:t>Problem: Tegn ei linje som treffer punktene</a:t>
                </a:r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nb-NO" i="1" dirty="0" err="1" smtClean="0">
                          <a:latin typeface="Cambria Math" panose="02040503050406030204" pitchFamily="18" charset="0"/>
                        </a:rPr>
                        <m:t>𝑟𝑖𝑠𝑘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b-NO" i="1" dirty="0" err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inn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beste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Plassholder for innhol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056" y="1825624"/>
                <a:ext cx="6889798" cy="4477639"/>
              </a:xfrm>
              <a:blipFill rotWithShape="0">
                <a:blip r:embed="rId2"/>
                <a:stretch>
                  <a:fillRect l="-1593" t="-21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" y="1904868"/>
            <a:ext cx="4612575" cy="46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5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Input: En persons vekt</a:t>
            </a:r>
            <a:br>
              <a:rPr lang="nb-NO" dirty="0"/>
            </a:br>
            <a:r>
              <a:rPr lang="nb-NO" dirty="0"/>
              <a:t>Output: Risiko for hjertesykdom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7"/>
              <p:cNvSpPr>
                <a:spLocks noGrp="1"/>
              </p:cNvSpPr>
              <p:nvPr>
                <p:ph idx="1"/>
              </p:nvPr>
            </p:nvSpPr>
            <p:spPr>
              <a:xfrm>
                <a:off x="5401056" y="1825624"/>
                <a:ext cx="6412992" cy="44776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nb-NO" i="1" dirty="0" err="1" smtClean="0">
                          <a:latin typeface="Cambria Math" panose="02040503050406030204" pitchFamily="18" charset="0"/>
                        </a:rPr>
                        <m:t>𝑟𝑖𝑠𝑘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b-NO" i="1" dirty="0" err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Den beste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and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b-NO" dirty="0"/>
                  <a:t> er de som minimerer avstand mellom punktene og linja</a:t>
                </a:r>
              </a:p>
              <a:p>
                <a:endParaRPr lang="nb-NO" dirty="0"/>
              </a:p>
              <a:p>
                <a:r>
                  <a:rPr lang="nb-NO" dirty="0"/>
                  <a:t>Minimer:</a:t>
                </a:r>
              </a:p>
              <a:p>
                <a:pPr marL="0" indent="0">
                  <a:buNone/>
                </a:pPr>
                <a:r>
                  <a:rPr lang="nb-NO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b-NO" dirty="0"/>
              </a:p>
              <a:p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Plassholder for innhol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1056" y="1825624"/>
                <a:ext cx="6412992" cy="4477639"/>
              </a:xfrm>
              <a:blipFill rotWithShape="0"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3" y="1935352"/>
            <a:ext cx="4570407" cy="45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Input: En persons vekt</a:t>
            </a:r>
            <a:br>
              <a:rPr lang="nb-NO" dirty="0"/>
            </a:br>
            <a:r>
              <a:rPr lang="nb-NO" dirty="0"/>
              <a:t>Output: Risiko for hjertesykdom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7"/>
              <p:cNvSpPr>
                <a:spLocks noGrp="1"/>
              </p:cNvSpPr>
              <p:nvPr>
                <p:ph idx="1"/>
              </p:nvPr>
            </p:nvSpPr>
            <p:spPr>
              <a:xfrm>
                <a:off x="6042403" y="1971928"/>
                <a:ext cx="6149597" cy="4477639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Plottet prediksjonsfeil for hver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b-NO" dirty="0"/>
                  <a:t>, får en bolle </a:t>
                </a:r>
              </a:p>
              <a:p>
                <a:r>
                  <a:rPr lang="nb-NO" dirty="0"/>
                  <a:t>Beste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b-NO" dirty="0"/>
                  <a:t>, med lavest feil, er på bunnen av bollen</a:t>
                </a:r>
              </a:p>
              <a:p>
                <a:r>
                  <a:rPr lang="nb-NO" dirty="0"/>
                  <a:t>Hvordan finner vi bunnen av bollen?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Plassholder for innhol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2403" y="1971928"/>
                <a:ext cx="6149597" cy="4477639"/>
              </a:xfrm>
              <a:blipFill rotWithShape="0">
                <a:blip r:embed="rId2"/>
                <a:stretch>
                  <a:fillRect l="-1784" t="-21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6670676" y="5071872"/>
                <a:ext cx="4658968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0" dirty="0"/>
                  <a:t>Modell: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𝑟𝑖𝑠𝑘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Feilmengde</a:t>
                </a:r>
                <a:r>
                  <a:rPr lang="nb-NO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76" y="5071872"/>
                <a:ext cx="4658968" cy="681918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9643" b="-10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1351"/>
            <a:ext cx="6100096" cy="45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Input: En persons vekt</a:t>
            </a:r>
            <a:br>
              <a:rPr lang="nb-NO" dirty="0"/>
            </a:br>
            <a:r>
              <a:rPr lang="nb-NO" dirty="0"/>
              <a:t>Output: Risiko for hjertesykdom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7"/>
              <p:cNvSpPr>
                <a:spLocks noGrp="1"/>
              </p:cNvSpPr>
              <p:nvPr>
                <p:ph idx="1"/>
              </p:nvPr>
            </p:nvSpPr>
            <p:spPr>
              <a:xfrm>
                <a:off x="6042403" y="1971928"/>
                <a:ext cx="6149597" cy="4477639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For å finne bunnen av bollen:</a:t>
                </a:r>
              </a:p>
              <a:p>
                <a:pPr marL="0" indent="0">
                  <a:buNone/>
                </a:pPr>
                <a:r>
                  <a:rPr lang="nb-NO" dirty="0"/>
                  <a:t>1) 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elg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tilfeldig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2) Ta derivatet av </a:t>
                </a:r>
                <a:r>
                  <a:rPr lang="nb-NO" dirty="0" err="1"/>
                  <a:t>feilmengden</a:t>
                </a:r>
                <a:r>
                  <a:rPr lang="nb-NO" dirty="0"/>
                  <a:t> </a:t>
                </a:r>
                <a:r>
                  <a:rPr lang="nb-NO" dirty="0" err="1"/>
                  <a:t>m.h.p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3) Trekk fra derivatet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fra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:r>
                  <a:rPr lang="nb-NO" dirty="0"/>
                  <a:t>4) Repeter til det er flatt (derivat=0)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Plassholder for innhol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2403" y="1971928"/>
                <a:ext cx="6149597" cy="4477639"/>
              </a:xfrm>
              <a:blipFill rotWithShape="0">
                <a:blip r:embed="rId2"/>
                <a:stretch>
                  <a:fillRect l="-1982" t="-21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6670676" y="5071872"/>
                <a:ext cx="4658968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0" dirty="0"/>
                  <a:t>Modell: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𝑟𝑖𝑠𝑘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Feilmengde</a:t>
                </a:r>
                <a:r>
                  <a:rPr lang="nb-NO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76" y="5071872"/>
                <a:ext cx="4658968" cy="681918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9643" b="-10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1351"/>
            <a:ext cx="6100096" cy="45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Inputs: Hestekrefter, vekt</a:t>
            </a:r>
            <a:br>
              <a:rPr lang="nb-NO" dirty="0"/>
            </a:br>
            <a:r>
              <a:rPr lang="nb-NO" dirty="0"/>
              <a:t>Output: Miles per gallon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140" y="3200401"/>
            <a:ext cx="5143500" cy="2976562"/>
          </a:xfrm>
        </p:spPr>
        <p:txBody>
          <a:bodyPr>
            <a:normAutofit/>
          </a:bodyPr>
          <a:lstStyle/>
          <a:p>
            <a:r>
              <a:rPr lang="nb-NO" dirty="0"/>
              <a:t>Finner et plan i stedet for ei linje</a:t>
            </a:r>
          </a:p>
          <a:p>
            <a:r>
              <a:rPr lang="nb-NO" dirty="0"/>
              <a:t>Fortsatt en vektet sum av input</a:t>
            </a:r>
          </a:p>
          <a:p>
            <a:r>
              <a:rPr lang="nb-NO" dirty="0"/>
              <a:t>Samme algoritme</a:t>
            </a:r>
          </a:p>
          <a:p>
            <a:r>
              <a:rPr lang="nb-NO" dirty="0"/>
              <a:t>Samme feilfunksjon</a:t>
            </a:r>
          </a:p>
          <a:p>
            <a:r>
              <a:rPr lang="nb-NO" dirty="0"/>
              <a:t>Landskapet til </a:t>
            </a:r>
            <a:r>
              <a:rPr lang="nb-NO" dirty="0" err="1"/>
              <a:t>feilfunskjonen</a:t>
            </a:r>
            <a:r>
              <a:rPr lang="nb-NO" dirty="0"/>
              <a:t> er nå 4D bolle, «</a:t>
            </a:r>
            <a:r>
              <a:rPr lang="nb-NO" dirty="0" err="1"/>
              <a:t>hyperbolle</a:t>
            </a:r>
            <a:r>
              <a:rPr lang="nb-NO" dirty="0"/>
              <a:t>»</a:t>
            </a:r>
          </a:p>
          <a:p>
            <a:endParaRPr lang="en-US" dirty="0"/>
          </a:p>
        </p:txBody>
      </p:sp>
      <p:pic>
        <p:nvPicPr>
          <p:cNvPr id="1026" name="Picture 2" descr="http://www.mathworks.com/help/examples/stats/EstimateMultipleLinearRegressionCoefficientsExamp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4" y="1690688"/>
            <a:ext cx="6199505" cy="46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6563164" y="1811921"/>
                <a:ext cx="5542671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0" dirty="0"/>
                  <a:t>Modell: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𝑀𝑃𝐺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h𝑜𝑟𝑠𝑒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Feilmengde</a:t>
                </a:r>
                <a:r>
                  <a:rPr lang="nb-NO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𝑀𝑃𝐺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𝑀𝑃𝐺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164" y="1811921"/>
                <a:ext cx="5542671" cy="681918"/>
              </a:xfrm>
              <a:prstGeom prst="rect">
                <a:avLst/>
              </a:prstGeom>
              <a:blipFill rotWithShape="0">
                <a:blip r:embed="rId3"/>
                <a:stretch>
                  <a:fillRect l="-990" t="-19643" b="-10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28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 en </a:t>
            </a:r>
            <a:r>
              <a:rPr lang="nb-NO" i="1" dirty="0" err="1"/>
              <a:t>klassifisator</a:t>
            </a:r>
            <a:r>
              <a:rPr lang="nb-NO" dirty="0"/>
              <a:t>, for diskret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024" y="2046690"/>
            <a:ext cx="326710" cy="343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534150" cy="4900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228" y="2535758"/>
            <a:ext cx="323445" cy="3234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19397" y="1989540"/>
            <a:ext cx="5143500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Kreft</a:t>
            </a:r>
          </a:p>
          <a:p>
            <a:pPr marL="0" indent="0">
              <a:buNone/>
            </a:pPr>
            <a:r>
              <a:rPr lang="nb-NO" dirty="0"/>
              <a:t>Ikke kreft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 en </a:t>
            </a:r>
            <a:r>
              <a:rPr lang="nb-NO" i="1" dirty="0" err="1"/>
              <a:t>klassifisator</a:t>
            </a:r>
            <a:r>
              <a:rPr lang="nb-NO" dirty="0"/>
              <a:t>, for diskret output</a:t>
            </a:r>
            <a:endParaRPr lang="en-US" dirty="0"/>
          </a:p>
        </p:txBody>
      </p:sp>
      <p:pic>
        <p:nvPicPr>
          <p:cNvPr id="5" name="Bild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220" y="2655945"/>
            <a:ext cx="1861939" cy="1240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ssholder for innhold 3"/>
              <p:cNvSpPr txBox="1">
                <a:spLocks/>
              </p:cNvSpPr>
              <p:nvPr/>
            </p:nvSpPr>
            <p:spPr>
              <a:xfrm>
                <a:off x="5303520" y="1998919"/>
                <a:ext cx="8229600" cy="604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 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Plassholder for innho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0" y="1998919"/>
                <a:ext cx="8229600" cy="604664"/>
              </a:xfrm>
              <a:prstGeom prst="rect">
                <a:avLst/>
              </a:prstGeom>
              <a:blipFill>
                <a:blip r:embed="rId3"/>
                <a:stretch>
                  <a:fillRect l="-370" t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5"/>
              <p:cNvSpPr/>
              <p:nvPr/>
            </p:nvSpPr>
            <p:spPr>
              <a:xfrm>
                <a:off x="5303520" y="2684074"/>
                <a:ext cx="2932635" cy="1040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nb-NO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nb-NO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b-NO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nb-NO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nb-NO" sz="3200" b="1" dirty="0"/>
              </a:p>
            </p:txBody>
          </p:sp>
        </mc:Choice>
        <mc:Fallback xmlns="">
          <p:sp>
            <p:nvSpPr>
              <p:cNvPr id="7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0" y="2684074"/>
                <a:ext cx="2932635" cy="1040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7"/>
              <p:cNvSpPr/>
              <p:nvPr/>
            </p:nvSpPr>
            <p:spPr>
              <a:xfrm>
                <a:off x="5097840" y="4414118"/>
                <a:ext cx="8640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−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  <m:func>
                        <m:funcPr>
                          <m:ctrlPr>
                            <a:rPr lang="nb-NO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  <m:d>
                            <m:dPr>
                              <m:ctrlPr>
                                <a:rPr lang="nb-NO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/>
                        </a:rPr>
                        <m:t>−(1−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nb-NO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>
                              <a:latin typeface="Cambria Math"/>
                            </a:rPr>
                            <m:t>(1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  <m:d>
                            <m:dPr>
                              <m:ctrlPr>
                                <a:rPr lang="nb-NO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nb-NO" sz="3200" dirty="0"/>
              </a:p>
            </p:txBody>
          </p:sp>
        </mc:Choice>
        <mc:Fallback xmlns="">
          <p:sp>
            <p:nvSpPr>
              <p:cNvPr id="9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40" y="4414118"/>
                <a:ext cx="86409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52500" y="2022330"/>
            <a:ext cx="5143500" cy="3841259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Vektet sum:</a:t>
            </a:r>
          </a:p>
          <a:p>
            <a:pPr lvl="1"/>
            <a:r>
              <a:rPr lang="nb-NO" dirty="0"/>
              <a:t>Samme som før</a:t>
            </a:r>
          </a:p>
          <a:p>
            <a:endParaRPr lang="nb-NO" dirty="0"/>
          </a:p>
          <a:p>
            <a:r>
              <a:rPr lang="nb-NO" dirty="0"/>
              <a:t>Skvisefunksjon:</a:t>
            </a:r>
          </a:p>
          <a:p>
            <a:pPr lvl="1"/>
            <a:r>
              <a:rPr lang="nb-NO" dirty="0"/>
              <a:t>Gir output mellom 0 og 1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Feilfunksjon:</a:t>
            </a:r>
          </a:p>
          <a:p>
            <a:pPr lvl="1"/>
            <a:r>
              <a:rPr lang="nb-NO" dirty="0"/>
              <a:t>Uendelig ved feil svar</a:t>
            </a:r>
          </a:p>
          <a:p>
            <a:pPr lvl="1"/>
            <a:r>
              <a:rPr lang="nb-NO" dirty="0"/>
              <a:t>0 ved riktig svar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 en </a:t>
            </a:r>
            <a:r>
              <a:rPr lang="nb-NO" i="1" dirty="0" err="1"/>
              <a:t>klassifisator</a:t>
            </a:r>
            <a:r>
              <a:rPr lang="nb-NO" dirty="0"/>
              <a:t>, for diskret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024" y="2046690"/>
            <a:ext cx="326710" cy="343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28" y="2535758"/>
            <a:ext cx="323445" cy="3234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19397" y="1989540"/>
            <a:ext cx="5143500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Kreft</a:t>
            </a:r>
          </a:p>
          <a:p>
            <a:pPr marL="0" indent="0">
              <a:buNone/>
            </a:pPr>
            <a:r>
              <a:rPr lang="nb-NO" dirty="0"/>
              <a:t>Ikke kreft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630"/>
            <a:ext cx="6613826" cy="4960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4"/>
              <p:cNvSpPr txBox="1"/>
              <p:nvPr/>
            </p:nvSpPr>
            <p:spPr>
              <a:xfrm>
                <a:off x="7676340" y="4685906"/>
                <a:ext cx="5371214" cy="706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0" dirty="0"/>
                  <a:t>Modell: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cancer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Feilmengde</a:t>
                </a:r>
                <a:r>
                  <a:rPr lang="nb-NO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nb-N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−(1−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(1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nb-N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m:rPr>
                                <m:nor/>
                              </m:rPr>
                              <a:rPr lang="nb-NO" dirty="0"/>
                              <m:t> 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340" y="4685906"/>
                <a:ext cx="5371214" cy="706412"/>
              </a:xfrm>
              <a:prstGeom prst="rect">
                <a:avLst/>
              </a:prstGeom>
              <a:blipFill rotWithShape="0">
                <a:blip r:embed="rId5"/>
                <a:stretch>
                  <a:fillRect l="-908" t="-15517" b="-9655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8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633"/>
            <a:ext cx="8655241" cy="4593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Dette kalles: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19397" y="1989540"/>
            <a:ext cx="5143500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Vektet sum +</a:t>
            </a:r>
          </a:p>
          <a:p>
            <a:pPr marL="0" indent="0">
              <a:buNone/>
            </a:pPr>
            <a:r>
              <a:rPr lang="nb-NO" dirty="0"/>
              <a:t>skvisefunksjon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4"/>
              <p:cNvSpPr txBox="1"/>
              <p:nvPr/>
            </p:nvSpPr>
            <p:spPr>
              <a:xfrm>
                <a:off x="7097500" y="4702684"/>
                <a:ext cx="5371214" cy="706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b="0" dirty="0"/>
                  <a:t>Modell: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cancer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Feilmengde</a:t>
                </a:r>
                <a:r>
                  <a:rPr lang="nb-NO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nb-N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−(1−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(1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nb-N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m:rPr>
                                <m:nor/>
                              </m:rPr>
                              <a:rPr lang="nb-NO" dirty="0"/>
                              <m:t> 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500" y="4702684"/>
                <a:ext cx="5371214" cy="706412"/>
              </a:xfrm>
              <a:prstGeom prst="rect">
                <a:avLst/>
              </a:prstGeom>
              <a:blipFill rotWithShape="0">
                <a:blip r:embed="rId3"/>
                <a:stretch>
                  <a:fillRect l="-908" t="-15517" b="-9655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8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“We are on the cusp of a paradigm shift in computing that is unlike anything we have seen in decades”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nb-NO" dirty="0" err="1"/>
              <a:t>Satya</a:t>
            </a:r>
            <a:r>
              <a:rPr lang="nb-NO" dirty="0"/>
              <a:t> </a:t>
            </a:r>
            <a:r>
              <a:rPr lang="nb-NO" dirty="0" err="1"/>
              <a:t>Nadella</a:t>
            </a:r>
            <a:r>
              <a:rPr lang="nb-NO" dirty="0"/>
              <a:t>, Microsoft CEO, intern epost,</a:t>
            </a:r>
            <a:r>
              <a:rPr lang="en-US" dirty="0"/>
              <a:t> 2016</a:t>
            </a:r>
          </a:p>
          <a:p>
            <a:r>
              <a:rPr lang="en-US" dirty="0"/>
              <a:t>"We will move from mobile-first to an AI-first world" 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err="1"/>
              <a:t>Sundar</a:t>
            </a:r>
            <a:r>
              <a:rPr lang="en-US" dirty="0"/>
              <a:t> </a:t>
            </a:r>
            <a:r>
              <a:rPr lang="en-US" dirty="0" err="1"/>
              <a:t>Pichai</a:t>
            </a:r>
            <a:r>
              <a:rPr lang="en-US" dirty="0"/>
              <a:t>, Google CEO, </a:t>
            </a:r>
            <a:r>
              <a:rPr lang="en-US"/>
              <a:t>i </a:t>
            </a:r>
            <a:r>
              <a:rPr lang="en-US" dirty="0"/>
              <a:t>Founders' Letter 2016</a:t>
            </a:r>
          </a:p>
          <a:p>
            <a:r>
              <a:rPr lang="en-US" dirty="0"/>
              <a:t>“[AI] is just going to unlock so much potential in so many different domains.”</a:t>
            </a:r>
          </a:p>
          <a:p>
            <a:pPr marL="457200" lvl="1" indent="0">
              <a:buNone/>
            </a:pPr>
            <a:r>
              <a:rPr lang="en-US" dirty="0"/>
              <a:t>-Mark Zuckerberg, Facebook CEO, How to build the Future, 2016</a:t>
            </a:r>
          </a:p>
          <a:p>
            <a:r>
              <a:rPr lang="en-US" dirty="0"/>
              <a:t>“We believe AI, and in particular Deep Learning, can be as profound, and maybe even bigger [than mobile and cloud in past 7 years]”</a:t>
            </a:r>
          </a:p>
          <a:p>
            <a:pPr marL="457200" lvl="1" indent="0">
              <a:buNone/>
            </a:pPr>
            <a:r>
              <a:rPr lang="en-US" dirty="0"/>
              <a:t> -Frank Chen, Andreesen Horowitz, 2016</a:t>
            </a:r>
          </a:p>
          <a:p>
            <a:r>
              <a:rPr lang="en-US" dirty="0"/>
              <a:t>“Within a decade, more than half of all computing cycles will be spent on machine learning”</a:t>
            </a:r>
          </a:p>
          <a:p>
            <a:pPr marL="457200" lvl="1" indent="0">
              <a:buNone/>
            </a:pPr>
            <a:r>
              <a:rPr lang="en-US" dirty="0"/>
              <a:t> - Diane M. Bryant, Intel EVP, Intel Analytics Summit 2016</a:t>
            </a:r>
          </a:p>
          <a:p>
            <a:r>
              <a:rPr lang="en-US" dirty="0"/>
              <a:t>“I love this stuff”</a:t>
            </a:r>
          </a:p>
          <a:p>
            <a:pPr marL="457200" lvl="1" indent="0">
              <a:buNone/>
            </a:pPr>
            <a:r>
              <a:rPr lang="en-US" dirty="0"/>
              <a:t> - Barack Obama, president, Wired </a:t>
            </a:r>
            <a:r>
              <a:rPr lang="en-US" dirty="0" err="1"/>
              <a:t>oktober</a:t>
            </a:r>
            <a:r>
              <a:rPr lang="en-US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25846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8140"/>
                  </p:ext>
                </p:extLst>
              </p:nvPr>
            </p:nvGraphicFramePr>
            <p:xfrm>
              <a:off x="838200" y="1132514"/>
              <a:ext cx="10410738" cy="5285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0246">
                      <a:extLst>
                        <a:ext uri="{9D8B030D-6E8A-4147-A177-3AD203B41FA5}">
                          <a16:colId xmlns:a16="http://schemas.microsoft.com/office/drawing/2014/main" val="3546731281"/>
                        </a:ext>
                      </a:extLst>
                    </a:gridCol>
                    <a:gridCol w="2719431">
                      <a:extLst>
                        <a:ext uri="{9D8B030D-6E8A-4147-A177-3AD203B41FA5}">
                          <a16:colId xmlns:a16="http://schemas.microsoft.com/office/drawing/2014/main" val="1840165477"/>
                        </a:ext>
                      </a:extLst>
                    </a:gridCol>
                    <a:gridCol w="4221061">
                      <a:extLst>
                        <a:ext uri="{9D8B030D-6E8A-4147-A177-3AD203B41FA5}">
                          <a16:colId xmlns:a16="http://schemas.microsoft.com/office/drawing/2014/main" val="898076124"/>
                        </a:ext>
                      </a:extLst>
                    </a:gridCol>
                  </a:tblGrid>
                  <a:tr h="377420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Navn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Modell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Feilfunksjon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317553"/>
                      </a:ext>
                    </a:extLst>
                  </a:tr>
                  <a:tr h="834136"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Logistic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−(1−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(1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  <m:r>
                                          <m:rPr>
                                            <m:nor/>
                                          </m:rPr>
                                          <a:rPr lang="nb-NO" dirty="0"/>
                                          <m:t> </m:t>
                                        </m:r>
                                      </m:e>
                                    </m:nary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84426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Linear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592492"/>
                      </a:ext>
                    </a:extLst>
                  </a:tr>
                  <a:tr h="834136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Linear Support </a:t>
                          </a:r>
                          <a:r>
                            <a:rPr lang="nb-NO" dirty="0" err="1"/>
                            <a:t>Vector</a:t>
                          </a:r>
                          <a:r>
                            <a:rPr lang="nb-NO" dirty="0"/>
                            <a:t> Machine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⁡(0, 1−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  <m: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  <m:r>
                                          <m:rPr>
                                            <m:nor/>
                                          </m:rPr>
                                          <a:rPr lang="nb-NO" dirty="0"/>
                                          <m:t> </m:t>
                                        </m:r>
                                      </m:e>
                                    </m:nary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60892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Ridge </a:t>
                          </a:r>
                          <a:r>
                            <a:rPr lang="nb-NO" dirty="0" err="1"/>
                            <a:t>Regression</a:t>
                          </a:r>
                          <a:r>
                            <a:rPr lang="nb-NO" dirty="0"/>
                            <a:t> /</a:t>
                          </a:r>
                        </a:p>
                        <a:p>
                          <a:r>
                            <a:rPr lang="nb-NO" dirty="0" err="1"/>
                            <a:t>Tikhonov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Regularization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18199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Lasso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406096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dirty="0" err="1"/>
                            <a:t>Elastic</a:t>
                          </a:r>
                          <a:r>
                            <a:rPr lang="nb-NO" dirty="0"/>
                            <a:t>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b-NO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b-NO" dirty="0"/>
                        </a:p>
                        <a:p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nb-N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nb-NO" b="0" i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fName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s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nb-NO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nb-NO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3012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8140"/>
                  </p:ext>
                </p:extLst>
              </p:nvPr>
            </p:nvGraphicFramePr>
            <p:xfrm>
              <a:off x="838200" y="1132514"/>
              <a:ext cx="10410738" cy="5285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0246">
                      <a:extLst>
                        <a:ext uri="{9D8B030D-6E8A-4147-A177-3AD203B41FA5}">
                          <a16:colId xmlns:a16="http://schemas.microsoft.com/office/drawing/2014/main" val="3546731281"/>
                        </a:ext>
                      </a:extLst>
                    </a:gridCol>
                    <a:gridCol w="2719431">
                      <a:extLst>
                        <a:ext uri="{9D8B030D-6E8A-4147-A177-3AD203B41FA5}">
                          <a16:colId xmlns:a16="http://schemas.microsoft.com/office/drawing/2014/main" val="1840165477"/>
                        </a:ext>
                      </a:extLst>
                    </a:gridCol>
                    <a:gridCol w="4221061">
                      <a:extLst>
                        <a:ext uri="{9D8B030D-6E8A-4147-A177-3AD203B41FA5}">
                          <a16:colId xmlns:a16="http://schemas.microsoft.com/office/drawing/2014/main" val="898076124"/>
                        </a:ext>
                      </a:extLst>
                    </a:gridCol>
                  </a:tblGrid>
                  <a:tr h="377420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Navn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Modell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Feilfunksjon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317553"/>
                      </a:ext>
                    </a:extLst>
                  </a:tr>
                  <a:tr h="834136"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Logistic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48905" r="-156278" b="-489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48905" r="-577" b="-489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84426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Linear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153383" r="-156278" b="-404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153383" r="-577" b="-404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4592492"/>
                      </a:ext>
                    </a:extLst>
                  </a:tr>
                  <a:tr h="834136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Linear Support </a:t>
                          </a:r>
                          <a:r>
                            <a:rPr lang="nb-NO" dirty="0" err="1"/>
                            <a:t>Vector</a:t>
                          </a:r>
                          <a:r>
                            <a:rPr lang="nb-NO" dirty="0"/>
                            <a:t> Machine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245985" r="-156278" b="-292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245985" r="-577" b="-292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0892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Ridge </a:t>
                          </a:r>
                          <a:r>
                            <a:rPr lang="nb-NO" dirty="0" err="1"/>
                            <a:t>Regression</a:t>
                          </a:r>
                          <a:r>
                            <a:rPr lang="nb-NO" dirty="0"/>
                            <a:t> /</a:t>
                          </a:r>
                        </a:p>
                        <a:p>
                          <a:r>
                            <a:rPr lang="nb-NO" dirty="0" err="1"/>
                            <a:t>Tikhonov</a:t>
                          </a:r>
                          <a:r>
                            <a:rPr lang="nb-NO" dirty="0"/>
                            <a:t> </a:t>
                          </a:r>
                          <a:r>
                            <a:rPr lang="nb-NO" dirty="0" err="1"/>
                            <a:t>Regularization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356391" r="-156278" b="-20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356391" r="-577" b="-20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18199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Lasso </a:t>
                          </a:r>
                          <a:r>
                            <a:rPr lang="nb-NO" dirty="0" err="1"/>
                            <a:t>Regression</a:t>
                          </a:r>
                          <a:endParaRPr lang="nb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456391" r="-156278" b="-10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456391" r="-577" b="-10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7406096"/>
                      </a:ext>
                    </a:extLst>
                  </a:tr>
                  <a:tr h="8098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dirty="0" err="1"/>
                            <a:t>Elastic</a:t>
                          </a:r>
                          <a:r>
                            <a:rPr lang="nb-NO" dirty="0"/>
                            <a:t>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28027" t="-556391" r="-156278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6753" t="-556391" r="-577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3012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93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9" y="4014170"/>
            <a:ext cx="4979806" cy="2643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Begrensninger for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9756" y="1904240"/>
            <a:ext cx="3860991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Blir unøyaktig når klassene ikke kan oppdeles med ei linje</a:t>
            </a:r>
            <a:endParaRPr lang="en-US" dirty="0"/>
          </a:p>
        </p:txBody>
      </p:sp>
      <p:pic>
        <p:nvPicPr>
          <p:cNvPr id="2050" name="Picture 2" descr="http://colah.github.io/posts/2014-03-NN-Manifolds-Topology/img/simple2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07" y="1520223"/>
            <a:ext cx="2553733" cy="249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lah.github.io/posts/2014-03-NN-Manifolds-Topology/img/simple2_lin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20" y="4219993"/>
            <a:ext cx="2524819" cy="24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2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20" y="911748"/>
            <a:ext cx="3883925" cy="5529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Løsning:</a:t>
            </a:r>
            <a:endParaRPr lang="en-US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9770"/>
            <a:ext cx="4979806" cy="2643004"/>
          </a:xfrm>
          <a:prstGeom prst="rect">
            <a:avLst/>
          </a:prstGeom>
        </p:spPr>
      </p:pic>
      <p:sp>
        <p:nvSpPr>
          <p:cNvPr id="4" name="Pil høyre 3"/>
          <p:cNvSpPr/>
          <p:nvPr/>
        </p:nvSpPr>
        <p:spPr>
          <a:xfrm>
            <a:off x="4563454" y="3347663"/>
            <a:ext cx="1350235" cy="65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481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2" y="911748"/>
            <a:ext cx="3883925" cy="5529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Løsning: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65806" y="1904240"/>
            <a:ext cx="4094941" cy="297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Nå kan vi bøye rommet, og trekke linjen etterpå</a:t>
            </a:r>
            <a:endParaRPr lang="en-US" dirty="0"/>
          </a:p>
        </p:txBody>
      </p:sp>
      <p:pic>
        <p:nvPicPr>
          <p:cNvPr id="2050" name="Picture 2" descr="http://colah.github.io/posts/2014-03-NN-Manifolds-Topology/img/simple2_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8" y="1537315"/>
            <a:ext cx="1978947" cy="193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olah.github.io/posts/2014-03-NN-Manifolds-Topology/img/simple2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07" y="3611672"/>
            <a:ext cx="2910439" cy="28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4-03-NN-Manifolds-Topology/img/simple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71" y="3611672"/>
            <a:ext cx="3001475" cy="29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7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30" y="317705"/>
            <a:ext cx="4979806" cy="2643004"/>
          </a:xfrm>
          <a:prstGeom prst="rect">
            <a:avLst/>
          </a:prstGeom>
        </p:spPr>
      </p:pic>
      <p:pic>
        <p:nvPicPr>
          <p:cNvPr id="1030" name="Picture 6" descr="http://america.pink/images/1/3/8/7/2/0/7/en/3-egg-car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558" y="4217654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zak.com/assets/images/items/zak_tabletop/grace/0025-0584_HiRes_ZakDesig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955902"/>
            <a:ext cx="3122424" cy="312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0" y="-217607"/>
            <a:ext cx="2217641" cy="3157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l høyre 3"/>
          <p:cNvSpPr/>
          <p:nvPr/>
        </p:nvSpPr>
        <p:spPr>
          <a:xfrm rot="5400000">
            <a:off x="8894302" y="3285933"/>
            <a:ext cx="1350235" cy="65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il høyre 3"/>
          <p:cNvSpPr/>
          <p:nvPr/>
        </p:nvSpPr>
        <p:spPr>
          <a:xfrm rot="5400000">
            <a:off x="5091383" y="3306814"/>
            <a:ext cx="1350235" cy="658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Modell: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Feilfunksjon:</a:t>
            </a:r>
          </a:p>
        </p:txBody>
      </p:sp>
    </p:spTree>
    <p:extLst>
      <p:ext uri="{BB962C8B-B14F-4D97-AF65-F5344CB8AC3E}">
        <p14:creationId xmlns:p14="http://schemas.microsoft.com/office/powerpoint/2010/main" val="374637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Objektgjenkjenning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869360" y="18010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306682" y="2484773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3996145" y="3349644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721177" y="3346488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http://i.telegraph.co.uk/multimedia/archive/02830/cat_2830677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2403"/>
            <a:ext cx="1164347" cy="72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Sylinder 11"/>
          <p:cNvSpPr txBox="1"/>
          <p:nvPr/>
        </p:nvSpPr>
        <p:spPr>
          <a:xfrm>
            <a:off x="4300280" y="280793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«Katt»</a:t>
            </a:r>
            <a:endParaRPr lang="en-US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7419975" y="1095375"/>
            <a:ext cx="49246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Imagenet</a:t>
            </a:r>
            <a:endParaRPr lang="nb-NO" dirty="0"/>
          </a:p>
          <a:p>
            <a:endParaRPr lang="nb-NO" dirty="0"/>
          </a:p>
          <a:p>
            <a:r>
              <a:rPr lang="nb-NO" dirty="0"/>
              <a:t>	-&gt; Goldfish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	-&gt; Espresso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	-&gt; Dugong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	-&gt; Monarch butterfly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	-&gt; </a:t>
            </a:r>
            <a:r>
              <a:rPr lang="nb-NO" dirty="0" err="1"/>
              <a:t>Ladybug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Mer enn 1000000 bildeeksempler, 1000 kategorier</a:t>
            </a:r>
          </a:p>
        </p:txBody>
      </p:sp>
      <p:pic>
        <p:nvPicPr>
          <p:cNvPr id="15" name="Bil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99" y="1471602"/>
            <a:ext cx="818640" cy="39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lag!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ResNet</a:t>
            </a:r>
            <a:r>
              <a:rPr lang="nb-NO" dirty="0"/>
              <a:t>: &gt;100 lag</a:t>
            </a:r>
          </a:p>
          <a:p>
            <a:r>
              <a:rPr lang="nb-NO" dirty="0"/>
              <a:t>Kan gjenkjenne objekter bedre enn mennesker</a:t>
            </a:r>
          </a:p>
          <a:p>
            <a:r>
              <a:rPr lang="nb-NO" dirty="0"/>
              <a:t>Kan skille mellom:</a:t>
            </a:r>
          </a:p>
          <a:p>
            <a:endParaRPr lang="nb-NO" dirty="0"/>
          </a:p>
          <a:p>
            <a:pPr lvl="1"/>
            <a:r>
              <a:rPr lang="nb-NO" dirty="0"/>
              <a:t>Yorkshire terrier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Norfolk terrier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919" y="164061"/>
            <a:ext cx="1933575" cy="882015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80" y="3621503"/>
            <a:ext cx="962159" cy="952633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01" y="4755025"/>
            <a:ext cx="99073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Virker, så lenge vi har et derivat</a:t>
            </a:r>
          </a:p>
        </p:txBody>
      </p:sp>
      <p:pic>
        <p:nvPicPr>
          <p:cNvPr id="4098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69" y="1622320"/>
            <a:ext cx="9143960" cy="34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State-</a:t>
            </a:r>
            <a:r>
              <a:rPr lang="nb-NO" dirty="0" err="1"/>
              <a:t>of</a:t>
            </a:r>
            <a:r>
              <a:rPr lang="nb-NO" dirty="0"/>
              <a:t>-</a:t>
            </a:r>
            <a:r>
              <a:rPr lang="nb-NO" dirty="0" err="1"/>
              <a:t>the</a:t>
            </a:r>
            <a:r>
              <a:rPr lang="nb-NO" dirty="0"/>
              <a:t>-art innen maskinoversetting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122" name="Picture 2" descr="https://esciencegroup.files.wordpress.com/2016/03/seq2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8" y="1597203"/>
            <a:ext cx="104870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2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Dialogsystemer</a:t>
            </a:r>
          </a:p>
        </p:txBody>
      </p:sp>
      <p:pic>
        <p:nvPicPr>
          <p:cNvPr id="6146" name="Picture 2" descr="http://4.bp.blogspot.com/-aArS0l1pjHQ/Vjj71pKAaEI/AAAAAAAAAxE/Nvy1FSbD_Vs/s1600/2TFstaticgraphic_alt-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53" y="2154412"/>
            <a:ext cx="9661361" cy="29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ssholder for innhold 2"/>
          <p:cNvSpPr txBox="1">
            <a:spLocks/>
          </p:cNvSpPr>
          <p:nvPr/>
        </p:nvSpPr>
        <p:spPr>
          <a:xfrm>
            <a:off x="1333857" y="5525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Samme kode som oversettingssystemet!</a:t>
            </a:r>
          </a:p>
        </p:txBody>
      </p:sp>
    </p:spTree>
    <p:extLst>
      <p:ext uri="{BB962C8B-B14F-4D97-AF65-F5344CB8AC3E}">
        <p14:creationId xmlns:p14="http://schemas.microsoft.com/office/powerpoint/2010/main" val="32036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https://kevinzakka.github.io/assets/app_dl/perf_vs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05" y="799070"/>
            <a:ext cx="8843303" cy="55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6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i2-s2-public.s3.amazonaws.com/figures/2016-03-25/24a5fd0f3d05c2b05e97dfeb86b9a589ec0450d0/1-Figure1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193" b="51193"/>
          <a:stretch/>
        </p:blipFill>
        <p:spPr bwMode="auto">
          <a:xfrm>
            <a:off x="5994546" y="-2210133"/>
            <a:ext cx="62674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execute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91998"/>
            <a:ext cx="11057547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Virker </a:t>
            </a:r>
            <a:r>
              <a:rPr lang="nb-NO" dirty="0" err="1"/>
              <a:t>såvidt</a:t>
            </a:r>
            <a:r>
              <a:rPr lang="nb-NO" dirty="0"/>
              <a:t>, avhengig av </a:t>
            </a:r>
            <a:r>
              <a:rPr lang="nb-NO" dirty="0" err="1"/>
              <a:t>kodekompleksistet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Samme kode som maskinoversetting og dialogsystemet</a:t>
            </a:r>
          </a:p>
        </p:txBody>
      </p:sp>
      <p:pic>
        <p:nvPicPr>
          <p:cNvPr id="9" name="Picture 2" descr="http://4.bp.blogspot.com/-aArS0l1pjHQ/Vjj71pKAaEI/AAAAAAAAAxE/Nvy1FSbD_Vs/s1600/2TFstaticgraphic_alt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5" b="19062"/>
          <a:stretch/>
        </p:blipFill>
        <p:spPr bwMode="auto">
          <a:xfrm>
            <a:off x="738260" y="2979278"/>
            <a:ext cx="9661361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950976" y="4265946"/>
            <a:ext cx="4270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 err="1"/>
              <a:t>Pythonkode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6105144" y="2794612"/>
            <a:ext cx="4270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Output av </a:t>
            </a:r>
            <a:r>
              <a:rPr lang="nb-NO" dirty="0" err="1"/>
              <a:t>pythonkoden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313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bildebeskrivelser</a:t>
            </a:r>
            <a:r>
              <a:rPr lang="en-US" dirty="0"/>
              <a:t>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332555" y="2122398"/>
            <a:ext cx="10515600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r>
              <a:rPr lang="nb-NO" dirty="0"/>
              <a:t>    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     </a:t>
            </a:r>
            <a:r>
              <a:rPr lang="nb-NO" sz="1800" dirty="0"/>
              <a:t>«A </a:t>
            </a:r>
            <a:r>
              <a:rPr lang="nb-NO" sz="1800" dirty="0" err="1"/>
              <a:t>train</a:t>
            </a:r>
            <a:r>
              <a:rPr lang="nb-NO" sz="1800" dirty="0"/>
              <a:t> is travelling </a:t>
            </a:r>
            <a:r>
              <a:rPr lang="nb-NO" sz="1800" dirty="0" err="1"/>
              <a:t>down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tracks</a:t>
            </a:r>
            <a:r>
              <a:rPr lang="nb-NO" sz="1800" dirty="0"/>
              <a:t> at a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station</a:t>
            </a:r>
            <a:r>
              <a:rPr lang="nb-NO" sz="1800" dirty="0"/>
              <a:t>»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782749" y="4735462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5472212" y="5716108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2197244" y="5716108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53" y="4298067"/>
            <a:ext cx="1885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bildebeskrivelser</a:t>
            </a:r>
            <a:r>
              <a:rPr lang="en-US" dirty="0"/>
              <a:t>?</a:t>
            </a:r>
          </a:p>
        </p:txBody>
      </p:sp>
      <p:pic>
        <p:nvPicPr>
          <p:cNvPr id="9" name="Picture 2" descr="http://4.bp.blogspot.com/-aArS0l1pjHQ/Vjj71pKAaEI/AAAAAAAAAxE/Nvy1FSbD_Vs/s1600/2TFstaticgraphic_alt-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3" t="21938" r="-49671" b="14916"/>
          <a:stretch/>
        </p:blipFill>
        <p:spPr bwMode="auto">
          <a:xfrm>
            <a:off x="5777136" y="2501856"/>
            <a:ext cx="946800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513800" y="3675888"/>
            <a:ext cx="1187012" cy="5414646"/>
          </a:xfrm>
          <a:prstGeom prst="rect">
            <a:avLst/>
          </a:prstGeom>
        </p:spPr>
      </p:pic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r>
              <a:rPr lang="nb-NO" dirty="0"/>
              <a:t>Bildemodell + sekvensmodell + data</a:t>
            </a:r>
          </a:p>
        </p:txBody>
      </p:sp>
      <p:cxnSp>
        <p:nvCxnSpPr>
          <p:cNvPr id="12" name="Vinkel 11"/>
          <p:cNvCxnSpPr/>
          <p:nvPr/>
        </p:nvCxnSpPr>
        <p:spPr>
          <a:xfrm flipV="1">
            <a:off x="5248656" y="3328416"/>
            <a:ext cx="452156" cy="182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 å oppsummere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Maskinlæring gir oss automatisk problemløsning</a:t>
            </a:r>
          </a:p>
          <a:p>
            <a:r>
              <a:rPr lang="nb-NO" dirty="0"/>
              <a:t>Generelle, dumme algoritmer - intelligensen kommer fra data</a:t>
            </a:r>
          </a:p>
          <a:p>
            <a:r>
              <a:rPr lang="nb-NO" dirty="0"/>
              <a:t>Det hele fungerer ved å ta steg i nedoverbakke i en eggekartong</a:t>
            </a:r>
          </a:p>
          <a:p>
            <a:endParaRPr lang="nb-NO" dirty="0"/>
          </a:p>
          <a:p>
            <a:r>
              <a:rPr lang="nb-NO" dirty="0"/>
              <a:t>Ta gjerne kontakt: lhe@itema.no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3363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Spørsmål?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https://blogs.nvidia.com/wp-content/uploads/2016/07/Deep_Learning_Icons_R5_PNG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6005"/>
            <a:ext cx="10287000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199" y="1834333"/>
            <a:ext cx="11057547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  input   		       output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Automatisk generer den svarte boksen, gitt eksempler på input og output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2306682" y="2484773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3996145" y="3349644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721177" y="3346488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19361"/>
              </p:ext>
            </p:extLst>
          </p:nvPr>
        </p:nvGraphicFramePr>
        <p:xfrm>
          <a:off x="7552654" y="1834333"/>
          <a:ext cx="3801146" cy="195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962">
                  <a:extLst>
                    <a:ext uri="{9D8B030D-6E8A-4147-A177-3AD203B41FA5}">
                      <a16:colId xmlns:a16="http://schemas.microsoft.com/office/drawing/2014/main" val="3649893095"/>
                    </a:ext>
                  </a:extLst>
                </a:gridCol>
                <a:gridCol w="2400184">
                  <a:extLst>
                    <a:ext uri="{9D8B030D-6E8A-4147-A177-3AD203B41FA5}">
                      <a16:colId xmlns:a16="http://schemas.microsoft.com/office/drawing/2014/main" val="3505822024"/>
                    </a:ext>
                  </a:extLst>
                </a:gridCol>
              </a:tblGrid>
              <a:tr h="406483">
                <a:tc>
                  <a:txBody>
                    <a:bodyPr/>
                    <a:lstStyle/>
                    <a:p>
                      <a:r>
                        <a:rPr lang="nb-NO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91126"/>
                  </a:ext>
                </a:extLst>
              </a:tr>
              <a:tr h="406483">
                <a:tc>
                  <a:txBody>
                    <a:bodyPr/>
                    <a:lstStyle/>
                    <a:p>
                      <a:r>
                        <a:rPr lang="nb-NO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Spam?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0265"/>
                  </a:ext>
                </a:extLst>
              </a:tr>
              <a:tr h="338114">
                <a:tc>
                  <a:txBody>
                    <a:bodyPr/>
                    <a:lstStyle/>
                    <a:p>
                      <a:r>
                        <a:rPr lang="nb-NO" dirty="0"/>
                        <a:t>Bilde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Objekt (0,1,…,1000)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95401"/>
                  </a:ext>
                </a:extLst>
              </a:tr>
              <a:tr h="406483">
                <a:tc>
                  <a:txBody>
                    <a:bodyPr/>
                    <a:lstStyle/>
                    <a:p>
                      <a:r>
                        <a:rPr lang="nb-NO" dirty="0"/>
                        <a:t>Lyd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4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dirty="0"/>
                        <a:t>Engelsk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Fransk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7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2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369131" y="1936882"/>
            <a:ext cx="10515600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r>
              <a:rPr lang="nb-NO" dirty="0"/>
              <a:t>    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      </a:t>
            </a:r>
            <a:r>
              <a:rPr lang="nb-NO" sz="1800" dirty="0"/>
              <a:t>«A </a:t>
            </a:r>
            <a:r>
              <a:rPr lang="nb-NO" sz="1800" dirty="0" err="1"/>
              <a:t>train</a:t>
            </a:r>
            <a:r>
              <a:rPr lang="nb-NO" sz="1800" dirty="0"/>
              <a:t> is travelling </a:t>
            </a:r>
            <a:r>
              <a:rPr lang="nb-NO" sz="1800" dirty="0" err="1"/>
              <a:t>down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tracks</a:t>
            </a:r>
            <a:r>
              <a:rPr lang="nb-NO" sz="1800" dirty="0"/>
              <a:t> at a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station</a:t>
            </a:r>
            <a:r>
              <a:rPr lang="nb-NO" sz="1800" dirty="0"/>
              <a:t>»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3837613" y="4497718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5527076" y="5478364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2252108" y="5478364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17" y="4060323"/>
            <a:ext cx="1885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     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		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3609975" y="4383595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5299438" y="5364241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2024470" y="5364241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35" y="4278041"/>
            <a:ext cx="2771775" cy="809625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09" y="3507295"/>
            <a:ext cx="2657475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9086" y="6105351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(Reed et al, </a:t>
            </a:r>
            <a:r>
              <a:rPr lang="en-US" dirty="0" err="1"/>
              <a:t>mai</a:t>
            </a:r>
            <a:r>
              <a:rPr lang="en-US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37251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     	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		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3900920" y="2600977"/>
            <a:ext cx="168946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nb-NO" sz="2800" dirty="0">
              <a:solidFill>
                <a:schemeClr val="bg1"/>
              </a:solidFill>
            </a:endParaRPr>
          </a:p>
          <a:p>
            <a:pPr algn="ctr"/>
            <a:r>
              <a:rPr lang="nb-NO" sz="2800" dirty="0" err="1">
                <a:solidFill>
                  <a:schemeClr val="bg1"/>
                </a:solidFill>
              </a:rPr>
              <a:t>black</a:t>
            </a:r>
            <a:r>
              <a:rPr lang="nb-NO" sz="2800" dirty="0">
                <a:solidFill>
                  <a:schemeClr val="bg1"/>
                </a:solidFill>
              </a:rPr>
              <a:t> </a:t>
            </a:r>
            <a:r>
              <a:rPr lang="nb-NO" sz="2800" dirty="0" err="1">
                <a:solidFill>
                  <a:schemeClr val="bg1"/>
                </a:solidFill>
              </a:rPr>
              <a:t>box</a:t>
            </a:r>
            <a:endParaRPr lang="nb-NO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Rett pilkobling 5"/>
          <p:cNvCxnSpPr/>
          <p:nvPr/>
        </p:nvCxnSpPr>
        <p:spPr>
          <a:xfrm>
            <a:off x="5590383" y="3581623"/>
            <a:ext cx="43172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3315854" y="3581623"/>
            <a:ext cx="58506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6" y="775633"/>
            <a:ext cx="1928027" cy="1234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38" y="406032"/>
            <a:ext cx="1943268" cy="1973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6" y="2835262"/>
            <a:ext cx="1798476" cy="12574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38" y="2473281"/>
            <a:ext cx="1966130" cy="1981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107" y="4548151"/>
            <a:ext cx="1988992" cy="20423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456" y="4929183"/>
            <a:ext cx="1988992" cy="12802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60596" y="6499320"/>
            <a:ext cx="24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(Zhang et al, des. 2016)</a:t>
            </a:r>
          </a:p>
        </p:txBody>
      </p:sp>
    </p:spTree>
    <p:extLst>
      <p:ext uri="{BB962C8B-B14F-4D97-AF65-F5344CB8AC3E}">
        <p14:creationId xmlns:p14="http://schemas.microsoft.com/office/powerpoint/2010/main" val="32364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2236115"/>
            <a:ext cx="11057547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  input   		       output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6" name="Rett pilkobling 5"/>
          <p:cNvCxnSpPr/>
          <p:nvPr/>
        </p:nvCxnSpPr>
        <p:spPr>
          <a:xfrm>
            <a:off x="3996145" y="3751425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721177" y="3748269"/>
            <a:ext cx="1585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Gradient </a:t>
            </a:r>
            <a:r>
              <a:rPr lang="nb-NO" dirty="0" err="1"/>
              <a:t>Descent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En algoritme som ligger bak mesteparten av maskinlæring</a:t>
            </a:r>
            <a:endParaRPr lang="en-US" dirty="0"/>
          </a:p>
        </p:txBody>
      </p:sp>
      <p:pic>
        <p:nvPicPr>
          <p:cNvPr id="10" name="Picture 4" descr="http://www.gweep.net/~prefect/pubs/iqp/img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50" y="2922986"/>
            <a:ext cx="1694495" cy="15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1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Itema_800x600_2016</Template>
  <TotalTime>11568</TotalTime>
  <Words>1191</Words>
  <Application>Microsoft Office PowerPoint</Application>
  <PresentationFormat>Widescreen</PresentationFormat>
  <Paragraphs>224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Office-tema</vt:lpstr>
      <vt:lpstr>Vekkelsesmøte om maskinlæring</vt:lpstr>
      <vt:lpstr>Hype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Input: En persons vekt Output: Risiko for hjertesykdom</vt:lpstr>
      <vt:lpstr>Input: En persons vekt Output: Risiko for hjertesykdom</vt:lpstr>
      <vt:lpstr>Input: En persons vekt Output: Risiko for hjertesykdom</vt:lpstr>
      <vt:lpstr>Input: En persons vekt Output: Risiko for hjertesykdom</vt:lpstr>
      <vt:lpstr>Input: En persons vekt Output: Risiko for hjertesykdom</vt:lpstr>
      <vt:lpstr>Inputs: Hestekrefter, vekt Output: Miles per gallon</vt:lpstr>
      <vt:lpstr>Lag en klassifisator, for diskret output</vt:lpstr>
      <vt:lpstr>Lag en klassifisator, for diskret output</vt:lpstr>
      <vt:lpstr>Lag en klassifisator, for diskret output</vt:lpstr>
      <vt:lpstr>Dette kalles: Logistic Regression</vt:lpstr>
      <vt:lpstr>PowerPoint Presentation</vt:lpstr>
      <vt:lpstr>Begrensninger for Logistic Regression</vt:lpstr>
      <vt:lpstr>Løsning:</vt:lpstr>
      <vt:lpstr>Løsning:</vt:lpstr>
      <vt:lpstr>PowerPoint Presentation</vt:lpstr>
      <vt:lpstr>Objektgjenkjenning</vt:lpstr>
      <vt:lpstr>Flere lag!</vt:lpstr>
      <vt:lpstr>Virker, så lenge vi har et derivat</vt:lpstr>
      <vt:lpstr>State-of-the-art innen maskinoversetting</vt:lpstr>
      <vt:lpstr>Dialogsystemer</vt:lpstr>
      <vt:lpstr>Learning to execute</vt:lpstr>
      <vt:lpstr>Hvordan lage bildebeskrivelser?</vt:lpstr>
      <vt:lpstr>Hvordan lage bildebeskrivelser?</vt:lpstr>
      <vt:lpstr>For å oppsummere</vt:lpstr>
      <vt:lpstr>Spørsmål?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change the world with machine learning</dc:title>
  <dc:creator>Lars Eidnes</dc:creator>
  <cp:lastModifiedBy>Lars Eidnes</cp:lastModifiedBy>
  <cp:revision>77</cp:revision>
  <dcterms:created xsi:type="dcterms:W3CDTF">2016-08-10T22:28:46Z</dcterms:created>
  <dcterms:modified xsi:type="dcterms:W3CDTF">2017-03-29T13:27:24Z</dcterms:modified>
</cp:coreProperties>
</file>