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310" r:id="rId3"/>
    <p:sldId id="258" r:id="rId4"/>
    <p:sldId id="259" r:id="rId5"/>
    <p:sldId id="260" r:id="rId6"/>
    <p:sldId id="261" r:id="rId7"/>
    <p:sldId id="262" r:id="rId8"/>
    <p:sldId id="263" r:id="rId9"/>
    <p:sldId id="264" r:id="rId10"/>
    <p:sldId id="265" r:id="rId11"/>
    <p:sldId id="311" r:id="rId12"/>
    <p:sldId id="266" r:id="rId13"/>
    <p:sldId id="268"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2" r:id="rId33"/>
    <p:sldId id="293" r:id="rId34"/>
    <p:sldId id="294" r:id="rId35"/>
    <p:sldId id="295" r:id="rId36"/>
    <p:sldId id="289" r:id="rId37"/>
    <p:sldId id="290" r:id="rId38"/>
    <p:sldId id="291" r:id="rId39"/>
    <p:sldId id="297" r:id="rId40"/>
    <p:sldId id="298" r:id="rId41"/>
    <p:sldId id="299" r:id="rId42"/>
    <p:sldId id="300" r:id="rId43"/>
    <p:sldId id="301" r:id="rId44"/>
    <p:sldId id="302" r:id="rId45"/>
    <p:sldId id="303" r:id="rId46"/>
    <p:sldId id="304" r:id="rId47"/>
    <p:sldId id="312" r:id="rId48"/>
    <p:sldId id="305" r:id="rId49"/>
    <p:sldId id="308" r:id="rId50"/>
    <p:sldId id="306" r:id="rId51"/>
    <p:sldId id="307"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58A50F1-8E55-47EF-8532-2F71AB64434A}"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A50F1-8E55-47EF-8532-2F71AB64434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A50F1-8E55-47EF-8532-2F71AB64434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A50F1-8E55-47EF-8532-2F71AB64434A}"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58A50F1-8E55-47EF-8532-2F71AB64434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A50F1-8E55-47EF-8532-2F71AB64434A}"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8A50F1-8E55-47EF-8532-2F71AB64434A}"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8A50F1-8E55-47EF-8532-2F71AB64434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8A50F1-8E55-47EF-8532-2F71AB64434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A50F1-8E55-47EF-8532-2F71AB64434A}"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6B63868-6D81-458F-B246-19B8EFD8BD80}" type="datetimeFigureOut">
              <a:rPr lang="en-US" smtClean="0"/>
              <a:pPr/>
              <a:t>11/28/2022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858A50F1-8E55-47EF-8532-2F71AB64434A}"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6B63868-6D81-458F-B246-19B8EFD8BD80}" type="datetimeFigureOut">
              <a:rPr lang="en-US" smtClean="0"/>
              <a:pPr/>
              <a:t>11/28/2022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58A50F1-8E55-47EF-8532-2F71AB64434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linux-pwd" TargetMode="External"/><Relationship Id="rId2" Type="http://schemas.openxmlformats.org/officeDocument/2006/relationships/hyperlink" Target="https://www.javatpoint.com/linux-cd" TargetMode="External"/><Relationship Id="rId1" Type="http://schemas.openxmlformats.org/officeDocument/2006/relationships/slideLayout" Target="../slideLayouts/slideLayout2.xml"/><Relationship Id="rId6" Type="http://schemas.openxmlformats.org/officeDocument/2006/relationships/hyperlink" Target="https://www.javatpoint.com/linux-rmdir" TargetMode="External"/><Relationship Id="rId5" Type="http://schemas.openxmlformats.org/officeDocument/2006/relationships/hyperlink" Target="https://www.javatpoint.com/linux-ls" TargetMode="External"/><Relationship Id="rId4" Type="http://schemas.openxmlformats.org/officeDocument/2006/relationships/hyperlink" Target="https://www.javatpoint.com/linux-mkdir"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javatpoint.com/linux-mkdi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javatpoint.com/linux-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avatpoint.com/linux-cd"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javatpoint.com/linux-r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javatpoint.com/linux-c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javatpoint.com/linux-mv"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avatpoint.com/linux-ca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javatpoint.com/linux-gre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dirty="0">
                <a:solidFill>
                  <a:schemeClr val="tx2">
                    <a:lumMod val="10000"/>
                  </a:schemeClr>
                </a:solidFill>
                <a:latin typeface="Algerian" pitchFamily="82" charset="0"/>
              </a:rPr>
              <a:t>Unix Fundamentals</a:t>
            </a:r>
            <a:endParaRPr lang="en-IN" b="1" dirty="0">
              <a:solidFill>
                <a:schemeClr val="tx2">
                  <a:lumMod val="10000"/>
                </a:schemeClr>
              </a:solidFill>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71480"/>
            <a:ext cx="8229600" cy="5643602"/>
          </a:xfrm>
        </p:spPr>
        <p:txBody>
          <a:bodyPr>
            <a:normAutofit/>
          </a:bodyPr>
          <a:lstStyle/>
          <a:p>
            <a:pPr>
              <a:buNone/>
            </a:pPr>
            <a:r>
              <a:rPr lang="en-IN" u="sng" dirty="0"/>
              <a:t>5) End User Tools</a:t>
            </a:r>
          </a:p>
          <a:p>
            <a:r>
              <a:rPr lang="en-IN" dirty="0"/>
              <a:t>These end tools make a system unique for a user. End tools are not required for the operating system but are necessary for a user.</a:t>
            </a:r>
          </a:p>
          <a:p>
            <a:r>
              <a:rPr lang="en-IN" dirty="0"/>
              <a:t>Some examples of end tools are graphic design tools, office suites, browsers, multimedia players, etc.</a:t>
            </a:r>
          </a:p>
          <a:p>
            <a:pPr algn="ctr">
              <a:buNone/>
            </a:pPr>
            <a:r>
              <a:rPr lang="en-IN" dirty="0">
                <a:latin typeface="+mj-lt"/>
              </a:rPr>
              <a:t>Why use Linux?</a:t>
            </a:r>
          </a:p>
          <a:p>
            <a:r>
              <a:rPr lang="en-IN" dirty="0"/>
              <a:t>This is one of the most asked questions about Linux systems. Why do we use a different and bit complex operating system, if we have a simple operating system like Windows? So there are various features of Linux systems that make it completely different and one of the most used operating systems. </a:t>
            </a:r>
            <a:endParaRPr lang="en-US"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428604"/>
            <a:ext cx="8043890" cy="5786478"/>
          </a:xfrm>
        </p:spPr>
        <p:txBody>
          <a:bodyPr/>
          <a:lstStyle/>
          <a:p>
            <a:r>
              <a:rPr lang="en-IN" dirty="0"/>
              <a:t>Linux may be a perfect operating system </a:t>
            </a:r>
            <a:r>
              <a:rPr lang="en-IN" i="1" dirty="0"/>
              <a:t>if you want to get rid of viruses, malware, slowdowns, crashes, costly repairs,</a:t>
            </a:r>
            <a:r>
              <a:rPr lang="en-IN" dirty="0"/>
              <a:t> and many more. Further, it provides various advantages over other operating systems, and we don't have to pay for it. </a:t>
            </a:r>
          </a:p>
          <a:p>
            <a:r>
              <a:rPr lang="en-IN" dirty="0"/>
              <a:t>Let's have a look at some of its special features that will attract you to switch your operating system.</a:t>
            </a:r>
          </a:p>
          <a:p>
            <a:endParaRPr lang="en-US" dirty="0"/>
          </a:p>
          <a:p>
            <a:endParaRPr lang="en-IN" dirty="0"/>
          </a:p>
        </p:txBody>
      </p:sp>
      <p:pic>
        <p:nvPicPr>
          <p:cNvPr id="5" name="Content Placeholder 3" descr="3.PNG"/>
          <p:cNvPicPr>
            <a:picLocks noChangeAspect="1"/>
          </p:cNvPicPr>
          <p:nvPr/>
        </p:nvPicPr>
        <p:blipFill>
          <a:blip r:embed="rId2"/>
          <a:stretch>
            <a:fillRect/>
          </a:stretch>
        </p:blipFill>
        <p:spPr>
          <a:xfrm>
            <a:off x="1500166" y="3214686"/>
            <a:ext cx="6544589" cy="2467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b="1" dirty="0"/>
              <a:t>Free &amp; Open Source Operating System</a:t>
            </a:r>
            <a:br>
              <a:rPr lang="en-IN" dirty="0"/>
            </a:br>
            <a:endParaRPr lang="en-IN" dirty="0"/>
          </a:p>
        </p:txBody>
      </p:sp>
      <p:sp>
        <p:nvSpPr>
          <p:cNvPr id="2" name="Content Placeholder 1"/>
          <p:cNvSpPr>
            <a:spLocks noGrp="1"/>
          </p:cNvSpPr>
          <p:nvPr>
            <p:ph sz="quarter" idx="1"/>
          </p:nvPr>
        </p:nvSpPr>
        <p:spPr>
          <a:xfrm>
            <a:off x="642910" y="1000108"/>
            <a:ext cx="8043890" cy="5357850"/>
          </a:xfrm>
        </p:spPr>
        <p:txBody>
          <a:bodyPr>
            <a:normAutofit fontScale="92500" lnSpcReduction="10000"/>
          </a:bodyPr>
          <a:lstStyle/>
          <a:p>
            <a:r>
              <a:rPr lang="en-IN" dirty="0"/>
              <a:t>Most OS come in a compiled format means the main source code has run through a program called a compiler that translates the source code into a language that is known to the computer.</a:t>
            </a:r>
          </a:p>
          <a:p>
            <a:r>
              <a:rPr lang="en-IN" dirty="0"/>
              <a:t>Modifying this compiled code is a tough job.</a:t>
            </a:r>
          </a:p>
          <a:p>
            <a:r>
              <a:rPr lang="en-IN" dirty="0"/>
              <a:t>On the other hand, open-source is completely different. The source code is included with the compiled version and allows modification by anyone having some knowledge. It gives us the freedom to run the program, freedom to change the code according to our use, freedom to redistribute its copies, and freedom to distribute copies, which are modified by us.</a:t>
            </a:r>
          </a:p>
          <a:p>
            <a:r>
              <a:rPr lang="en-IN" i="1" dirty="0"/>
              <a:t>In short, Linux is an operating system that is "</a:t>
            </a:r>
            <a:r>
              <a:rPr lang="en-IN" b="1" i="1" dirty="0"/>
              <a:t>for the people, by the people</a:t>
            </a:r>
            <a:r>
              <a:rPr lang="en-IN" i="1" dirty="0"/>
              <a:t>."</a:t>
            </a:r>
            <a:endParaRPr lang="en-IN" dirty="0"/>
          </a:p>
          <a:p>
            <a:r>
              <a:rPr lang="en-IN" dirty="0"/>
              <a:t>And we can dive in Linux without paying any cost. We can install it on Multiple machines without paying any cost.</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00034" y="500042"/>
            <a:ext cx="8186766" cy="5519758"/>
          </a:xfrm>
        </p:spPr>
        <p:txBody>
          <a:bodyPr>
            <a:normAutofit/>
          </a:bodyPr>
          <a:lstStyle/>
          <a:p>
            <a:pPr>
              <a:buNone/>
            </a:pPr>
            <a:r>
              <a:rPr lang="en-IN" u="sng" dirty="0"/>
              <a:t>It is secure</a:t>
            </a:r>
          </a:p>
          <a:p>
            <a:r>
              <a:rPr lang="en-IN" dirty="0"/>
              <a:t>Linux supports various security options that will save you from viruses, malware, slowdowns, crashes. </a:t>
            </a:r>
          </a:p>
          <a:p>
            <a:r>
              <a:rPr lang="en-IN" dirty="0"/>
              <a:t>Further, it will keep your data protected. Its security feature is the main reason that it is the most </a:t>
            </a:r>
            <a:r>
              <a:rPr lang="en-IN" dirty="0" err="1"/>
              <a:t>favorable</a:t>
            </a:r>
            <a:r>
              <a:rPr lang="en-IN" dirty="0"/>
              <a:t> option for developers. It is not completely safe, but it is less vulnerable than others. </a:t>
            </a:r>
          </a:p>
          <a:p>
            <a:r>
              <a:rPr lang="en-IN" dirty="0"/>
              <a:t>Each application needs to authorize by the admin user. The virus cannot be executed until the administrator provides the access password. Linux systems do not require any antivirus program.</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00034" y="428604"/>
            <a:ext cx="8186766" cy="6143668"/>
          </a:xfrm>
        </p:spPr>
        <p:txBody>
          <a:bodyPr>
            <a:normAutofit fontScale="92500" lnSpcReduction="10000"/>
          </a:bodyPr>
          <a:lstStyle/>
          <a:p>
            <a:pPr>
              <a:buNone/>
            </a:pPr>
            <a:r>
              <a:rPr lang="en-IN" u="sng" dirty="0"/>
              <a:t>A flexible operating system</a:t>
            </a:r>
          </a:p>
          <a:p>
            <a:r>
              <a:rPr lang="en-IN" dirty="0"/>
              <a:t>Linux is a flexible OS, as, it can be used for desktop applications, embedded systems, and server applications. It can be used from wristwatches to supercomputers. It is everywhere in our phones, laptops, PCs, cars and even in refrigerators. Further, it supports various customization options.</a:t>
            </a:r>
          </a:p>
          <a:p>
            <a:pPr>
              <a:buNone/>
            </a:pPr>
            <a:r>
              <a:rPr lang="en-IN" u="sng" dirty="0"/>
              <a:t>Linux Distributions</a:t>
            </a:r>
          </a:p>
          <a:p>
            <a:r>
              <a:rPr lang="en-IN" dirty="0"/>
              <a:t>Many agencies modified the Linux operating system and makes their Linux distributions. There are many Linux distributions available in the market. It provides a different </a:t>
            </a:r>
            <a:r>
              <a:rPr lang="en-IN" dirty="0" err="1"/>
              <a:t>flavor</a:t>
            </a:r>
            <a:r>
              <a:rPr lang="en-IN" dirty="0"/>
              <a:t> of the Linux operating system to the users.</a:t>
            </a:r>
          </a:p>
          <a:p>
            <a:r>
              <a:rPr lang="en-IN" dirty="0"/>
              <a:t> We can choose any distribution according to our needs. Some popular </a:t>
            </a:r>
            <a:r>
              <a:rPr lang="en-IN" dirty="0" err="1"/>
              <a:t>distros</a:t>
            </a:r>
            <a:r>
              <a:rPr lang="en-IN" dirty="0"/>
              <a:t> are </a:t>
            </a:r>
            <a:r>
              <a:rPr lang="en-IN" dirty="0" err="1"/>
              <a:t>Ubuntu</a:t>
            </a:r>
            <a:r>
              <a:rPr lang="en-IN" dirty="0"/>
              <a:t>, Fedora, </a:t>
            </a:r>
            <a:r>
              <a:rPr lang="en-IN" dirty="0" err="1"/>
              <a:t>Debian</a:t>
            </a:r>
            <a:r>
              <a:rPr lang="en-IN" dirty="0"/>
              <a:t>, Linux Mint, Arch Linux, and many more.</a:t>
            </a:r>
          </a:p>
          <a:p>
            <a:r>
              <a:rPr lang="en-IN" dirty="0"/>
              <a:t>For the beginners, </a:t>
            </a:r>
            <a:r>
              <a:rPr lang="en-IN" dirty="0" err="1"/>
              <a:t>Ubuntu</a:t>
            </a:r>
            <a:r>
              <a:rPr lang="en-IN" dirty="0"/>
              <a:t> and Linux Mint are considered useful and, for the proficient developer, </a:t>
            </a:r>
            <a:r>
              <a:rPr lang="en-IN" dirty="0" err="1"/>
              <a:t>Debian</a:t>
            </a:r>
            <a:r>
              <a:rPr lang="en-IN" dirty="0"/>
              <a:t> and Fedora would be a good choice. To Get a list of distributions, visit Linux Distributions.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714348" y="428604"/>
            <a:ext cx="7972452" cy="5591196"/>
          </a:xfrm>
        </p:spPr>
        <p:txBody>
          <a:bodyPr>
            <a:normAutofit/>
          </a:bodyPr>
          <a:lstStyle/>
          <a:p>
            <a:pPr algn="ctr">
              <a:buNone/>
            </a:pPr>
            <a:r>
              <a:rPr lang="en-IN" sz="3200" dirty="0">
                <a:latin typeface="+mj-lt"/>
              </a:rPr>
              <a:t>How to use Linux?</a:t>
            </a:r>
          </a:p>
          <a:p>
            <a:pPr algn="ctr">
              <a:buNone/>
            </a:pPr>
            <a:endParaRPr lang="en-IN" sz="3200" dirty="0">
              <a:latin typeface="+mj-lt"/>
            </a:endParaRPr>
          </a:p>
          <a:p>
            <a:r>
              <a:rPr lang="en-IN" dirty="0"/>
              <a:t>We can use Linux through an interactive user interface as well as from the terminal (Command Line Interface). </a:t>
            </a:r>
          </a:p>
          <a:p>
            <a:r>
              <a:rPr lang="en-IN" dirty="0"/>
              <a:t>Different distributions have a slightly different user interface but almost all the commands will have the same </a:t>
            </a:r>
            <a:r>
              <a:rPr lang="en-IN" dirty="0" err="1"/>
              <a:t>behavior</a:t>
            </a:r>
            <a:r>
              <a:rPr lang="en-IN" dirty="0"/>
              <a:t> for all the distributions. </a:t>
            </a:r>
          </a:p>
          <a:p>
            <a:r>
              <a:rPr lang="en-IN" dirty="0"/>
              <a:t>To run Linux from the terminal, press the "CTRL+ALT+T" keys. And, to explore its functionality, press the application button given on the left down corner of your desktop.</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42910" y="571480"/>
            <a:ext cx="8043890" cy="5857916"/>
          </a:xfrm>
        </p:spPr>
        <p:txBody>
          <a:bodyPr>
            <a:normAutofit/>
          </a:bodyPr>
          <a:lstStyle/>
          <a:p>
            <a:pPr>
              <a:buNone/>
            </a:pPr>
            <a:r>
              <a:rPr lang="en-IN" u="sng" dirty="0"/>
              <a:t>System </a:t>
            </a:r>
            <a:r>
              <a:rPr lang="en-IN" u="sng" dirty="0" err="1"/>
              <a:t>Bootup</a:t>
            </a:r>
            <a:endParaRPr lang="en-IN" u="sng" dirty="0"/>
          </a:p>
          <a:p>
            <a:r>
              <a:rPr lang="en-IN" dirty="0"/>
              <a:t>If you have a computer which has the Unix operating system installed in it, then you simply need to turn on the system to make it live.</a:t>
            </a:r>
          </a:p>
          <a:p>
            <a:r>
              <a:rPr lang="en-IN" dirty="0"/>
              <a:t>As soon as you turn on the system, it starts booting up and finally it prompts you to log into the system, which is an activity to log into the system and use it for your day-to-day activities.</a:t>
            </a:r>
          </a:p>
          <a:p>
            <a:pPr>
              <a:buNone/>
            </a:pPr>
            <a:r>
              <a:rPr lang="en-IN" u="sng" dirty="0"/>
              <a:t>Login Unix</a:t>
            </a:r>
          </a:p>
          <a:p>
            <a:r>
              <a:rPr lang="en-IN" dirty="0"/>
              <a:t>When you first connect to a Unix system, you usually see a prompt such as the following −</a:t>
            </a:r>
          </a:p>
          <a:p>
            <a:pPr>
              <a:buNone/>
            </a:pPr>
            <a:r>
              <a:rPr lang="en-IN" dirty="0"/>
              <a:t>				login: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00034" y="500042"/>
            <a:ext cx="8129590" cy="5857916"/>
          </a:xfrm>
        </p:spPr>
        <p:txBody>
          <a:bodyPr>
            <a:normAutofit fontScale="92500" lnSpcReduction="10000"/>
          </a:bodyPr>
          <a:lstStyle/>
          <a:p>
            <a:pPr>
              <a:buNone/>
            </a:pPr>
            <a:r>
              <a:rPr lang="en-IN" u="sng" dirty="0"/>
              <a:t>To log in</a:t>
            </a:r>
          </a:p>
          <a:p>
            <a:r>
              <a:rPr lang="en-IN" dirty="0"/>
              <a:t>Have your </a:t>
            </a:r>
            <a:r>
              <a:rPr lang="en-IN" dirty="0" err="1"/>
              <a:t>userid</a:t>
            </a:r>
            <a:r>
              <a:rPr lang="en-IN" dirty="0"/>
              <a:t> (user identification) and password ready. Contact your system administrator if you don't have these yet.</a:t>
            </a:r>
          </a:p>
          <a:p>
            <a:r>
              <a:rPr lang="en-IN" dirty="0"/>
              <a:t>Type your </a:t>
            </a:r>
            <a:r>
              <a:rPr lang="en-IN" dirty="0" err="1"/>
              <a:t>userid</a:t>
            </a:r>
            <a:r>
              <a:rPr lang="en-IN" dirty="0"/>
              <a:t> at the login prompt, then press </a:t>
            </a:r>
            <a:r>
              <a:rPr lang="en-IN" b="1" dirty="0"/>
              <a:t>ENTER</a:t>
            </a:r>
            <a:r>
              <a:rPr lang="en-IN" dirty="0"/>
              <a:t>. Your </a:t>
            </a:r>
            <a:r>
              <a:rPr lang="en-IN" dirty="0" err="1"/>
              <a:t>userid</a:t>
            </a:r>
            <a:r>
              <a:rPr lang="en-IN" dirty="0"/>
              <a:t> is </a:t>
            </a:r>
            <a:r>
              <a:rPr lang="en-IN" b="1" dirty="0"/>
              <a:t>case-sensitive</a:t>
            </a:r>
            <a:r>
              <a:rPr lang="en-IN" dirty="0"/>
              <a:t>, so be sure you type it exactly as your system administrator has instructed.</a:t>
            </a:r>
          </a:p>
          <a:p>
            <a:r>
              <a:rPr lang="en-IN" dirty="0"/>
              <a:t>Type your password at the password prompt, then press </a:t>
            </a:r>
            <a:r>
              <a:rPr lang="en-IN" b="1" dirty="0"/>
              <a:t>ENTER</a:t>
            </a:r>
            <a:r>
              <a:rPr lang="en-IN" dirty="0"/>
              <a:t>. Your password is also case-sensitive.</a:t>
            </a:r>
          </a:p>
          <a:p>
            <a:r>
              <a:rPr lang="en-IN" dirty="0"/>
              <a:t>If you provide the correct </a:t>
            </a:r>
            <a:r>
              <a:rPr lang="en-IN" dirty="0" err="1"/>
              <a:t>userid</a:t>
            </a:r>
            <a:r>
              <a:rPr lang="en-IN" dirty="0"/>
              <a:t> and password, then you will be allowed to enter into the system. Read the information and messages that comes up on the screen, which is as follows.</a:t>
            </a:r>
          </a:p>
          <a:p>
            <a:pPr>
              <a:buNone/>
            </a:pPr>
            <a:r>
              <a:rPr lang="en-IN" dirty="0"/>
              <a:t>		</a:t>
            </a:r>
            <a:r>
              <a:rPr lang="en-IN" i="1" dirty="0"/>
              <a:t> login : </a:t>
            </a:r>
            <a:r>
              <a:rPr lang="en-IN" i="1" dirty="0" err="1"/>
              <a:t>amrood</a:t>
            </a:r>
            <a:endParaRPr lang="en-IN" i="1" dirty="0"/>
          </a:p>
          <a:p>
            <a:pPr>
              <a:buNone/>
            </a:pPr>
            <a:r>
              <a:rPr lang="en-IN" i="1" dirty="0"/>
              <a:t> 		</a:t>
            </a:r>
            <a:r>
              <a:rPr lang="en-IN" i="1" dirty="0" err="1"/>
              <a:t>amrood's</a:t>
            </a:r>
            <a:r>
              <a:rPr lang="en-IN" i="1" dirty="0"/>
              <a:t> password: </a:t>
            </a:r>
          </a:p>
          <a:p>
            <a:pPr>
              <a:buNone/>
            </a:pPr>
            <a:r>
              <a:rPr lang="en-IN" i="1" dirty="0"/>
              <a:t>		Last login: Sun Jun 14 09:32:32 2009 from 62.61.164.73</a:t>
            </a:r>
          </a:p>
          <a:p>
            <a:pPr>
              <a:buNone/>
            </a:pPr>
            <a:r>
              <a:rPr lang="en-IN" i="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28604"/>
            <a:ext cx="8229600" cy="5667396"/>
          </a:xfrm>
        </p:spPr>
        <p:txBody>
          <a:bodyPr/>
          <a:lstStyle/>
          <a:p>
            <a:r>
              <a:rPr lang="en-IN" dirty="0"/>
              <a:t>You will be provided with a command prompt (sometime called the </a:t>
            </a:r>
            <a:r>
              <a:rPr lang="en-IN" b="1" dirty="0"/>
              <a:t>$</a:t>
            </a:r>
            <a:r>
              <a:rPr lang="en-IN" dirty="0"/>
              <a:t> prompt ) where you type all your commands. For example, to check calendar, you need to type the </a:t>
            </a:r>
            <a:r>
              <a:rPr lang="en-IN" b="1" dirty="0"/>
              <a:t>cal</a:t>
            </a:r>
            <a:r>
              <a:rPr lang="en-IN" dirty="0"/>
              <a:t> command as follows −</a:t>
            </a:r>
          </a:p>
        </p:txBody>
      </p:sp>
      <p:pic>
        <p:nvPicPr>
          <p:cNvPr id="4" name="Picture 3" descr="4.PNG"/>
          <p:cNvPicPr>
            <a:picLocks noChangeAspect="1"/>
          </p:cNvPicPr>
          <p:nvPr/>
        </p:nvPicPr>
        <p:blipFill>
          <a:blip r:embed="rId2"/>
          <a:stretch>
            <a:fillRect/>
          </a:stretch>
        </p:blipFill>
        <p:spPr>
          <a:xfrm>
            <a:off x="2214546" y="2000240"/>
            <a:ext cx="3929090" cy="40719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00042"/>
            <a:ext cx="8229600" cy="5715040"/>
          </a:xfrm>
        </p:spPr>
        <p:txBody>
          <a:bodyPr>
            <a:normAutofit/>
          </a:bodyPr>
          <a:lstStyle/>
          <a:p>
            <a:pPr>
              <a:buNone/>
            </a:pPr>
            <a:r>
              <a:rPr lang="en-IN" u="sng" dirty="0"/>
              <a:t>Change Password</a:t>
            </a:r>
          </a:p>
          <a:p>
            <a:r>
              <a:rPr lang="en-IN" dirty="0"/>
              <a:t>All Unix systems require passwords to help ensure that your files and data remain your own and that the system itself is secure from hackers and crackers. Following are the steps to change your password −</a:t>
            </a:r>
          </a:p>
          <a:p>
            <a:r>
              <a:rPr lang="en-IN" b="1" dirty="0"/>
              <a:t>Step 1</a:t>
            </a:r>
            <a:r>
              <a:rPr lang="en-IN" dirty="0"/>
              <a:t> − To start, type password at the command prompt as shown below.</a:t>
            </a:r>
          </a:p>
          <a:p>
            <a:r>
              <a:rPr lang="en-IN" b="1" dirty="0"/>
              <a:t>Step 2</a:t>
            </a:r>
            <a:r>
              <a:rPr lang="en-IN" dirty="0"/>
              <a:t> − Enter your old password, the one you're currently using.</a:t>
            </a:r>
          </a:p>
          <a:p>
            <a:r>
              <a:rPr lang="en-IN" b="1" dirty="0"/>
              <a:t>Step 3</a:t>
            </a:r>
            <a:r>
              <a:rPr lang="en-IN" dirty="0"/>
              <a:t> − Type in your new password. Always keep your password complex enough so that nobody can guess it. But make sure, you remember it.</a:t>
            </a:r>
          </a:p>
          <a:p>
            <a:r>
              <a:rPr lang="en-IN" b="1" dirty="0"/>
              <a:t>Step 4</a:t>
            </a:r>
            <a:r>
              <a:rPr lang="en-IN" dirty="0"/>
              <a:t> − You must verify the password by typing it again.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lstStyle/>
          <a:p>
            <a:pPr algn="ctr"/>
            <a:r>
              <a:rPr lang="en-US" b="1" dirty="0"/>
              <a:t>Day 1 - Contents</a:t>
            </a:r>
            <a:endParaRPr lang="en-IN" b="1" dirty="0"/>
          </a:p>
        </p:txBody>
      </p:sp>
      <p:sp>
        <p:nvSpPr>
          <p:cNvPr id="3" name="Content Placeholder 2"/>
          <p:cNvSpPr>
            <a:spLocks noGrp="1"/>
          </p:cNvSpPr>
          <p:nvPr>
            <p:ph sz="quarter" idx="1"/>
          </p:nvPr>
        </p:nvSpPr>
        <p:spPr>
          <a:xfrm>
            <a:off x="914400" y="1447800"/>
            <a:ext cx="7772400" cy="5053034"/>
          </a:xfrm>
        </p:spPr>
        <p:txBody>
          <a:bodyPr>
            <a:normAutofit lnSpcReduction="10000"/>
          </a:bodyPr>
          <a:lstStyle/>
          <a:p>
            <a:pPr marL="514350" indent="-514350">
              <a:buAutoNum type="arabicPeriod"/>
            </a:pPr>
            <a:r>
              <a:rPr lang="en-US" dirty="0"/>
              <a:t>Linux Commands Brainstorm</a:t>
            </a:r>
          </a:p>
          <a:p>
            <a:pPr marL="514350" indent="-514350">
              <a:buAutoNum type="arabicPeriod"/>
            </a:pPr>
            <a:r>
              <a:rPr lang="en-US" dirty="0"/>
              <a:t>Root[/] </a:t>
            </a:r>
            <a:r>
              <a:rPr lang="en-US" dirty="0" err="1"/>
              <a:t>vs</a:t>
            </a:r>
            <a:r>
              <a:rPr lang="en-US" dirty="0"/>
              <a:t> Home[~]</a:t>
            </a:r>
          </a:p>
          <a:p>
            <a:pPr marL="514350" indent="-514350">
              <a:buAutoNum type="arabicPeriod"/>
            </a:pPr>
            <a:r>
              <a:rPr lang="en-US" dirty="0"/>
              <a:t>Commands:</a:t>
            </a:r>
          </a:p>
          <a:p>
            <a:pPr marL="788670" lvl="1" indent="-514350">
              <a:buAutoNum type="arabicPeriod"/>
            </a:pPr>
            <a:r>
              <a:rPr lang="en-US" dirty="0" err="1"/>
              <a:t>Mkdir</a:t>
            </a:r>
            <a:endParaRPr lang="en-US" dirty="0"/>
          </a:p>
          <a:p>
            <a:pPr marL="788670" lvl="1" indent="-514350">
              <a:buAutoNum type="arabicPeriod"/>
            </a:pPr>
            <a:r>
              <a:rPr lang="en-US" dirty="0" err="1"/>
              <a:t>Rm</a:t>
            </a:r>
            <a:endParaRPr lang="en-US" dirty="0"/>
          </a:p>
          <a:p>
            <a:pPr marL="788670" lvl="1" indent="-514350">
              <a:buAutoNum type="arabicPeriod"/>
            </a:pPr>
            <a:r>
              <a:rPr lang="en-US" dirty="0"/>
              <a:t>Cp</a:t>
            </a:r>
          </a:p>
          <a:p>
            <a:pPr marL="788670" lvl="1" indent="-514350">
              <a:buAutoNum type="arabicPeriod"/>
            </a:pPr>
            <a:r>
              <a:rPr lang="en-US" dirty="0" err="1"/>
              <a:t>Mv</a:t>
            </a:r>
            <a:endParaRPr lang="en-US" dirty="0"/>
          </a:p>
          <a:p>
            <a:pPr marL="788670" lvl="1" indent="-514350">
              <a:buAutoNum type="arabicPeriod"/>
            </a:pPr>
            <a:r>
              <a:rPr lang="en-US" dirty="0" err="1"/>
              <a:t>Cd</a:t>
            </a:r>
            <a:endParaRPr lang="en-US" dirty="0"/>
          </a:p>
          <a:p>
            <a:pPr marL="788670" lvl="1" indent="-514350">
              <a:buAutoNum type="arabicPeriod"/>
            </a:pPr>
            <a:r>
              <a:rPr lang="en-US" dirty="0"/>
              <a:t>Ls</a:t>
            </a:r>
          </a:p>
          <a:p>
            <a:pPr marL="788670" lvl="1" indent="-514350">
              <a:buAutoNum type="arabicPeriod"/>
            </a:pPr>
            <a:r>
              <a:rPr lang="en-US" dirty="0"/>
              <a:t>Cat</a:t>
            </a:r>
          </a:p>
          <a:p>
            <a:pPr marL="788670" lvl="1" indent="-514350">
              <a:buAutoNum type="arabicPeriod"/>
            </a:pPr>
            <a:r>
              <a:rPr lang="en-US" dirty="0" err="1"/>
              <a:t>Grep</a:t>
            </a:r>
            <a:endParaRPr lang="en-US" dirty="0"/>
          </a:p>
          <a:p>
            <a:pPr marL="788670" lvl="1" indent="-514350">
              <a:buAutoNum type="arabicPeriod"/>
            </a:pPr>
            <a:r>
              <a:rPr lang="en-US" dirty="0"/>
              <a:t>Echo</a:t>
            </a:r>
          </a:p>
          <a:p>
            <a:pPr marL="788670" lvl="1" indent="-51435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endParaRPr lang="en-IN" b="1" dirty="0"/>
          </a:p>
          <a:p>
            <a:endParaRPr lang="en-IN" b="1" dirty="0"/>
          </a:p>
          <a:p>
            <a:endParaRPr lang="en-IN" b="1" dirty="0"/>
          </a:p>
          <a:p>
            <a:endParaRPr lang="en-IN" b="1" dirty="0"/>
          </a:p>
          <a:p>
            <a:r>
              <a:rPr lang="en-IN" b="1" dirty="0"/>
              <a:t>Note</a:t>
            </a:r>
            <a:r>
              <a:rPr lang="en-IN" dirty="0"/>
              <a:t> − We have added asterisk (*) here just to show the location where you need to enter the current and new passwords otherwise at your system. </a:t>
            </a:r>
          </a:p>
          <a:p>
            <a:r>
              <a:rPr lang="en-IN" dirty="0"/>
              <a:t>It does not show you any character when you type.</a:t>
            </a:r>
          </a:p>
        </p:txBody>
      </p:sp>
      <p:pic>
        <p:nvPicPr>
          <p:cNvPr id="5" name="Picture 4" descr="5.PNG"/>
          <p:cNvPicPr>
            <a:picLocks noChangeAspect="1"/>
          </p:cNvPicPr>
          <p:nvPr/>
        </p:nvPicPr>
        <p:blipFill>
          <a:blip r:embed="rId2"/>
          <a:stretch>
            <a:fillRect/>
          </a:stretch>
        </p:blipFill>
        <p:spPr>
          <a:xfrm>
            <a:off x="1428728" y="642918"/>
            <a:ext cx="6390360" cy="243864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57166"/>
            <a:ext cx="8229600" cy="5738834"/>
          </a:xfrm>
        </p:spPr>
        <p:txBody>
          <a:bodyPr/>
          <a:lstStyle/>
          <a:p>
            <a:pPr>
              <a:buNone/>
            </a:pPr>
            <a:r>
              <a:rPr lang="en-IN" u="sng" dirty="0"/>
              <a:t>Listing Directories and Files</a:t>
            </a:r>
          </a:p>
          <a:p>
            <a:endParaRPr lang="en-IN" dirty="0"/>
          </a:p>
          <a:p>
            <a:endParaRPr lang="en-IN" dirty="0"/>
          </a:p>
        </p:txBody>
      </p:sp>
      <p:pic>
        <p:nvPicPr>
          <p:cNvPr id="4" name="Picture 3" descr="6.PNG"/>
          <p:cNvPicPr>
            <a:picLocks noChangeAspect="1"/>
          </p:cNvPicPr>
          <p:nvPr/>
        </p:nvPicPr>
        <p:blipFill>
          <a:blip r:embed="rId2"/>
          <a:stretch>
            <a:fillRect/>
          </a:stretch>
        </p:blipFill>
        <p:spPr>
          <a:xfrm>
            <a:off x="1071538" y="1142984"/>
            <a:ext cx="6784728" cy="38054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714348" y="571480"/>
            <a:ext cx="7972452" cy="5448320"/>
          </a:xfrm>
        </p:spPr>
        <p:txBody>
          <a:bodyPr>
            <a:normAutofit/>
          </a:bodyPr>
          <a:lstStyle/>
          <a:p>
            <a:r>
              <a:rPr lang="en-IN" dirty="0"/>
              <a:t>All data in Unix is organized into files. All files are organized into directories.</a:t>
            </a:r>
          </a:p>
          <a:p>
            <a:r>
              <a:rPr lang="en-IN" dirty="0"/>
              <a:t> These directories are organized into a tree-like structure called the </a:t>
            </a:r>
            <a:r>
              <a:rPr lang="en-IN" dirty="0" err="1"/>
              <a:t>filesystem</a:t>
            </a:r>
            <a:r>
              <a:rPr lang="en-IN" dirty="0"/>
              <a:t>.</a:t>
            </a:r>
          </a:p>
          <a:p>
            <a:r>
              <a:rPr lang="en-IN" dirty="0"/>
              <a:t>You can use the </a:t>
            </a:r>
            <a:r>
              <a:rPr lang="en-IN" b="1" dirty="0" err="1"/>
              <a:t>ls</a:t>
            </a:r>
            <a:r>
              <a:rPr lang="en-IN" dirty="0"/>
              <a:t> command to list out all the files or directories available in a directory. Following is the example of using </a:t>
            </a:r>
            <a:r>
              <a:rPr lang="en-IN" b="1" dirty="0" err="1"/>
              <a:t>ls</a:t>
            </a:r>
            <a:r>
              <a:rPr lang="en-IN" dirty="0"/>
              <a:t> command with </a:t>
            </a:r>
            <a:r>
              <a:rPr lang="en-IN" b="1" dirty="0"/>
              <a:t>-l</a:t>
            </a:r>
            <a:r>
              <a:rPr lang="en-IN" dirty="0"/>
              <a:t> option.</a:t>
            </a:r>
          </a:p>
          <a:p>
            <a:r>
              <a:rPr lang="en-IN" dirty="0"/>
              <a:t>Here entries starting with </a:t>
            </a:r>
            <a:r>
              <a:rPr lang="en-IN" b="1" dirty="0"/>
              <a:t>d.....</a:t>
            </a:r>
            <a:r>
              <a:rPr lang="en-IN" dirty="0"/>
              <a:t> represent directories. For example, </a:t>
            </a:r>
            <a:r>
              <a:rPr lang="en-IN" dirty="0" err="1"/>
              <a:t>uml</a:t>
            </a:r>
            <a:r>
              <a:rPr lang="en-IN" dirty="0"/>
              <a:t>, </a:t>
            </a:r>
            <a:r>
              <a:rPr lang="en-IN" dirty="0" err="1"/>
              <a:t>univ</a:t>
            </a:r>
            <a:r>
              <a:rPr lang="en-IN" dirty="0"/>
              <a:t> and </a:t>
            </a:r>
            <a:r>
              <a:rPr lang="en-IN" dirty="0" err="1"/>
              <a:t>urlspedia</a:t>
            </a:r>
            <a:r>
              <a:rPr lang="en-IN" dirty="0"/>
              <a:t> are directories and rest of the entries are files.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b="1" dirty="0"/>
              <a:t>Linux command List</a:t>
            </a:r>
            <a:br>
              <a:rPr lang="en-IN" b="1" dirty="0"/>
            </a:br>
            <a:endParaRPr lang="en-IN" b="1" dirty="0"/>
          </a:p>
        </p:txBody>
      </p:sp>
      <p:sp>
        <p:nvSpPr>
          <p:cNvPr id="2" name="Content Placeholder 1"/>
          <p:cNvSpPr>
            <a:spLocks noGrp="1"/>
          </p:cNvSpPr>
          <p:nvPr>
            <p:ph sz="quarter" idx="1"/>
          </p:nvPr>
        </p:nvSpPr>
        <p:spPr>
          <a:xfrm>
            <a:off x="457200" y="857232"/>
            <a:ext cx="8229600" cy="5238768"/>
          </a:xfrm>
        </p:spPr>
        <p:txBody>
          <a:bodyPr/>
          <a:lstStyle/>
          <a:p>
            <a:r>
              <a:rPr lang="en-IN" dirty="0"/>
              <a:t>Let's see the list of Linux commands which are commonly used. This list is helpful for beginners and professionals both.</a:t>
            </a:r>
          </a:p>
        </p:txBody>
      </p:sp>
      <p:pic>
        <p:nvPicPr>
          <p:cNvPr id="4" name="Picture 3" descr="8.PNG"/>
          <p:cNvPicPr>
            <a:picLocks noChangeAspect="1"/>
          </p:cNvPicPr>
          <p:nvPr/>
        </p:nvPicPr>
        <p:blipFill>
          <a:blip r:embed="rId2"/>
          <a:stretch>
            <a:fillRect/>
          </a:stretch>
        </p:blipFill>
        <p:spPr>
          <a:xfrm>
            <a:off x="857224" y="1857364"/>
            <a:ext cx="7572428" cy="44770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PNG"/>
          <p:cNvPicPr>
            <a:picLocks noGrp="1" noChangeAspect="1"/>
          </p:cNvPicPr>
          <p:nvPr>
            <p:ph sz="quarter" idx="1"/>
          </p:nvPr>
        </p:nvPicPr>
        <p:blipFill>
          <a:blip r:embed="rId2"/>
          <a:stretch>
            <a:fillRect/>
          </a:stretch>
        </p:blipFill>
        <p:spPr>
          <a:xfrm>
            <a:off x="857224" y="214290"/>
            <a:ext cx="7358114" cy="648007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PNG"/>
          <p:cNvPicPr>
            <a:picLocks noGrp="1" noChangeAspect="1"/>
          </p:cNvPicPr>
          <p:nvPr>
            <p:ph sz="quarter" idx="1"/>
          </p:nvPr>
        </p:nvPicPr>
        <p:blipFill>
          <a:blip r:embed="rId2"/>
          <a:stretch>
            <a:fillRect/>
          </a:stretch>
        </p:blipFill>
        <p:spPr>
          <a:xfrm>
            <a:off x="707651" y="285728"/>
            <a:ext cx="7650563" cy="6286544"/>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PNG"/>
          <p:cNvPicPr>
            <a:picLocks noGrp="1" noChangeAspect="1"/>
          </p:cNvPicPr>
          <p:nvPr>
            <p:ph sz="quarter" idx="1"/>
          </p:nvPr>
        </p:nvPicPr>
        <p:blipFill>
          <a:blip r:embed="rId2"/>
          <a:stretch>
            <a:fillRect/>
          </a:stretch>
        </p:blipFill>
        <p:spPr>
          <a:xfrm>
            <a:off x="857224" y="269160"/>
            <a:ext cx="7429552" cy="630311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2.PNG"/>
          <p:cNvPicPr>
            <a:picLocks noGrp="1" noChangeAspect="1"/>
          </p:cNvPicPr>
          <p:nvPr>
            <p:ph sz="quarter" idx="1"/>
          </p:nvPr>
        </p:nvPicPr>
        <p:blipFill>
          <a:blip r:embed="rId2"/>
          <a:stretch>
            <a:fillRect/>
          </a:stretch>
        </p:blipFill>
        <p:spPr>
          <a:xfrm>
            <a:off x="785786" y="357166"/>
            <a:ext cx="7572428" cy="6143668"/>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3.PNG"/>
          <p:cNvPicPr>
            <a:picLocks noGrp="1" noChangeAspect="1"/>
          </p:cNvPicPr>
          <p:nvPr>
            <p:ph sz="quarter" idx="1"/>
          </p:nvPr>
        </p:nvPicPr>
        <p:blipFill>
          <a:blip r:embed="rId2"/>
          <a:stretch>
            <a:fillRect/>
          </a:stretch>
        </p:blipFill>
        <p:spPr>
          <a:xfrm>
            <a:off x="672513" y="285728"/>
            <a:ext cx="7757139" cy="6357982"/>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b="1" dirty="0"/>
              <a:t>Linux Home Directory</a:t>
            </a:r>
            <a:br>
              <a:rPr lang="en-IN" dirty="0"/>
            </a:br>
            <a:endParaRPr lang="en-IN" dirty="0"/>
          </a:p>
        </p:txBody>
      </p:sp>
      <p:sp>
        <p:nvSpPr>
          <p:cNvPr id="2" name="Content Placeholder 1"/>
          <p:cNvSpPr>
            <a:spLocks noGrp="1"/>
          </p:cNvSpPr>
          <p:nvPr>
            <p:ph sz="quarter" idx="1"/>
          </p:nvPr>
        </p:nvSpPr>
        <p:spPr>
          <a:xfrm>
            <a:off x="457200" y="928670"/>
            <a:ext cx="8229600" cy="5572164"/>
          </a:xfrm>
        </p:spPr>
        <p:txBody>
          <a:bodyPr>
            <a:normAutofit/>
          </a:bodyPr>
          <a:lstStyle/>
          <a:p>
            <a:r>
              <a:rPr lang="en-IN" dirty="0"/>
              <a:t>The Linux home directory is a directory for a particular user of the system and consists of individual files. It is also referred to as the </a:t>
            </a:r>
            <a:r>
              <a:rPr lang="en-IN" b="1" dirty="0"/>
              <a:t>login directory</a:t>
            </a:r>
            <a:r>
              <a:rPr lang="en-IN" dirty="0"/>
              <a:t>. This is the first place that occurs after logging into a Linux system.</a:t>
            </a:r>
          </a:p>
          <a:p>
            <a:r>
              <a:rPr lang="en-IN" dirty="0"/>
              <a:t>It is automatically created as </a:t>
            </a:r>
            <a:r>
              <a:rPr lang="en-IN" b="1" dirty="0"/>
              <a:t>"/home"</a:t>
            </a:r>
            <a:r>
              <a:rPr lang="en-IN" dirty="0"/>
              <a:t> for each user in the directory'. It is a standard subdirectory of the root directory. The root directory contains all other directories, subdirectories, and files on the system. It is denoted by a forward slash (/).</a:t>
            </a:r>
          </a:p>
          <a:p>
            <a:r>
              <a:rPr lang="en-IN" dirty="0"/>
              <a:t>The home directory can be said as a personal working space for all the users except root. There is a separate directory for every user. For example, two users 'jtp1' and 'jtp2' will have directories like "/home/jtp1" and "/home/jtp2". These users will have all the rights under their directory files.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8662" y="1000108"/>
            <a:ext cx="7772400" cy="582594"/>
          </a:xfrm>
        </p:spPr>
        <p:txBody>
          <a:bodyPr>
            <a:normAutofit fontScale="90000"/>
          </a:bodyPr>
          <a:lstStyle/>
          <a:p>
            <a:pPr algn="ctr"/>
            <a:r>
              <a:rPr lang="en-IN" sz="4400" b="1" dirty="0"/>
              <a:t>What Is Linux</a:t>
            </a:r>
            <a:br>
              <a:rPr lang="en-IN" b="1" dirty="0"/>
            </a:br>
            <a:endParaRPr lang="en-IN" b="1" dirty="0"/>
          </a:p>
        </p:txBody>
      </p:sp>
      <p:sp>
        <p:nvSpPr>
          <p:cNvPr id="2" name="Content Placeholder 1"/>
          <p:cNvSpPr>
            <a:spLocks noGrp="1"/>
          </p:cNvSpPr>
          <p:nvPr>
            <p:ph sz="quarter" idx="1"/>
          </p:nvPr>
        </p:nvSpPr>
        <p:spPr>
          <a:xfrm>
            <a:off x="914400" y="1214422"/>
            <a:ext cx="7772400" cy="5072098"/>
          </a:xfrm>
        </p:spPr>
        <p:txBody>
          <a:bodyPr>
            <a:normAutofit fontScale="92500" lnSpcReduction="10000"/>
          </a:bodyPr>
          <a:lstStyle/>
          <a:p>
            <a:r>
              <a:rPr lang="en-IN" dirty="0"/>
              <a:t>Linux is an open-source operating system like other operating systems such as Microsoft Windows, Apple Mac OS, </a:t>
            </a:r>
            <a:r>
              <a:rPr lang="en-IN" dirty="0" err="1"/>
              <a:t>iOS</a:t>
            </a:r>
            <a:r>
              <a:rPr lang="en-IN" dirty="0"/>
              <a:t>, Google android, etc. </a:t>
            </a:r>
          </a:p>
          <a:p>
            <a:r>
              <a:rPr lang="en-IN" dirty="0"/>
              <a:t>An operating system is a software that enables the communication between computer hardware and software. It conveys input to get processed by the processor and brings output to the hardware to display it. </a:t>
            </a:r>
          </a:p>
          <a:p>
            <a:r>
              <a:rPr lang="en-IN" dirty="0"/>
              <a:t>This is the basic function of an operating system. Although it performs many other important tasks, let's not talk about that.</a:t>
            </a:r>
          </a:p>
          <a:p>
            <a:r>
              <a:rPr lang="en-IN" dirty="0"/>
              <a:t>Linux is around us since the mid-90s. It can be used from wristwatches to supercomputers. It is everywhere in our phones, laptops, PCs, cars and even in refrigerators. It is very much famous among developers and normal computer users.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00042"/>
            <a:ext cx="8229600" cy="5595958"/>
          </a:xfrm>
        </p:spPr>
        <p:txBody>
          <a:bodyPr>
            <a:normAutofit/>
          </a:bodyPr>
          <a:lstStyle/>
          <a:p>
            <a:r>
              <a:rPr lang="en-IN" dirty="0"/>
              <a:t>The root (administrative) user is the only user who has its home directory in a different location by default. The path of the root user is '/root/', where it has control under all the directories and files.</a:t>
            </a:r>
          </a:p>
          <a:p>
            <a:pPr algn="ctr">
              <a:buNone/>
            </a:pPr>
            <a:r>
              <a:rPr lang="en-IN" sz="3600" dirty="0"/>
              <a:t>How to find the Home Directory?</a:t>
            </a:r>
          </a:p>
          <a:p>
            <a:r>
              <a:rPr lang="en-IN" dirty="0"/>
              <a:t>There are multiple ways to access and return to the home directory. Some commands are very helpful for the directories such as </a:t>
            </a:r>
            <a:r>
              <a:rPr lang="en-IN" dirty="0" err="1">
                <a:hlinkClick r:id="rId2"/>
              </a:rPr>
              <a:t>cd</a:t>
            </a:r>
            <a:r>
              <a:rPr lang="en-IN" dirty="0"/>
              <a:t>, </a:t>
            </a:r>
            <a:r>
              <a:rPr lang="en-IN" dirty="0" err="1">
                <a:hlinkClick r:id="rId3"/>
              </a:rPr>
              <a:t>pwd</a:t>
            </a:r>
            <a:r>
              <a:rPr lang="en-IN" dirty="0"/>
              <a:t>, </a:t>
            </a:r>
            <a:r>
              <a:rPr lang="en-IN" dirty="0" err="1">
                <a:hlinkClick r:id="rId4"/>
              </a:rPr>
              <a:t>mkdir</a:t>
            </a:r>
            <a:r>
              <a:rPr lang="en-IN" dirty="0"/>
              <a:t>, </a:t>
            </a:r>
            <a:r>
              <a:rPr lang="en-IN" dirty="0" err="1">
                <a:hlinkClick r:id="rId3"/>
              </a:rPr>
              <a:t>pwd</a:t>
            </a:r>
            <a:r>
              <a:rPr lang="en-IN" dirty="0"/>
              <a:t>, </a:t>
            </a:r>
            <a:r>
              <a:rPr lang="en-IN" dirty="0" err="1">
                <a:hlinkClick r:id="rId5"/>
              </a:rPr>
              <a:t>ls</a:t>
            </a:r>
            <a:r>
              <a:rPr lang="en-IN" dirty="0"/>
              <a:t>, and </a:t>
            </a:r>
            <a:r>
              <a:rPr lang="en-IN" dirty="0" err="1">
                <a:hlinkClick r:id="rId6"/>
              </a:rPr>
              <a:t>rmdir</a:t>
            </a:r>
            <a:r>
              <a:rPr lang="en-IN" dirty="0"/>
              <a:t>. </a:t>
            </a:r>
          </a:p>
          <a:p>
            <a:r>
              <a:rPr lang="en-IN" dirty="0"/>
              <a:t>To access the home directory graphically, open the </a:t>
            </a:r>
            <a:r>
              <a:rPr lang="en-IN" b="1" dirty="0"/>
              <a:t>files</a:t>
            </a:r>
            <a:r>
              <a:rPr lang="en-IN" dirty="0"/>
              <a:t> application, and click on the </a:t>
            </a:r>
            <a:r>
              <a:rPr lang="en-IN" b="1" dirty="0"/>
              <a:t>Home</a:t>
            </a:r>
            <a:r>
              <a:rPr lang="en-IN" dirty="0"/>
              <a:t> option from the left side menu. Consider the below image:</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3.PNG"/>
          <p:cNvPicPr>
            <a:picLocks noGrp="1" noChangeAspect="1"/>
          </p:cNvPicPr>
          <p:nvPr>
            <p:ph sz="quarter" idx="1"/>
          </p:nvPr>
        </p:nvPicPr>
        <p:blipFill>
          <a:blip r:embed="rId2"/>
          <a:stretch>
            <a:fillRect/>
          </a:stretch>
        </p:blipFill>
        <p:spPr>
          <a:xfrm>
            <a:off x="380054" y="428604"/>
            <a:ext cx="8406788" cy="5929354"/>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57166"/>
            <a:ext cx="8229600" cy="5738834"/>
          </a:xfrm>
        </p:spPr>
        <p:txBody>
          <a:bodyPr>
            <a:normAutofit/>
          </a:bodyPr>
          <a:lstStyle/>
          <a:p>
            <a:r>
              <a:rPr lang="en-IN" dirty="0"/>
              <a:t>Here, we can explore our home directory.</a:t>
            </a:r>
          </a:p>
          <a:p>
            <a:r>
              <a:rPr lang="en-IN" dirty="0"/>
              <a:t>Generally, our terminal opens with the user's particular directory. To change directory to home directory, execute the </a:t>
            </a:r>
            <a:r>
              <a:rPr lang="en-IN" b="1" dirty="0" err="1"/>
              <a:t>cd</a:t>
            </a:r>
            <a:r>
              <a:rPr lang="en-IN" b="1" dirty="0"/>
              <a:t> command</a:t>
            </a:r>
            <a:r>
              <a:rPr lang="en-IN" dirty="0"/>
              <a:t> as follows:</a:t>
            </a:r>
          </a:p>
          <a:p>
            <a:pPr>
              <a:buNone/>
            </a:pPr>
            <a:r>
              <a:rPr lang="en-IN" dirty="0"/>
              <a:t>				</a:t>
            </a:r>
            <a:r>
              <a:rPr lang="en-IN" b="1" i="1" dirty="0" err="1"/>
              <a:t>cd</a:t>
            </a:r>
            <a:r>
              <a:rPr lang="en-IN" b="1" i="1" dirty="0"/>
              <a:t> /home</a:t>
            </a:r>
            <a:r>
              <a:rPr lang="en-IN" dirty="0"/>
              <a:t>  </a:t>
            </a:r>
          </a:p>
          <a:p>
            <a:r>
              <a:rPr lang="en-IN" dirty="0"/>
              <a:t>The above command will change the directory to home. To list the home directory, execute the </a:t>
            </a:r>
            <a:r>
              <a:rPr lang="en-IN" dirty="0" err="1"/>
              <a:t>ls</a:t>
            </a:r>
            <a:r>
              <a:rPr lang="en-IN" dirty="0"/>
              <a:t> command as follows:</a:t>
            </a:r>
          </a:p>
          <a:p>
            <a:pPr>
              <a:buNone/>
            </a:pPr>
            <a:r>
              <a:rPr lang="en-IN" dirty="0"/>
              <a:t>				</a:t>
            </a:r>
            <a:r>
              <a:rPr lang="en-IN" b="1" i="1" dirty="0" err="1"/>
              <a:t>ls</a:t>
            </a:r>
            <a:r>
              <a:rPr lang="en-IN" b="1" i="1" dirty="0"/>
              <a:t> </a:t>
            </a:r>
            <a:r>
              <a:rPr lang="en-IN" dirty="0"/>
              <a:t> </a:t>
            </a:r>
          </a:p>
          <a:p>
            <a:r>
              <a:rPr lang="en-IN" dirty="0"/>
              <a:t>Consider the below output:</a:t>
            </a:r>
          </a:p>
          <a:p>
            <a:endParaRPr lang="en-IN" dirty="0"/>
          </a:p>
        </p:txBody>
      </p:sp>
      <p:pic>
        <p:nvPicPr>
          <p:cNvPr id="4" name="Picture 3" descr="14.PNG"/>
          <p:cNvPicPr>
            <a:picLocks noChangeAspect="1"/>
          </p:cNvPicPr>
          <p:nvPr/>
        </p:nvPicPr>
        <p:blipFill>
          <a:blip r:embed="rId2"/>
          <a:stretch>
            <a:fillRect/>
          </a:stretch>
        </p:blipFill>
        <p:spPr>
          <a:xfrm>
            <a:off x="1500166" y="4714884"/>
            <a:ext cx="5929354" cy="150019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57166"/>
            <a:ext cx="8229600" cy="6286544"/>
          </a:xfrm>
        </p:spPr>
        <p:txBody>
          <a:bodyPr>
            <a:normAutofit fontScale="92500" lnSpcReduction="20000"/>
          </a:bodyPr>
          <a:lstStyle/>
          <a:p>
            <a:r>
              <a:rPr lang="en-IN" dirty="0"/>
              <a:t>We can get back to our home directory by executing the </a:t>
            </a:r>
            <a:r>
              <a:rPr lang="en-IN" dirty="0" err="1"/>
              <a:t>cd</a:t>
            </a:r>
            <a:r>
              <a:rPr lang="en-IN" dirty="0"/>
              <a:t> command without any argument. It will back to our home directory from any directory we are working on. Execute it as follows:</a:t>
            </a:r>
          </a:p>
          <a:p>
            <a:pPr algn="ctr">
              <a:buNone/>
            </a:pPr>
            <a:r>
              <a:rPr lang="en-IN" b="1" i="1" dirty="0" err="1"/>
              <a:t>cd</a:t>
            </a:r>
            <a:r>
              <a:rPr lang="en-IN" b="1" i="1" dirty="0"/>
              <a:t>  </a:t>
            </a:r>
          </a:p>
          <a:p>
            <a:r>
              <a:rPr lang="en-IN" dirty="0"/>
              <a:t>Consider the below output:</a:t>
            </a:r>
          </a:p>
          <a:p>
            <a:endParaRPr lang="en-US" dirty="0"/>
          </a:p>
          <a:p>
            <a:endParaRPr lang="en-US" dirty="0"/>
          </a:p>
          <a:p>
            <a:endParaRPr lang="en-US" dirty="0"/>
          </a:p>
          <a:p>
            <a:r>
              <a:rPr lang="en-IN" dirty="0"/>
              <a:t>From the above output, we were in /Directory/files, by executing only </a:t>
            </a:r>
            <a:r>
              <a:rPr lang="en-IN" dirty="0" err="1"/>
              <a:t>cd</a:t>
            </a:r>
            <a:r>
              <a:rPr lang="en-IN" dirty="0"/>
              <a:t> command, we reached to our home directory. We can use the "</a:t>
            </a:r>
            <a:r>
              <a:rPr lang="en-IN" dirty="0" err="1"/>
              <a:t>cd</a:t>
            </a:r>
            <a:r>
              <a:rPr lang="en-IN" dirty="0"/>
              <a:t> ~ or </a:t>
            </a:r>
            <a:r>
              <a:rPr lang="en-IN" dirty="0" err="1"/>
              <a:t>cd</a:t>
            </a:r>
            <a:r>
              <a:rPr lang="en-IN" dirty="0"/>
              <a:t> $HOME" commands as well, to do the same. Consider the below commands:</a:t>
            </a:r>
          </a:p>
          <a:p>
            <a:pPr>
              <a:buNone/>
            </a:pPr>
            <a:r>
              <a:rPr lang="en-IN" dirty="0"/>
              <a:t>					</a:t>
            </a:r>
            <a:r>
              <a:rPr lang="en-IN" b="1" i="1" dirty="0" err="1"/>
              <a:t>cd</a:t>
            </a:r>
            <a:r>
              <a:rPr lang="en-IN" b="1" i="1" dirty="0"/>
              <a:t> ~  </a:t>
            </a:r>
          </a:p>
          <a:p>
            <a:pPr>
              <a:buNone/>
            </a:pPr>
            <a:r>
              <a:rPr lang="en-IN" b="1" i="1" dirty="0"/>
              <a:t>					</a:t>
            </a:r>
            <a:r>
              <a:rPr lang="en-IN" b="1" i="1" dirty="0" err="1"/>
              <a:t>cd</a:t>
            </a:r>
            <a:r>
              <a:rPr lang="en-IN" b="1" i="1" dirty="0"/>
              <a:t> $Home</a:t>
            </a:r>
            <a:r>
              <a:rPr lang="en-IN" dirty="0"/>
              <a:t>  </a:t>
            </a:r>
          </a:p>
          <a:p>
            <a:r>
              <a:rPr lang="en-IN" dirty="0"/>
              <a:t>To display the current working directory, execute the </a:t>
            </a:r>
            <a:r>
              <a:rPr lang="en-IN" dirty="0" err="1"/>
              <a:t>pwd</a:t>
            </a:r>
            <a:r>
              <a:rPr lang="en-IN" dirty="0"/>
              <a:t> command as follows:</a:t>
            </a:r>
            <a:br>
              <a:rPr lang="en-IN" dirty="0"/>
            </a:br>
            <a:r>
              <a:rPr lang="en-IN" dirty="0"/>
              <a:t>				</a:t>
            </a:r>
            <a:r>
              <a:rPr lang="en-IN" b="1" i="1" dirty="0" err="1"/>
              <a:t>pwd</a:t>
            </a:r>
            <a:r>
              <a:rPr lang="en-IN" b="1" i="1" dirty="0"/>
              <a:t>  </a:t>
            </a:r>
          </a:p>
          <a:p>
            <a:endParaRPr lang="en-IN" dirty="0"/>
          </a:p>
          <a:p>
            <a:endParaRPr lang="en-US" dirty="0"/>
          </a:p>
          <a:p>
            <a:endParaRPr lang="en-US" dirty="0"/>
          </a:p>
          <a:p>
            <a:endParaRPr lang="en-US" dirty="0"/>
          </a:p>
          <a:p>
            <a:endParaRPr lang="en-US" dirty="0"/>
          </a:p>
          <a:p>
            <a:endParaRPr lang="en-IN" dirty="0"/>
          </a:p>
          <a:p>
            <a:endParaRPr lang="en-US" dirty="0"/>
          </a:p>
          <a:p>
            <a:endParaRPr lang="en-US" dirty="0"/>
          </a:p>
          <a:p>
            <a:endParaRPr lang="en-IN" dirty="0"/>
          </a:p>
          <a:p>
            <a:endParaRPr lang="en-IN" dirty="0"/>
          </a:p>
        </p:txBody>
      </p:sp>
      <p:pic>
        <p:nvPicPr>
          <p:cNvPr id="4" name="Picture 3" descr="15.PNG"/>
          <p:cNvPicPr>
            <a:picLocks noChangeAspect="1"/>
          </p:cNvPicPr>
          <p:nvPr/>
        </p:nvPicPr>
        <p:blipFill>
          <a:blip r:embed="rId2"/>
          <a:stretch>
            <a:fillRect/>
          </a:stretch>
        </p:blipFill>
        <p:spPr>
          <a:xfrm>
            <a:off x="1000100" y="2143116"/>
            <a:ext cx="7286676" cy="78581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85728"/>
            <a:ext cx="8229600" cy="6143668"/>
          </a:xfrm>
        </p:spPr>
        <p:txBody>
          <a:bodyPr/>
          <a:lstStyle/>
          <a:p>
            <a:r>
              <a:rPr lang="en-IN" dirty="0"/>
              <a:t>Consider the below output:</a:t>
            </a:r>
          </a:p>
          <a:p>
            <a:endParaRPr lang="en-IN" dirty="0"/>
          </a:p>
          <a:p>
            <a:endParaRPr lang="en-IN" dirty="0"/>
          </a:p>
          <a:p>
            <a:r>
              <a:rPr lang="en-IN" dirty="0"/>
              <a:t>To create a directory under a directory, execute the </a:t>
            </a:r>
            <a:r>
              <a:rPr lang="en-IN" b="1" dirty="0" err="1"/>
              <a:t>mkdir</a:t>
            </a:r>
            <a:r>
              <a:rPr lang="en-IN" b="1" dirty="0"/>
              <a:t> command</a:t>
            </a:r>
            <a:r>
              <a:rPr lang="en-IN" dirty="0"/>
              <a:t> as follows:</a:t>
            </a:r>
          </a:p>
          <a:p>
            <a:pPr>
              <a:buNone/>
            </a:pPr>
            <a:r>
              <a:rPr lang="en-IN" dirty="0"/>
              <a:t>			</a:t>
            </a:r>
            <a:r>
              <a:rPr lang="en-IN" b="1" i="1" dirty="0" err="1"/>
              <a:t>mkdir</a:t>
            </a:r>
            <a:r>
              <a:rPr lang="en-IN" b="1" i="1" dirty="0"/>
              <a:t> &lt;directory name&gt; </a:t>
            </a:r>
            <a:r>
              <a:rPr lang="en-IN" dirty="0"/>
              <a:t> </a:t>
            </a:r>
          </a:p>
          <a:p>
            <a:r>
              <a:rPr lang="en-IN" dirty="0"/>
              <a:t>Consider the below output:</a:t>
            </a:r>
          </a:p>
          <a:p>
            <a:endParaRPr lang="en-IN" dirty="0"/>
          </a:p>
          <a:p>
            <a:endParaRPr lang="en-IN" dirty="0"/>
          </a:p>
        </p:txBody>
      </p:sp>
      <p:pic>
        <p:nvPicPr>
          <p:cNvPr id="4" name="Picture 3" descr="16.PNG"/>
          <p:cNvPicPr>
            <a:picLocks noChangeAspect="1"/>
          </p:cNvPicPr>
          <p:nvPr/>
        </p:nvPicPr>
        <p:blipFill>
          <a:blip r:embed="rId2"/>
          <a:stretch>
            <a:fillRect/>
          </a:stretch>
        </p:blipFill>
        <p:spPr>
          <a:xfrm>
            <a:off x="1357290" y="928670"/>
            <a:ext cx="5499384" cy="552508"/>
          </a:xfrm>
          <a:prstGeom prst="rect">
            <a:avLst/>
          </a:prstGeom>
        </p:spPr>
      </p:pic>
      <p:pic>
        <p:nvPicPr>
          <p:cNvPr id="5" name="Picture 4" descr="17.PNG"/>
          <p:cNvPicPr>
            <a:picLocks noChangeAspect="1"/>
          </p:cNvPicPr>
          <p:nvPr/>
        </p:nvPicPr>
        <p:blipFill>
          <a:blip r:embed="rId3"/>
          <a:stretch>
            <a:fillRect/>
          </a:stretch>
        </p:blipFill>
        <p:spPr>
          <a:xfrm>
            <a:off x="785786" y="3571876"/>
            <a:ext cx="7929586" cy="264320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14290"/>
            <a:ext cx="8229600" cy="5881710"/>
          </a:xfrm>
        </p:spPr>
        <p:txBody>
          <a:bodyPr>
            <a:normAutofit lnSpcReduction="10000"/>
          </a:bodyPr>
          <a:lstStyle/>
          <a:p>
            <a:r>
              <a:rPr lang="en-IN" dirty="0"/>
              <a:t>From the above output, we have created a directory as '</a:t>
            </a:r>
            <a:r>
              <a:rPr lang="en-IN" dirty="0" err="1"/>
              <a:t>new_dir</a:t>
            </a:r>
            <a:r>
              <a:rPr lang="en-IN" dirty="0"/>
              <a:t>', and displayed it by executing the </a:t>
            </a:r>
            <a:r>
              <a:rPr lang="en-IN" dirty="0" err="1"/>
              <a:t>ls</a:t>
            </a:r>
            <a:r>
              <a:rPr lang="en-IN" dirty="0"/>
              <a:t> command.</a:t>
            </a:r>
          </a:p>
          <a:p>
            <a:r>
              <a:rPr lang="en-IN" dirty="0"/>
              <a:t>We can remove a directory as well. To remove a directory, execute the </a:t>
            </a:r>
            <a:r>
              <a:rPr lang="en-IN" dirty="0" err="1"/>
              <a:t>rmdir</a:t>
            </a:r>
            <a:r>
              <a:rPr lang="en-IN" dirty="0"/>
              <a:t> command as follows:</a:t>
            </a:r>
          </a:p>
          <a:p>
            <a:pPr>
              <a:buNone/>
            </a:pPr>
            <a:r>
              <a:rPr lang="en-IN" dirty="0"/>
              <a:t>			</a:t>
            </a:r>
            <a:r>
              <a:rPr lang="en-IN" b="1" i="1" dirty="0" err="1"/>
              <a:t>rmdir</a:t>
            </a:r>
            <a:r>
              <a:rPr lang="en-IN" b="1" i="1" dirty="0"/>
              <a:t> &lt;directory name&gt;  </a:t>
            </a:r>
          </a:p>
          <a:p>
            <a:r>
              <a:rPr lang="en-IN" dirty="0"/>
              <a:t>Consider the below output:</a:t>
            </a:r>
          </a:p>
          <a:p>
            <a:endParaRPr lang="en-US" dirty="0"/>
          </a:p>
          <a:p>
            <a:endParaRPr lang="en-IN" dirty="0"/>
          </a:p>
          <a:p>
            <a:endParaRPr lang="en-IN" dirty="0"/>
          </a:p>
          <a:p>
            <a:endParaRPr lang="en-IN" dirty="0"/>
          </a:p>
          <a:p>
            <a:endParaRPr lang="en-IN" dirty="0"/>
          </a:p>
          <a:p>
            <a:endParaRPr lang="en-IN" dirty="0"/>
          </a:p>
          <a:p>
            <a:r>
              <a:rPr lang="en-IN" dirty="0"/>
              <a:t>From the above output, we have removed the '</a:t>
            </a:r>
            <a:r>
              <a:rPr lang="en-IN" dirty="0" err="1"/>
              <a:t>new_dir</a:t>
            </a:r>
            <a:r>
              <a:rPr lang="en-IN" dirty="0"/>
              <a:t>' directory.</a:t>
            </a:r>
          </a:p>
          <a:p>
            <a:endParaRPr lang="en-IN" dirty="0"/>
          </a:p>
        </p:txBody>
      </p:sp>
      <p:pic>
        <p:nvPicPr>
          <p:cNvPr id="4" name="Picture 3" descr="18.PNG"/>
          <p:cNvPicPr>
            <a:picLocks noChangeAspect="1"/>
          </p:cNvPicPr>
          <p:nvPr/>
        </p:nvPicPr>
        <p:blipFill>
          <a:blip r:embed="rId2"/>
          <a:stretch>
            <a:fillRect/>
          </a:stretch>
        </p:blipFill>
        <p:spPr>
          <a:xfrm>
            <a:off x="838640" y="2928934"/>
            <a:ext cx="7376698" cy="21431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472" y="857232"/>
            <a:ext cx="8229600" cy="1219200"/>
          </a:xfrm>
        </p:spPr>
        <p:txBody>
          <a:bodyPr>
            <a:normAutofit fontScale="90000"/>
          </a:bodyPr>
          <a:lstStyle/>
          <a:p>
            <a:pPr algn="ctr"/>
            <a:br>
              <a:rPr lang="en-IN" dirty="0"/>
            </a:br>
            <a:br>
              <a:rPr lang="en-IN" dirty="0"/>
            </a:br>
            <a:br>
              <a:rPr lang="en-IN" dirty="0"/>
            </a:br>
            <a:br>
              <a:rPr lang="en-IN" dirty="0"/>
            </a:br>
            <a:r>
              <a:rPr lang="en-IN" b="1" dirty="0"/>
              <a:t>Difference between Root and Home Directory</a:t>
            </a:r>
            <a:br>
              <a:rPr lang="en-IN" dirty="0"/>
            </a:br>
            <a:endParaRPr lang="en-IN" dirty="0"/>
          </a:p>
        </p:txBody>
      </p:sp>
      <p:pic>
        <p:nvPicPr>
          <p:cNvPr id="4" name="Content Placeholder 3" descr="19.PNG"/>
          <p:cNvPicPr>
            <a:picLocks noGrp="1" noChangeAspect="1"/>
          </p:cNvPicPr>
          <p:nvPr>
            <p:ph sz="quarter" idx="1"/>
          </p:nvPr>
        </p:nvPicPr>
        <p:blipFill>
          <a:blip r:embed="rId2"/>
          <a:stretch>
            <a:fillRect/>
          </a:stretch>
        </p:blipFill>
        <p:spPr>
          <a:xfrm>
            <a:off x="325155" y="1785926"/>
            <a:ext cx="8533125" cy="464347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b="1" dirty="0"/>
              <a:t>Linux Commands with Examples</a:t>
            </a:r>
            <a:br>
              <a:rPr lang="en-IN" dirty="0"/>
            </a:br>
            <a:endParaRPr lang="en-IN" dirty="0"/>
          </a:p>
        </p:txBody>
      </p:sp>
      <p:sp>
        <p:nvSpPr>
          <p:cNvPr id="2" name="Content Placeholder 1"/>
          <p:cNvSpPr>
            <a:spLocks noGrp="1"/>
          </p:cNvSpPr>
          <p:nvPr>
            <p:ph sz="quarter" idx="1"/>
          </p:nvPr>
        </p:nvSpPr>
        <p:spPr>
          <a:xfrm>
            <a:off x="571472" y="1142984"/>
            <a:ext cx="8115328" cy="4876816"/>
          </a:xfrm>
        </p:spPr>
        <p:txBody>
          <a:bodyPr/>
          <a:lstStyle/>
          <a:p>
            <a:r>
              <a:rPr lang="en-IN" dirty="0"/>
              <a:t>The Linux command is a utility of the Linux operating system. All basic and advanced tasks can be done by executing commands. </a:t>
            </a:r>
          </a:p>
          <a:p>
            <a:r>
              <a:rPr lang="en-IN" dirty="0"/>
              <a:t>The commands are executed on the </a:t>
            </a:r>
            <a:r>
              <a:rPr lang="en-IN" b="1" dirty="0"/>
              <a:t>Linux terminal</a:t>
            </a:r>
            <a:r>
              <a:rPr lang="en-IN" dirty="0"/>
              <a:t>. The terminal is a command-line interface to interact with the system, which is similar to the command prompt in the Windows OS. </a:t>
            </a:r>
            <a:r>
              <a:rPr lang="en-IN" i="1" dirty="0"/>
              <a:t>Commands in Linux are </a:t>
            </a:r>
            <a:r>
              <a:rPr lang="en-IN" b="1" i="1" dirty="0"/>
              <a:t>case-sensitive</a:t>
            </a:r>
            <a:r>
              <a:rPr lang="en-IN" i="1" dirty="0"/>
              <a:t>.</a:t>
            </a:r>
          </a:p>
          <a:p>
            <a:r>
              <a:rPr lang="en-IN" dirty="0"/>
              <a:t>Linux terminal is a user-friendly terminal as it provides various support options. To open the Linux terminal, press "</a:t>
            </a:r>
            <a:r>
              <a:rPr lang="en-IN" b="1" dirty="0"/>
              <a:t>CTRL + ALT + T</a:t>
            </a:r>
            <a:r>
              <a:rPr lang="en-IN" dirty="0"/>
              <a:t>" keys together, and execute a command by pressing the '</a:t>
            </a:r>
            <a:r>
              <a:rPr lang="en-IN" b="1" dirty="0"/>
              <a:t>ENTER</a:t>
            </a:r>
            <a:r>
              <a:rPr lang="en-IN" dirty="0"/>
              <a:t>' key.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b="1" dirty="0"/>
              <a:t> </a:t>
            </a:r>
            <a:r>
              <a:rPr lang="en-IN" b="1" u="sng" dirty="0" err="1">
                <a:latin typeface="+mn-lt"/>
              </a:rPr>
              <a:t>mkdir</a:t>
            </a:r>
            <a:r>
              <a:rPr lang="en-IN" b="1" u="sng" dirty="0">
                <a:latin typeface="+mn-lt"/>
              </a:rPr>
              <a:t> Command</a:t>
            </a:r>
            <a:endParaRPr lang="en-IN" u="sng" dirty="0">
              <a:latin typeface="+mn-lt"/>
            </a:endParaRPr>
          </a:p>
        </p:txBody>
      </p:sp>
      <p:sp>
        <p:nvSpPr>
          <p:cNvPr id="2" name="Content Placeholder 1"/>
          <p:cNvSpPr>
            <a:spLocks noGrp="1"/>
          </p:cNvSpPr>
          <p:nvPr>
            <p:ph sz="quarter" idx="1"/>
          </p:nvPr>
        </p:nvSpPr>
        <p:spPr>
          <a:xfrm>
            <a:off x="914400" y="1447800"/>
            <a:ext cx="7772400" cy="4695844"/>
          </a:xfrm>
        </p:spPr>
        <p:txBody>
          <a:bodyPr>
            <a:normAutofit fontScale="92500" lnSpcReduction="10000"/>
          </a:bodyPr>
          <a:lstStyle/>
          <a:p>
            <a:r>
              <a:rPr lang="en-IN" dirty="0"/>
              <a:t>The </a:t>
            </a:r>
            <a:r>
              <a:rPr lang="en-IN" dirty="0" err="1">
                <a:hlinkClick r:id="rId2"/>
              </a:rPr>
              <a:t>mkdir</a:t>
            </a:r>
            <a:r>
              <a:rPr lang="en-IN" dirty="0"/>
              <a:t> command is used to create a new directory under any directory.</a:t>
            </a:r>
          </a:p>
          <a:p>
            <a:pPr>
              <a:buNone/>
            </a:pPr>
            <a:r>
              <a:rPr lang="en-IN" b="1" dirty="0"/>
              <a:t>Syntax:</a:t>
            </a:r>
            <a:endParaRPr lang="en-IN" dirty="0"/>
          </a:p>
          <a:p>
            <a:pPr>
              <a:buNone/>
            </a:pPr>
            <a:r>
              <a:rPr lang="en-IN" dirty="0"/>
              <a:t>			</a:t>
            </a:r>
            <a:r>
              <a:rPr lang="en-IN" sz="3000" dirty="0" err="1"/>
              <a:t>mkdir</a:t>
            </a:r>
            <a:r>
              <a:rPr lang="en-IN" sz="3000" dirty="0"/>
              <a:t> </a:t>
            </a:r>
            <a:r>
              <a:rPr lang="en-IN" sz="3000" b="1" dirty="0"/>
              <a:t>&lt;directory</a:t>
            </a:r>
            <a:r>
              <a:rPr lang="en-IN" sz="3000" dirty="0"/>
              <a:t> name</a:t>
            </a:r>
            <a:r>
              <a:rPr lang="en-IN" sz="3000" b="1" dirty="0"/>
              <a:t>&gt;</a:t>
            </a:r>
            <a:r>
              <a:rPr lang="en-IN" dirty="0"/>
              <a:t> </a:t>
            </a:r>
          </a:p>
          <a:p>
            <a:pPr>
              <a:buNone/>
            </a:pPr>
            <a:r>
              <a:rPr lang="en-US" b="1" dirty="0"/>
              <a:t>Example:</a:t>
            </a:r>
            <a:endParaRPr lang="en-IN" dirty="0"/>
          </a:p>
          <a:p>
            <a:r>
              <a:rPr lang="en-IN" dirty="0"/>
              <a:t>Creates a new directory called </a:t>
            </a:r>
            <a:r>
              <a:rPr lang="en-IN" dirty="0" err="1"/>
              <a:t>mydir</a:t>
            </a:r>
            <a:r>
              <a:rPr lang="en-IN" dirty="0"/>
              <a:t> whose parent is the current directory.</a:t>
            </a:r>
          </a:p>
          <a:p>
            <a:pPr>
              <a:buNone/>
            </a:pPr>
            <a:r>
              <a:rPr lang="en-IN" dirty="0"/>
              <a:t>			</a:t>
            </a:r>
            <a:r>
              <a:rPr lang="en-IN" sz="3000" dirty="0"/>
              <a:t>$ </a:t>
            </a:r>
            <a:r>
              <a:rPr lang="en-IN" sz="3000" dirty="0" err="1"/>
              <a:t>mkdir</a:t>
            </a:r>
            <a:r>
              <a:rPr lang="en-IN" sz="3000" dirty="0"/>
              <a:t> </a:t>
            </a:r>
            <a:r>
              <a:rPr lang="en-IN" sz="3000" dirty="0" err="1"/>
              <a:t>mydir</a:t>
            </a:r>
            <a:endParaRPr lang="en-IN" sz="3000" dirty="0"/>
          </a:p>
          <a:p>
            <a:pPr>
              <a:buNone/>
            </a:pPr>
            <a:r>
              <a:rPr lang="en-IN" sz="3000" i="1" dirty="0"/>
              <a:t>	</a:t>
            </a:r>
            <a:r>
              <a:rPr lang="en-IN" sz="3000" b="1" i="1" dirty="0"/>
              <a:t>output:</a:t>
            </a:r>
            <a:endParaRPr lang="en-IN" sz="3000" b="1" dirty="0"/>
          </a:p>
          <a:p>
            <a:pPr>
              <a:buNone/>
            </a:pPr>
            <a:r>
              <a:rPr lang="en-IN" sz="3000" i="1" dirty="0"/>
              <a:t>			$</a:t>
            </a:r>
            <a:r>
              <a:rPr lang="en-IN" sz="3000" i="1" dirty="0" err="1"/>
              <a:t>ls</a:t>
            </a:r>
            <a:endParaRPr lang="en-IN" sz="3000" dirty="0"/>
          </a:p>
          <a:p>
            <a:pPr>
              <a:buNone/>
            </a:pPr>
            <a:r>
              <a:rPr lang="en-IN" sz="3000" dirty="0"/>
              <a:t>			</a:t>
            </a:r>
            <a:r>
              <a:rPr lang="en-IN" sz="3000" dirty="0" err="1"/>
              <a:t>mydir</a:t>
            </a:r>
            <a:endParaRPr lang="en-IN" sz="3000" dirty="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err="1">
                <a:latin typeface="+mn-lt"/>
              </a:rPr>
              <a:t>ls</a:t>
            </a:r>
            <a:r>
              <a:rPr lang="en-IN" b="1" u="sng" dirty="0">
                <a:latin typeface="+mn-lt"/>
              </a:rPr>
              <a:t> Command</a:t>
            </a:r>
            <a:endParaRPr lang="en-IN" u="sng" dirty="0">
              <a:latin typeface="+mn-lt"/>
            </a:endParaRPr>
          </a:p>
        </p:txBody>
      </p:sp>
      <p:sp>
        <p:nvSpPr>
          <p:cNvPr id="3" name="Content Placeholder 2"/>
          <p:cNvSpPr>
            <a:spLocks noGrp="1"/>
          </p:cNvSpPr>
          <p:nvPr>
            <p:ph sz="quarter" idx="1"/>
          </p:nvPr>
        </p:nvSpPr>
        <p:spPr>
          <a:xfrm>
            <a:off x="642910" y="1447800"/>
            <a:ext cx="8215370" cy="4572000"/>
          </a:xfrm>
        </p:spPr>
        <p:txBody>
          <a:bodyPr>
            <a:normAutofit fontScale="92500"/>
          </a:bodyPr>
          <a:lstStyle/>
          <a:p>
            <a:r>
              <a:rPr lang="en-IN" dirty="0"/>
              <a:t>The </a:t>
            </a:r>
            <a:r>
              <a:rPr lang="en-IN" dirty="0" err="1">
                <a:hlinkClick r:id="rId2"/>
              </a:rPr>
              <a:t>ls</a:t>
            </a:r>
            <a:r>
              <a:rPr lang="en-IN" dirty="0"/>
              <a:t> command is used to display a list of content of a directory.</a:t>
            </a:r>
          </a:p>
          <a:p>
            <a:pPr>
              <a:buNone/>
            </a:pPr>
            <a:r>
              <a:rPr lang="en-IN" b="1" dirty="0"/>
              <a:t>Syntax:</a:t>
            </a:r>
            <a:endParaRPr lang="en-IN" dirty="0"/>
          </a:p>
          <a:p>
            <a:pPr>
              <a:buNone/>
            </a:pPr>
            <a:r>
              <a:rPr lang="en-IN" dirty="0"/>
              <a:t>			</a:t>
            </a:r>
            <a:r>
              <a:rPr lang="en-IN" b="1" dirty="0" err="1"/>
              <a:t>ls</a:t>
            </a:r>
            <a:r>
              <a:rPr lang="en-IN" dirty="0"/>
              <a:t>  </a:t>
            </a:r>
          </a:p>
          <a:p>
            <a:pPr>
              <a:buNone/>
            </a:pPr>
            <a:r>
              <a:rPr lang="en-US" b="1" dirty="0"/>
              <a:t>Example:</a:t>
            </a:r>
            <a:endParaRPr lang="en-IN" b="1" dirty="0"/>
          </a:p>
          <a:p>
            <a:r>
              <a:rPr lang="en-IN" dirty="0"/>
              <a:t>To list all files of current directory:</a:t>
            </a:r>
          </a:p>
          <a:p>
            <a:pPr>
              <a:buNone/>
            </a:pPr>
            <a:r>
              <a:rPr lang="en-IN" dirty="0"/>
              <a:t>			</a:t>
            </a:r>
            <a:r>
              <a:rPr lang="en-IN" b="1" dirty="0"/>
              <a:t>$ </a:t>
            </a:r>
            <a:r>
              <a:rPr lang="en-IN" b="1" dirty="0" err="1"/>
              <a:t>ls</a:t>
            </a:r>
            <a:endParaRPr lang="en-IN" b="1" dirty="0"/>
          </a:p>
          <a:p>
            <a:pPr>
              <a:buNone/>
            </a:pPr>
            <a:r>
              <a:rPr lang="en-IN" sz="3000" b="1" i="1" dirty="0"/>
              <a:t>output:</a:t>
            </a:r>
            <a:endParaRPr lang="en-IN" sz="3000" b="1" dirty="0"/>
          </a:p>
          <a:p>
            <a:pPr>
              <a:buNone/>
            </a:pPr>
            <a:r>
              <a:rPr lang="en-IN" dirty="0"/>
              <a:t>	# </a:t>
            </a:r>
            <a:r>
              <a:rPr lang="en-IN" dirty="0" err="1"/>
              <a:t>ls</a:t>
            </a:r>
            <a:br>
              <a:rPr lang="en-IN" dirty="0"/>
            </a:br>
            <a:r>
              <a:rPr lang="en-IN" dirty="0"/>
              <a:t>bin   dev  home        lib    </a:t>
            </a:r>
            <a:r>
              <a:rPr lang="en-IN" dirty="0" err="1"/>
              <a:t>lost+found</a:t>
            </a:r>
            <a:r>
              <a:rPr lang="en-IN" dirty="0"/>
              <a:t>  </a:t>
            </a:r>
            <a:r>
              <a:rPr lang="en-IN" dirty="0" err="1"/>
              <a:t>mnt</a:t>
            </a:r>
            <a:r>
              <a:rPr lang="en-IN" dirty="0"/>
              <a:t>  proc  run   </a:t>
            </a:r>
            <a:r>
              <a:rPr lang="en-IN" dirty="0" err="1"/>
              <a:t>srv</a:t>
            </a:r>
            <a:r>
              <a:rPr lang="en-IN" dirty="0"/>
              <a:t>  </a:t>
            </a:r>
            <a:r>
              <a:rPr lang="en-IN" dirty="0" err="1"/>
              <a:t>tmp</a:t>
            </a:r>
            <a:r>
              <a:rPr lang="en-IN" dirty="0"/>
              <a:t>  </a:t>
            </a:r>
            <a:r>
              <a:rPr lang="en-IN" dirty="0" err="1"/>
              <a:t>var</a:t>
            </a:r>
            <a:br>
              <a:rPr lang="en-IN" dirty="0"/>
            </a:br>
            <a:r>
              <a:rPr lang="en-IN" dirty="0"/>
              <a:t>boot  etc  initrd.img  lib64  media       opt  root  </a:t>
            </a:r>
            <a:r>
              <a:rPr lang="en-IN" dirty="0" err="1"/>
              <a:t>sbin</a:t>
            </a:r>
            <a:r>
              <a:rPr lang="en-IN" dirty="0"/>
              <a:t>  sys  </a:t>
            </a:r>
            <a:r>
              <a:rPr lang="en-IN" dirty="0" err="1"/>
              <a:t>usr</a:t>
            </a:r>
            <a:r>
              <a:rPr lang="en-IN" dirty="0"/>
              <a:t>  </a:t>
            </a:r>
            <a:r>
              <a:rPr lang="en-IN" dirty="0" err="1"/>
              <a:t>vmlinuz</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8662" y="642918"/>
            <a:ext cx="7772400" cy="1143000"/>
          </a:xfrm>
        </p:spPr>
        <p:txBody>
          <a:bodyPr>
            <a:normAutofit fontScale="90000"/>
          </a:bodyPr>
          <a:lstStyle/>
          <a:p>
            <a:pPr algn="ctr"/>
            <a:r>
              <a:rPr lang="en-IN" sz="4400" b="1" dirty="0"/>
              <a:t>Evolution of Linux OS</a:t>
            </a:r>
            <a:br>
              <a:rPr lang="en-IN" dirty="0"/>
            </a:br>
            <a:endParaRPr lang="en-IN" dirty="0"/>
          </a:p>
        </p:txBody>
      </p:sp>
      <p:sp>
        <p:nvSpPr>
          <p:cNvPr id="2" name="Content Placeholder 1"/>
          <p:cNvSpPr>
            <a:spLocks noGrp="1"/>
          </p:cNvSpPr>
          <p:nvPr>
            <p:ph sz="quarter" idx="1"/>
          </p:nvPr>
        </p:nvSpPr>
        <p:spPr/>
        <p:txBody>
          <a:bodyPr>
            <a:normAutofit/>
          </a:bodyPr>
          <a:lstStyle/>
          <a:p>
            <a:r>
              <a:rPr lang="en-IN" dirty="0"/>
              <a:t>The Linux OS was developed by </a:t>
            </a:r>
            <a:r>
              <a:rPr lang="en-IN" b="1" dirty="0" err="1"/>
              <a:t>Linus</a:t>
            </a:r>
            <a:r>
              <a:rPr lang="en-IN" b="1" dirty="0"/>
              <a:t> </a:t>
            </a:r>
            <a:r>
              <a:rPr lang="en-IN" b="1" dirty="0" err="1"/>
              <a:t>Torvalds</a:t>
            </a:r>
            <a:r>
              <a:rPr lang="en-IN" dirty="0"/>
              <a:t> in </a:t>
            </a:r>
            <a:r>
              <a:rPr lang="en-IN" b="1" dirty="0"/>
              <a:t>1991</a:t>
            </a:r>
            <a:r>
              <a:rPr lang="en-IN" dirty="0"/>
              <a:t>, which sprouted as an idea to improve the UNIX OS. He suggested improvements but was rejected by UNIX designers. </a:t>
            </a:r>
          </a:p>
          <a:p>
            <a:r>
              <a:rPr lang="en-IN" dirty="0"/>
              <a:t>Therefore, he thought of launching an OS, designed in a way that could be modified by its users.</a:t>
            </a:r>
          </a:p>
          <a:p>
            <a:r>
              <a:rPr lang="en-IN" dirty="0"/>
              <a:t>Nowadays, Linux is the fastest-growing OS. It is used from phones to supercomputers by almost all major hardware devices.</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pPr algn="ctr"/>
            <a:r>
              <a:rPr lang="en-IN" b="1" dirty="0"/>
              <a:t> </a:t>
            </a:r>
            <a:r>
              <a:rPr lang="en-IN" sz="3600" b="1" u="sng" dirty="0" err="1">
                <a:latin typeface="+mn-lt"/>
              </a:rPr>
              <a:t>cd</a:t>
            </a:r>
            <a:r>
              <a:rPr lang="en-IN" sz="3600" b="1" u="sng" dirty="0">
                <a:latin typeface="+mn-lt"/>
              </a:rPr>
              <a:t> Command</a:t>
            </a:r>
            <a:endParaRPr lang="en-IN" sz="3600" u="sng" dirty="0">
              <a:latin typeface="+mn-lt"/>
            </a:endParaRPr>
          </a:p>
        </p:txBody>
      </p:sp>
      <p:sp>
        <p:nvSpPr>
          <p:cNvPr id="3" name="Content Placeholder 2"/>
          <p:cNvSpPr>
            <a:spLocks noGrp="1"/>
          </p:cNvSpPr>
          <p:nvPr>
            <p:ph sz="quarter" idx="1"/>
          </p:nvPr>
        </p:nvSpPr>
        <p:spPr>
          <a:xfrm>
            <a:off x="914400" y="1071546"/>
            <a:ext cx="7772400" cy="5286412"/>
          </a:xfrm>
        </p:spPr>
        <p:txBody>
          <a:bodyPr>
            <a:normAutofit fontScale="92500" lnSpcReduction="10000"/>
          </a:bodyPr>
          <a:lstStyle/>
          <a:p>
            <a:r>
              <a:rPr lang="en-IN" dirty="0"/>
              <a:t>The </a:t>
            </a:r>
            <a:r>
              <a:rPr lang="en-IN" dirty="0" err="1">
                <a:hlinkClick r:id="rId2"/>
              </a:rPr>
              <a:t>cd</a:t>
            </a:r>
            <a:r>
              <a:rPr lang="en-IN" dirty="0"/>
              <a:t> command is used to change the current directory.</a:t>
            </a:r>
          </a:p>
          <a:p>
            <a:pPr>
              <a:buNone/>
            </a:pPr>
            <a:r>
              <a:rPr lang="en-IN" b="1" dirty="0"/>
              <a:t>Syntax:</a:t>
            </a:r>
            <a:endParaRPr lang="en-IN" dirty="0"/>
          </a:p>
          <a:p>
            <a:pPr>
              <a:buNone/>
            </a:pPr>
            <a:r>
              <a:rPr lang="en-IN" dirty="0"/>
              <a:t>			</a:t>
            </a:r>
            <a:r>
              <a:rPr lang="en-IN" dirty="0" err="1"/>
              <a:t>cd</a:t>
            </a:r>
            <a:r>
              <a:rPr lang="en-IN" dirty="0"/>
              <a:t> </a:t>
            </a:r>
            <a:r>
              <a:rPr lang="en-IN" b="1" dirty="0"/>
              <a:t>&lt;directory</a:t>
            </a:r>
            <a:r>
              <a:rPr lang="en-IN" dirty="0"/>
              <a:t> name</a:t>
            </a:r>
            <a:r>
              <a:rPr lang="en-IN" b="1" dirty="0"/>
              <a:t>&gt;</a:t>
            </a:r>
            <a:r>
              <a:rPr lang="en-IN" dirty="0"/>
              <a:t>  </a:t>
            </a:r>
          </a:p>
          <a:p>
            <a:pPr>
              <a:buNone/>
            </a:pPr>
            <a:r>
              <a:rPr lang="en-US" b="1" dirty="0"/>
              <a:t>Example:</a:t>
            </a:r>
          </a:p>
          <a:p>
            <a:pPr>
              <a:buNone/>
            </a:pPr>
            <a:r>
              <a:rPr lang="en-IN" dirty="0"/>
              <a:t>Move to the sample folder</a:t>
            </a:r>
          </a:p>
          <a:p>
            <a:pPr>
              <a:buNone/>
            </a:pPr>
            <a:r>
              <a:rPr lang="en-IN" dirty="0"/>
              <a:t>			$ </a:t>
            </a:r>
            <a:r>
              <a:rPr lang="en-IN" dirty="0" err="1"/>
              <a:t>cd</a:t>
            </a:r>
            <a:r>
              <a:rPr lang="en-IN" dirty="0"/>
              <a:t> /</a:t>
            </a:r>
            <a:r>
              <a:rPr lang="en-IN" dirty="0" err="1"/>
              <a:t>usr</a:t>
            </a:r>
            <a:r>
              <a:rPr lang="en-IN" dirty="0"/>
              <a:t>/local/sample </a:t>
            </a:r>
          </a:p>
          <a:p>
            <a:pPr>
              <a:buNone/>
            </a:pPr>
            <a:r>
              <a:rPr lang="en-IN" dirty="0"/>
              <a:t>			$ </a:t>
            </a:r>
            <a:r>
              <a:rPr lang="en-IN" dirty="0" err="1"/>
              <a:t>pwd</a:t>
            </a:r>
            <a:r>
              <a:rPr lang="en-IN" dirty="0"/>
              <a:t> </a:t>
            </a:r>
          </a:p>
          <a:p>
            <a:pPr>
              <a:buNone/>
            </a:pPr>
            <a:r>
              <a:rPr lang="en-IN" dirty="0"/>
              <a:t>			/</a:t>
            </a:r>
            <a:r>
              <a:rPr lang="en-IN" dirty="0" err="1"/>
              <a:t>usr</a:t>
            </a:r>
            <a:r>
              <a:rPr lang="en-IN" dirty="0"/>
              <a:t>/local/sample </a:t>
            </a:r>
          </a:p>
          <a:p>
            <a:pPr>
              <a:buNone/>
            </a:pPr>
            <a:r>
              <a:rPr lang="en-IN" dirty="0"/>
              <a:t>Change to another folder</a:t>
            </a:r>
          </a:p>
          <a:p>
            <a:pPr>
              <a:buNone/>
            </a:pPr>
            <a:r>
              <a:rPr lang="en-IN" dirty="0"/>
              <a:t>			$ </a:t>
            </a:r>
            <a:r>
              <a:rPr lang="en-IN" dirty="0" err="1"/>
              <a:t>cd</a:t>
            </a:r>
            <a:r>
              <a:rPr lang="en-IN" dirty="0"/>
              <a:t> /</a:t>
            </a:r>
            <a:r>
              <a:rPr lang="en-IN" dirty="0" err="1"/>
              <a:t>var</a:t>
            </a:r>
            <a:r>
              <a:rPr lang="en-IN" dirty="0"/>
              <a:t>/local/logs </a:t>
            </a:r>
          </a:p>
          <a:p>
            <a:pPr>
              <a:buNone/>
            </a:pPr>
            <a:r>
              <a:rPr lang="en-IN" dirty="0"/>
              <a:t>			$ </a:t>
            </a:r>
            <a:r>
              <a:rPr lang="en-IN" dirty="0" err="1"/>
              <a:t>pwd</a:t>
            </a:r>
            <a:r>
              <a:rPr lang="en-IN" dirty="0"/>
              <a:t> </a:t>
            </a:r>
          </a:p>
          <a:p>
            <a:pPr>
              <a:buNone/>
            </a:pPr>
            <a:r>
              <a:rPr lang="en-IN" dirty="0"/>
              <a:t>			/</a:t>
            </a:r>
            <a:r>
              <a:rPr lang="en-IN" dirty="0" err="1"/>
              <a:t>var</a:t>
            </a:r>
            <a:r>
              <a:rPr lang="en-IN" dirty="0"/>
              <a:t>/local/logs</a:t>
            </a:r>
          </a:p>
          <a:p>
            <a:endParaRPr lang="en-IN" dirty="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err="1">
                <a:latin typeface="+mn-lt"/>
              </a:rPr>
              <a:t>rm</a:t>
            </a:r>
            <a:r>
              <a:rPr lang="en-IN" b="1" u="sng" dirty="0">
                <a:latin typeface="+mn-lt"/>
              </a:rPr>
              <a:t> Command</a:t>
            </a:r>
            <a:endParaRPr lang="en-IN" u="sng" dirty="0">
              <a:latin typeface="+mn-lt"/>
            </a:endParaRPr>
          </a:p>
        </p:txBody>
      </p:sp>
      <p:sp>
        <p:nvSpPr>
          <p:cNvPr id="3" name="Content Placeholder 2"/>
          <p:cNvSpPr>
            <a:spLocks noGrp="1"/>
          </p:cNvSpPr>
          <p:nvPr>
            <p:ph sz="quarter" idx="1"/>
          </p:nvPr>
        </p:nvSpPr>
        <p:spPr>
          <a:xfrm>
            <a:off x="642910" y="1447800"/>
            <a:ext cx="8043890" cy="4910158"/>
          </a:xfrm>
        </p:spPr>
        <p:txBody>
          <a:bodyPr>
            <a:normAutofit lnSpcReduction="10000"/>
          </a:bodyPr>
          <a:lstStyle/>
          <a:p>
            <a:r>
              <a:rPr lang="en-IN" dirty="0"/>
              <a:t>The </a:t>
            </a:r>
            <a:r>
              <a:rPr lang="en-IN" dirty="0" err="1">
                <a:hlinkClick r:id="rId2"/>
              </a:rPr>
              <a:t>rm</a:t>
            </a:r>
            <a:r>
              <a:rPr lang="en-IN" dirty="0"/>
              <a:t> command is used to remove a file.</a:t>
            </a:r>
          </a:p>
          <a:p>
            <a:pPr>
              <a:buNone/>
            </a:pPr>
            <a:r>
              <a:rPr lang="en-IN" b="1" dirty="0"/>
              <a:t>Syntax:</a:t>
            </a:r>
            <a:endParaRPr lang="en-IN" dirty="0"/>
          </a:p>
          <a:p>
            <a:pPr>
              <a:buNone/>
            </a:pPr>
            <a:r>
              <a:rPr lang="en-IN" dirty="0"/>
              <a:t>			</a:t>
            </a:r>
            <a:r>
              <a:rPr lang="en-IN" dirty="0" err="1"/>
              <a:t>rm</a:t>
            </a:r>
            <a:r>
              <a:rPr lang="en-IN" dirty="0"/>
              <a:t> &lt;file name&gt;</a:t>
            </a:r>
          </a:p>
          <a:p>
            <a:pPr>
              <a:buNone/>
            </a:pPr>
            <a:r>
              <a:rPr lang="en-IN" b="1" dirty="0"/>
              <a:t>Example-1:</a:t>
            </a:r>
            <a:endParaRPr lang="en-IN" dirty="0"/>
          </a:p>
          <a:p>
            <a:r>
              <a:rPr lang="en-IN" dirty="0"/>
              <a:t>Remove the file myfile.txt. If the file is write-protected, you will be prompted to confirm that you really want to delete it:</a:t>
            </a:r>
          </a:p>
          <a:p>
            <a:pPr>
              <a:buNone/>
            </a:pPr>
            <a:r>
              <a:rPr lang="en-IN" dirty="0"/>
              <a:t>			$ </a:t>
            </a:r>
            <a:r>
              <a:rPr lang="en-IN" dirty="0" err="1"/>
              <a:t>rm</a:t>
            </a:r>
            <a:r>
              <a:rPr lang="en-IN" dirty="0"/>
              <a:t> myfile.txt</a:t>
            </a:r>
          </a:p>
          <a:p>
            <a:pPr>
              <a:buNone/>
            </a:pPr>
            <a:r>
              <a:rPr lang="en-IN" b="1" dirty="0"/>
              <a:t>Example-2:</a:t>
            </a:r>
            <a:endParaRPr lang="en-IN" dirty="0"/>
          </a:p>
          <a:p>
            <a:r>
              <a:rPr lang="en-IN" dirty="0"/>
              <a:t>Remove all files in the working directory. If it is write-protected, you will be prompted before </a:t>
            </a:r>
            <a:r>
              <a:rPr lang="en-IN" dirty="0" err="1"/>
              <a:t>rm</a:t>
            </a:r>
            <a:r>
              <a:rPr lang="en-IN" dirty="0"/>
              <a:t> removes it:</a:t>
            </a:r>
          </a:p>
          <a:p>
            <a:pPr>
              <a:buNone/>
            </a:pPr>
            <a:r>
              <a:rPr lang="en-IN" dirty="0"/>
              <a:t>			$ </a:t>
            </a:r>
            <a:r>
              <a:rPr lang="en-IN" dirty="0" err="1"/>
              <a:t>rm</a:t>
            </a:r>
            <a:r>
              <a:rPr lang="en-IN" dirty="0"/>
              <a:t> *</a:t>
            </a:r>
          </a:p>
          <a:p>
            <a:pPr>
              <a:buNone/>
            </a:pPr>
            <a:endParaRPr lang="en-IN" dirty="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14338"/>
            <a:ext cx="7772400" cy="1143000"/>
          </a:xfrm>
        </p:spPr>
        <p:txBody>
          <a:bodyPr>
            <a:normAutofit/>
          </a:bodyPr>
          <a:lstStyle/>
          <a:p>
            <a:pPr algn="ctr"/>
            <a:r>
              <a:rPr lang="en-IN" b="1" u="sng" dirty="0">
                <a:latin typeface="+mn-lt"/>
              </a:rPr>
              <a:t>cp Command</a:t>
            </a:r>
            <a:endParaRPr lang="en-IN" u="sng" dirty="0">
              <a:latin typeface="+mn-lt"/>
            </a:endParaRPr>
          </a:p>
        </p:txBody>
      </p:sp>
      <p:sp>
        <p:nvSpPr>
          <p:cNvPr id="3" name="Content Placeholder 2"/>
          <p:cNvSpPr>
            <a:spLocks noGrp="1"/>
          </p:cNvSpPr>
          <p:nvPr>
            <p:ph sz="quarter" idx="1"/>
          </p:nvPr>
        </p:nvSpPr>
        <p:spPr>
          <a:xfrm>
            <a:off x="571472" y="1142984"/>
            <a:ext cx="8115328" cy="5500726"/>
          </a:xfrm>
        </p:spPr>
        <p:txBody>
          <a:bodyPr>
            <a:normAutofit fontScale="92500" lnSpcReduction="10000"/>
          </a:bodyPr>
          <a:lstStyle/>
          <a:p>
            <a:r>
              <a:rPr lang="en-IN" dirty="0"/>
              <a:t>The </a:t>
            </a:r>
            <a:r>
              <a:rPr lang="en-IN" dirty="0">
                <a:hlinkClick r:id="rId2"/>
              </a:rPr>
              <a:t>cp</a:t>
            </a:r>
            <a:r>
              <a:rPr lang="en-IN" dirty="0"/>
              <a:t> command is used to copy a file or directory.</a:t>
            </a:r>
          </a:p>
          <a:p>
            <a:pPr>
              <a:buNone/>
            </a:pPr>
            <a:r>
              <a:rPr lang="en-IN" b="1" dirty="0"/>
              <a:t>Syntax:</a:t>
            </a:r>
            <a:endParaRPr lang="en-IN" dirty="0"/>
          </a:p>
          <a:p>
            <a:r>
              <a:rPr lang="en-IN" dirty="0"/>
              <a:t>To copy in the same directory:</a:t>
            </a:r>
          </a:p>
          <a:p>
            <a:pPr>
              <a:buNone/>
            </a:pPr>
            <a:r>
              <a:rPr lang="en-IN" dirty="0"/>
              <a:t>		cp </a:t>
            </a:r>
            <a:r>
              <a:rPr lang="en-IN" b="1" dirty="0"/>
              <a:t>&lt;existing</a:t>
            </a:r>
            <a:r>
              <a:rPr lang="en-IN" dirty="0"/>
              <a:t> file name</a:t>
            </a:r>
            <a:r>
              <a:rPr lang="en-IN" b="1" dirty="0"/>
              <a:t>&gt;</a:t>
            </a:r>
            <a:r>
              <a:rPr lang="en-IN" dirty="0"/>
              <a:t> </a:t>
            </a:r>
            <a:r>
              <a:rPr lang="en-IN" b="1" dirty="0"/>
              <a:t>&lt;new</a:t>
            </a:r>
            <a:r>
              <a:rPr lang="en-IN" dirty="0"/>
              <a:t> file name</a:t>
            </a:r>
            <a:r>
              <a:rPr lang="en-IN" b="1" dirty="0"/>
              <a:t>&gt;</a:t>
            </a:r>
            <a:r>
              <a:rPr lang="en-IN" dirty="0"/>
              <a:t>  </a:t>
            </a:r>
          </a:p>
          <a:p>
            <a:pPr>
              <a:buNone/>
            </a:pPr>
            <a:r>
              <a:rPr lang="en-IN" b="1" dirty="0"/>
              <a:t>Output:</a:t>
            </a:r>
          </a:p>
          <a:p>
            <a:pPr>
              <a:buNone/>
            </a:pPr>
            <a:r>
              <a:rPr lang="en-IN" dirty="0"/>
              <a:t>Copy sample.txt to sample.bak.</a:t>
            </a:r>
          </a:p>
          <a:p>
            <a:pPr>
              <a:buNone/>
            </a:pPr>
            <a:r>
              <a:rPr lang="en-IN" dirty="0"/>
              <a:t>		$ cat sample.txt </a:t>
            </a:r>
          </a:p>
          <a:p>
            <a:pPr>
              <a:buNone/>
            </a:pPr>
            <a:r>
              <a:rPr lang="en-IN" dirty="0"/>
              <a:t>		This is a sample file </a:t>
            </a:r>
          </a:p>
          <a:p>
            <a:pPr>
              <a:buNone/>
            </a:pPr>
            <a:r>
              <a:rPr lang="en-IN" dirty="0"/>
              <a:t>		$ cp sample.txt sample.bak </a:t>
            </a:r>
          </a:p>
          <a:p>
            <a:pPr>
              <a:buNone/>
            </a:pPr>
            <a:r>
              <a:rPr lang="en-IN" dirty="0"/>
              <a:t>		$ cat sample.bak</a:t>
            </a:r>
          </a:p>
          <a:p>
            <a:pPr>
              <a:buNone/>
            </a:pPr>
            <a:r>
              <a:rPr lang="en-IN" dirty="0"/>
              <a:t>		This is a sample file </a:t>
            </a:r>
          </a:p>
          <a:p>
            <a:pPr>
              <a:buNone/>
            </a:pPr>
            <a:r>
              <a:rPr lang="en-IN" dirty="0"/>
              <a:t>Copy sample directory to home directory</a:t>
            </a:r>
          </a:p>
          <a:p>
            <a:pPr>
              <a:buNone/>
            </a:pPr>
            <a:r>
              <a:rPr lang="en-IN" dirty="0"/>
              <a:t>		$ cp -f /user/sample/* &gt;</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lstStyle/>
          <a:p>
            <a:pPr algn="ctr"/>
            <a:r>
              <a:rPr lang="en-IN" b="1" u="sng" dirty="0" err="1">
                <a:latin typeface="+mn-lt"/>
              </a:rPr>
              <a:t>mv</a:t>
            </a:r>
            <a:r>
              <a:rPr lang="en-IN" b="1" u="sng" dirty="0">
                <a:latin typeface="+mn-lt"/>
              </a:rPr>
              <a:t> Command</a:t>
            </a:r>
            <a:endParaRPr lang="en-IN" u="sng" dirty="0">
              <a:latin typeface="+mn-lt"/>
            </a:endParaRPr>
          </a:p>
        </p:txBody>
      </p:sp>
      <p:sp>
        <p:nvSpPr>
          <p:cNvPr id="3" name="Content Placeholder 2"/>
          <p:cNvSpPr>
            <a:spLocks noGrp="1"/>
          </p:cNvSpPr>
          <p:nvPr>
            <p:ph sz="quarter" idx="1"/>
          </p:nvPr>
        </p:nvSpPr>
        <p:spPr>
          <a:xfrm>
            <a:off x="642910" y="1142984"/>
            <a:ext cx="8043890" cy="5357850"/>
          </a:xfrm>
        </p:spPr>
        <p:txBody>
          <a:bodyPr>
            <a:noAutofit/>
          </a:bodyPr>
          <a:lstStyle/>
          <a:p>
            <a:r>
              <a:rPr lang="en-IN" sz="2400" dirty="0">
                <a:cs typeface="Arabic Typesetting" pitchFamily="66" charset="-78"/>
              </a:rPr>
              <a:t>The </a:t>
            </a:r>
            <a:r>
              <a:rPr lang="en-IN" sz="2400" dirty="0" err="1">
                <a:cs typeface="Arabic Typesetting" pitchFamily="66" charset="-78"/>
                <a:hlinkClick r:id="rId2"/>
              </a:rPr>
              <a:t>mv</a:t>
            </a:r>
            <a:r>
              <a:rPr lang="en-IN" sz="2400" dirty="0">
                <a:cs typeface="Arabic Typesetting" pitchFamily="66" charset="-78"/>
              </a:rPr>
              <a:t> command is used to move a file or a directory form one location to another location.</a:t>
            </a:r>
          </a:p>
          <a:p>
            <a:pPr>
              <a:buNone/>
            </a:pPr>
            <a:r>
              <a:rPr lang="en-IN" sz="2400" b="1" dirty="0">
                <a:cs typeface="Arabic Typesetting" pitchFamily="66" charset="-78"/>
              </a:rPr>
              <a:t>Syntax:</a:t>
            </a:r>
            <a:endParaRPr lang="en-IN" sz="2400" dirty="0">
              <a:cs typeface="Arabic Typesetting" pitchFamily="66" charset="-78"/>
            </a:endParaRPr>
          </a:p>
          <a:p>
            <a:pPr>
              <a:buNone/>
            </a:pPr>
            <a:r>
              <a:rPr lang="en-IN" sz="2400" dirty="0">
                <a:cs typeface="Arabic Typesetting" pitchFamily="66" charset="-78"/>
              </a:rPr>
              <a:t>			</a:t>
            </a:r>
            <a:r>
              <a:rPr lang="en-IN" sz="2400" dirty="0" err="1">
                <a:cs typeface="Arabic Typesetting" pitchFamily="66" charset="-78"/>
              </a:rPr>
              <a:t>mv</a:t>
            </a:r>
            <a:r>
              <a:rPr lang="en-IN" sz="2400" dirty="0">
                <a:cs typeface="Arabic Typesetting" pitchFamily="66" charset="-78"/>
              </a:rPr>
              <a:t> </a:t>
            </a:r>
            <a:r>
              <a:rPr lang="en-IN" sz="2400" b="1" dirty="0">
                <a:cs typeface="Arabic Typesetting" pitchFamily="66" charset="-78"/>
              </a:rPr>
              <a:t>&lt;file</a:t>
            </a:r>
            <a:r>
              <a:rPr lang="en-IN" sz="2400" dirty="0">
                <a:cs typeface="Arabic Typesetting" pitchFamily="66" charset="-78"/>
              </a:rPr>
              <a:t> name</a:t>
            </a:r>
            <a:r>
              <a:rPr lang="en-IN" sz="2400" b="1" dirty="0">
                <a:cs typeface="Arabic Typesetting" pitchFamily="66" charset="-78"/>
              </a:rPr>
              <a:t>&gt;</a:t>
            </a:r>
            <a:r>
              <a:rPr lang="en-IN" sz="2400" dirty="0">
                <a:cs typeface="Arabic Typesetting" pitchFamily="66" charset="-78"/>
              </a:rPr>
              <a:t> </a:t>
            </a:r>
            <a:r>
              <a:rPr lang="en-IN" sz="2400" b="1" dirty="0">
                <a:cs typeface="Arabic Typesetting" pitchFamily="66" charset="-78"/>
              </a:rPr>
              <a:t>&lt;directory</a:t>
            </a:r>
            <a:r>
              <a:rPr lang="en-IN" sz="2400" dirty="0">
                <a:cs typeface="Arabic Typesetting" pitchFamily="66" charset="-78"/>
              </a:rPr>
              <a:t> path</a:t>
            </a:r>
            <a:r>
              <a:rPr lang="en-IN" sz="2400" b="1" dirty="0">
                <a:cs typeface="Arabic Typesetting" pitchFamily="66" charset="-78"/>
              </a:rPr>
              <a:t>&gt;</a:t>
            </a:r>
            <a:r>
              <a:rPr lang="en-IN" sz="2400" dirty="0">
                <a:cs typeface="Arabic Typesetting" pitchFamily="66" charset="-78"/>
              </a:rPr>
              <a:t>  </a:t>
            </a:r>
          </a:p>
          <a:p>
            <a:pPr>
              <a:buNone/>
            </a:pPr>
            <a:r>
              <a:rPr lang="en-US" sz="2400" b="1" dirty="0">
                <a:cs typeface="Arabic Typesetting" pitchFamily="66" charset="-78"/>
              </a:rPr>
              <a:t>Examples:</a:t>
            </a:r>
          </a:p>
          <a:p>
            <a:pPr>
              <a:buNone/>
            </a:pPr>
            <a:r>
              <a:rPr lang="en-IN" sz="2400" dirty="0">
                <a:cs typeface="Arabic Typesetting" pitchFamily="66" charset="-78"/>
              </a:rPr>
              <a:t>move all C files in current directory to subdirectory</a:t>
            </a:r>
            <a:r>
              <a:rPr lang="en-IN" sz="2400" i="1" dirty="0">
                <a:cs typeface="Arabic Typesetting" pitchFamily="66" charset="-78"/>
              </a:rPr>
              <a:t> </a:t>
            </a:r>
            <a:r>
              <a:rPr lang="en-IN" sz="2400" i="1" dirty="0" err="1">
                <a:cs typeface="Arabic Typesetting" pitchFamily="66" charset="-78"/>
              </a:rPr>
              <a:t>bak</a:t>
            </a:r>
            <a:r>
              <a:rPr lang="en-IN" sz="2400" i="1" dirty="0">
                <a:cs typeface="Arabic Typesetting" pitchFamily="66" charset="-78"/>
              </a:rPr>
              <a:t> </a:t>
            </a:r>
            <a:r>
              <a:rPr lang="en-IN" sz="2400" dirty="0">
                <a:cs typeface="Arabic Typesetting" pitchFamily="66" charset="-78"/>
              </a:rPr>
              <a:t>:</a:t>
            </a:r>
          </a:p>
          <a:p>
            <a:pPr>
              <a:buNone/>
            </a:pPr>
            <a:r>
              <a:rPr lang="en-IN" sz="2400" dirty="0">
                <a:cs typeface="Arabic Typesetting" pitchFamily="66" charset="-78"/>
              </a:rPr>
              <a:t>			$ </a:t>
            </a:r>
            <a:r>
              <a:rPr lang="en-IN" sz="2400" dirty="0" err="1">
                <a:cs typeface="Arabic Typesetting" pitchFamily="66" charset="-78"/>
              </a:rPr>
              <a:t>mv</a:t>
            </a:r>
            <a:r>
              <a:rPr lang="en-IN" sz="2400" dirty="0">
                <a:cs typeface="Arabic Typesetting" pitchFamily="66" charset="-78"/>
              </a:rPr>
              <a:t> *.c </a:t>
            </a:r>
            <a:r>
              <a:rPr lang="en-IN" sz="2400" dirty="0" err="1">
                <a:cs typeface="Arabic Typesetting" pitchFamily="66" charset="-78"/>
              </a:rPr>
              <a:t>bak</a:t>
            </a:r>
            <a:endParaRPr lang="en-IN" sz="2400" dirty="0">
              <a:cs typeface="Arabic Typesetting" pitchFamily="66" charset="-78"/>
            </a:endParaRPr>
          </a:p>
          <a:p>
            <a:pPr>
              <a:buNone/>
            </a:pPr>
            <a:r>
              <a:rPr lang="en-IN" sz="2400" dirty="0">
                <a:cs typeface="Arabic Typesetting" pitchFamily="66" charset="-78"/>
              </a:rPr>
              <a:t>Move all files in subdirectory</a:t>
            </a:r>
            <a:r>
              <a:rPr lang="en-IN" sz="2400" i="1" dirty="0">
                <a:cs typeface="Arabic Typesetting" pitchFamily="66" charset="-78"/>
              </a:rPr>
              <a:t> </a:t>
            </a:r>
            <a:r>
              <a:rPr lang="en-IN" sz="2400" i="1" dirty="0" err="1">
                <a:cs typeface="Arabic Typesetting" pitchFamily="66" charset="-78"/>
              </a:rPr>
              <a:t>bak</a:t>
            </a:r>
            <a:r>
              <a:rPr lang="en-IN" sz="2400" i="1" dirty="0">
                <a:cs typeface="Arabic Typesetting" pitchFamily="66" charset="-78"/>
              </a:rPr>
              <a:t> </a:t>
            </a:r>
            <a:r>
              <a:rPr lang="en-IN" sz="2400" dirty="0">
                <a:cs typeface="Arabic Typesetting" pitchFamily="66" charset="-78"/>
              </a:rPr>
              <a:t>to current directory</a:t>
            </a:r>
            <a:r>
              <a:rPr lang="en-IN" sz="2400" i="1" dirty="0">
                <a:cs typeface="Arabic Typesetting" pitchFamily="66" charset="-78"/>
              </a:rPr>
              <a:t> </a:t>
            </a:r>
            <a:r>
              <a:rPr lang="en-IN" sz="2400" dirty="0">
                <a:cs typeface="Arabic Typesetting" pitchFamily="66" charset="-78"/>
              </a:rPr>
              <a:t>:</a:t>
            </a:r>
          </a:p>
          <a:p>
            <a:pPr>
              <a:buNone/>
            </a:pPr>
            <a:r>
              <a:rPr lang="en-IN" sz="2400" dirty="0">
                <a:cs typeface="Arabic Typesetting" pitchFamily="66" charset="-78"/>
              </a:rPr>
              <a:t>			$ </a:t>
            </a:r>
            <a:r>
              <a:rPr lang="en-IN" sz="2400" dirty="0" err="1">
                <a:cs typeface="Arabic Typesetting" pitchFamily="66" charset="-78"/>
              </a:rPr>
              <a:t>mv</a:t>
            </a:r>
            <a:r>
              <a:rPr lang="en-IN" sz="2400" dirty="0">
                <a:cs typeface="Arabic Typesetting" pitchFamily="66" charset="-78"/>
              </a:rPr>
              <a:t> </a:t>
            </a:r>
            <a:r>
              <a:rPr lang="en-IN" sz="2400" dirty="0" err="1">
                <a:cs typeface="Arabic Typesetting" pitchFamily="66" charset="-78"/>
              </a:rPr>
              <a:t>bak</a:t>
            </a:r>
            <a:r>
              <a:rPr lang="en-IN" sz="2400" dirty="0">
                <a:cs typeface="Arabic Typesetting" pitchFamily="66" charset="-78"/>
              </a:rPr>
              <a:t>/* .</a:t>
            </a:r>
          </a:p>
          <a:p>
            <a:pPr>
              <a:buNone/>
            </a:pPr>
            <a:r>
              <a:rPr lang="en-IN" sz="2400" dirty="0">
                <a:cs typeface="Arabic Typesetting" pitchFamily="66" charset="-78"/>
              </a:rPr>
              <a:t>Rename file </a:t>
            </a:r>
            <a:r>
              <a:rPr lang="en-IN" sz="2400" i="1" dirty="0" err="1">
                <a:cs typeface="Arabic Typesetting" pitchFamily="66" charset="-78"/>
              </a:rPr>
              <a:t>main.c</a:t>
            </a:r>
            <a:r>
              <a:rPr lang="en-IN" sz="2400" dirty="0">
                <a:cs typeface="Arabic Typesetting" pitchFamily="66" charset="-78"/>
              </a:rPr>
              <a:t> to </a:t>
            </a:r>
            <a:r>
              <a:rPr lang="en-IN" sz="2400" i="1" dirty="0">
                <a:cs typeface="Arabic Typesetting" pitchFamily="66" charset="-78"/>
              </a:rPr>
              <a:t>main.bak</a:t>
            </a:r>
            <a:r>
              <a:rPr lang="en-IN" sz="2400" dirty="0">
                <a:cs typeface="Arabic Typesetting" pitchFamily="66" charset="-78"/>
              </a:rPr>
              <a:t>:</a:t>
            </a:r>
          </a:p>
          <a:p>
            <a:pPr>
              <a:buNone/>
            </a:pPr>
            <a:r>
              <a:rPr lang="en-IN" sz="2400" dirty="0">
                <a:cs typeface="Arabic Typesetting" pitchFamily="66" charset="-78"/>
              </a:rPr>
              <a:t>			$ </a:t>
            </a:r>
            <a:r>
              <a:rPr lang="en-IN" sz="2400" dirty="0" err="1">
                <a:cs typeface="Arabic Typesetting" pitchFamily="66" charset="-78"/>
              </a:rPr>
              <a:t>mv</a:t>
            </a:r>
            <a:r>
              <a:rPr lang="en-IN" sz="2400" dirty="0">
                <a:cs typeface="Arabic Typesetting" pitchFamily="66" charset="-78"/>
              </a:rPr>
              <a:t> </a:t>
            </a:r>
            <a:r>
              <a:rPr lang="en-IN" sz="2400" dirty="0" err="1">
                <a:cs typeface="Arabic Typesetting" pitchFamily="66" charset="-78"/>
              </a:rPr>
              <a:t>main.c</a:t>
            </a:r>
            <a:r>
              <a:rPr lang="en-IN" sz="2400" dirty="0">
                <a:cs typeface="Arabic Typesetting" pitchFamily="66" charset="-78"/>
              </a:rPr>
              <a:t> main.bak</a:t>
            </a:r>
          </a:p>
          <a:p>
            <a:pPr>
              <a:buNone/>
            </a:pPr>
            <a:endParaRPr lang="en-IN" sz="2400" dirty="0">
              <a:cs typeface="Arabic Typesetting" pitchFamily="66" charset="-78"/>
            </a:endParaRPr>
          </a:p>
          <a:p>
            <a:endParaRPr lang="en-IN" sz="2400" dirty="0">
              <a:cs typeface="Arabic Typesetting" pitchFamily="66" charset="-78"/>
            </a:endParaRPr>
          </a:p>
          <a:p>
            <a:pPr>
              <a:buNone/>
            </a:pPr>
            <a:br>
              <a:rPr lang="en-IN" sz="2400" dirty="0">
                <a:cs typeface="Arabic Typesetting" pitchFamily="66" charset="-78"/>
              </a:rPr>
            </a:br>
            <a:endParaRPr lang="en-IN" sz="2400" dirty="0">
              <a:cs typeface="Arabic Typesetting" pitchFamily="66" charset="-7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lstStyle/>
          <a:p>
            <a:pPr algn="ctr"/>
            <a:r>
              <a:rPr lang="en-IN" b="1" u="sng" dirty="0">
                <a:latin typeface="+mn-lt"/>
              </a:rPr>
              <a:t>cat Command</a:t>
            </a:r>
            <a:endParaRPr lang="en-IN" u="sng" dirty="0">
              <a:latin typeface="+mn-lt"/>
            </a:endParaRPr>
          </a:p>
        </p:txBody>
      </p:sp>
      <p:sp>
        <p:nvSpPr>
          <p:cNvPr id="3" name="Content Placeholder 2"/>
          <p:cNvSpPr>
            <a:spLocks noGrp="1"/>
          </p:cNvSpPr>
          <p:nvPr>
            <p:ph sz="quarter" idx="1"/>
          </p:nvPr>
        </p:nvSpPr>
        <p:spPr>
          <a:xfrm>
            <a:off x="714348" y="1142984"/>
            <a:ext cx="7972452" cy="5357850"/>
          </a:xfrm>
        </p:spPr>
        <p:txBody>
          <a:bodyPr>
            <a:normAutofit/>
          </a:bodyPr>
          <a:lstStyle/>
          <a:p>
            <a:r>
              <a:rPr lang="en-IN" dirty="0"/>
              <a:t>The </a:t>
            </a:r>
            <a:r>
              <a:rPr lang="en-IN" dirty="0">
                <a:hlinkClick r:id="rId2"/>
              </a:rPr>
              <a:t>cat</a:t>
            </a:r>
            <a:r>
              <a:rPr lang="en-IN" dirty="0"/>
              <a:t> command is a multi-purpose utility in the Linux system. It can be used to create a file, display content of the file, copy the content of one file to another file, and more.</a:t>
            </a:r>
          </a:p>
          <a:p>
            <a:pPr>
              <a:buNone/>
            </a:pPr>
            <a:r>
              <a:rPr lang="en-IN" b="1" dirty="0"/>
              <a:t>Syntax:</a:t>
            </a:r>
            <a:endParaRPr lang="en-IN" dirty="0"/>
          </a:p>
          <a:p>
            <a:pPr>
              <a:buNone/>
            </a:pPr>
            <a:r>
              <a:rPr lang="en-IN" dirty="0"/>
              <a:t>			cat [OPTION]... [FILE]..  </a:t>
            </a:r>
          </a:p>
          <a:p>
            <a:pPr>
              <a:buNone/>
            </a:pPr>
            <a:r>
              <a:rPr lang="en-IN" dirty="0"/>
              <a:t>To create a file, execute it as follows:</a:t>
            </a:r>
          </a:p>
          <a:p>
            <a:pPr>
              <a:buNone/>
            </a:pPr>
            <a:r>
              <a:rPr lang="en-IN" dirty="0"/>
              <a:t>			cat </a:t>
            </a:r>
            <a:r>
              <a:rPr lang="en-IN" b="1" dirty="0"/>
              <a:t>&gt;</a:t>
            </a:r>
            <a:r>
              <a:rPr lang="en-IN" dirty="0"/>
              <a:t> </a:t>
            </a:r>
            <a:r>
              <a:rPr lang="en-IN" b="1" dirty="0"/>
              <a:t>&lt;file</a:t>
            </a:r>
            <a:r>
              <a:rPr lang="en-IN" dirty="0"/>
              <a:t> name</a:t>
            </a:r>
            <a:r>
              <a:rPr lang="en-IN" b="1" dirty="0"/>
              <a:t>&gt;</a:t>
            </a:r>
            <a:r>
              <a:rPr lang="en-IN" dirty="0"/>
              <a:t>  </a:t>
            </a:r>
          </a:p>
          <a:p>
            <a:pPr>
              <a:buNone/>
            </a:pPr>
            <a:r>
              <a:rPr lang="en-IN" dirty="0"/>
              <a:t>			// Enter file content  </a:t>
            </a:r>
          </a:p>
          <a:p>
            <a:r>
              <a:rPr lang="en-IN" dirty="0"/>
              <a:t>Press "</a:t>
            </a:r>
            <a:r>
              <a:rPr lang="en-IN" b="1" dirty="0"/>
              <a:t>CTRL+ D</a:t>
            </a:r>
            <a:r>
              <a:rPr lang="en-IN" dirty="0"/>
              <a:t>" keys to save the file. To display the content of the file, execute it as follows:</a:t>
            </a:r>
          </a:p>
          <a:p>
            <a:pPr>
              <a:buNone/>
            </a:pPr>
            <a:r>
              <a:rPr lang="en-IN" dirty="0"/>
              <a:t>			cat </a:t>
            </a:r>
            <a:r>
              <a:rPr lang="en-IN" b="1" dirty="0"/>
              <a:t>&lt;file</a:t>
            </a:r>
            <a:r>
              <a:rPr lang="en-IN" dirty="0"/>
              <a:t> name</a:t>
            </a:r>
            <a:r>
              <a:rPr lang="en-IN" b="1" dirty="0"/>
              <a:t>&gt;</a:t>
            </a:r>
            <a:r>
              <a:rPr lang="en-IN" dirty="0"/>
              <a:t>  </a:t>
            </a:r>
          </a:p>
          <a:p>
            <a:pPr>
              <a:buNone/>
            </a:pPr>
            <a:endParaRPr lang="en-IN" dirty="0"/>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71472" y="571480"/>
            <a:ext cx="8115328" cy="5786478"/>
          </a:xfrm>
        </p:spPr>
        <p:txBody>
          <a:bodyPr>
            <a:normAutofit lnSpcReduction="10000"/>
          </a:bodyPr>
          <a:lstStyle/>
          <a:p>
            <a:pPr>
              <a:buNone/>
            </a:pPr>
            <a:r>
              <a:rPr lang="en-IN" b="1" dirty="0"/>
              <a:t>Examples</a:t>
            </a:r>
          </a:p>
          <a:p>
            <a:pPr>
              <a:buNone/>
            </a:pPr>
            <a:r>
              <a:rPr lang="en-IN" dirty="0"/>
              <a:t>Create two sample files</a:t>
            </a:r>
          </a:p>
          <a:p>
            <a:pPr>
              <a:buNone/>
            </a:pPr>
            <a:r>
              <a:rPr lang="en-IN" dirty="0"/>
              <a:t>			#sample.txt </a:t>
            </a:r>
          </a:p>
          <a:p>
            <a:pPr>
              <a:buNone/>
            </a:pPr>
            <a:r>
              <a:rPr lang="en-IN" dirty="0"/>
              <a:t>			This is a sample text file </a:t>
            </a:r>
          </a:p>
          <a:p>
            <a:pPr>
              <a:buNone/>
            </a:pPr>
            <a:r>
              <a:rPr lang="en-IN" dirty="0"/>
              <a:t>			#sample1.txt </a:t>
            </a:r>
          </a:p>
          <a:p>
            <a:pPr>
              <a:buNone/>
            </a:pPr>
            <a:r>
              <a:rPr lang="en-IN" dirty="0"/>
              <a:t>			This is a another sample text file </a:t>
            </a:r>
          </a:p>
          <a:p>
            <a:pPr>
              <a:buNone/>
            </a:pPr>
            <a:r>
              <a:rPr lang="en-IN" dirty="0"/>
              <a:t>To display content of a file.</a:t>
            </a:r>
          </a:p>
          <a:p>
            <a:pPr>
              <a:buNone/>
            </a:pPr>
            <a:r>
              <a:rPr lang="en-IN" dirty="0"/>
              <a:t>			$ cat sample.txt </a:t>
            </a:r>
          </a:p>
          <a:p>
            <a:pPr>
              <a:buNone/>
            </a:pPr>
            <a:r>
              <a:rPr lang="en-IN" dirty="0"/>
              <a:t>			This is a sample text file </a:t>
            </a:r>
          </a:p>
          <a:p>
            <a:pPr>
              <a:buNone/>
            </a:pPr>
            <a:r>
              <a:rPr lang="en-IN" dirty="0"/>
              <a:t>To display content of all txt files.</a:t>
            </a:r>
          </a:p>
          <a:p>
            <a:pPr>
              <a:buNone/>
            </a:pPr>
            <a:r>
              <a:rPr lang="en-IN" dirty="0"/>
              <a:t>			$ cat *.txt </a:t>
            </a:r>
          </a:p>
          <a:p>
            <a:pPr>
              <a:buNone/>
            </a:pPr>
            <a:r>
              <a:rPr lang="en-IN" dirty="0"/>
              <a:t>			This is a another sample text file</a:t>
            </a:r>
          </a:p>
          <a:p>
            <a:pPr>
              <a:buNone/>
            </a:pPr>
            <a:r>
              <a:rPr lang="en-IN" dirty="0"/>
              <a:t>	 		This is a sample text file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pPr algn="ctr"/>
            <a:r>
              <a:rPr lang="en-IN" b="1" u="sng" dirty="0" err="1">
                <a:latin typeface="+mn-lt"/>
              </a:rPr>
              <a:t>grep</a:t>
            </a:r>
            <a:r>
              <a:rPr lang="en-IN" b="1" u="sng" dirty="0">
                <a:latin typeface="+mn-lt"/>
              </a:rPr>
              <a:t> Command</a:t>
            </a:r>
            <a:endParaRPr lang="en-IN" u="sng" dirty="0">
              <a:latin typeface="+mn-lt"/>
            </a:endParaRPr>
          </a:p>
        </p:txBody>
      </p:sp>
      <p:sp>
        <p:nvSpPr>
          <p:cNvPr id="3" name="Content Placeholder 2"/>
          <p:cNvSpPr>
            <a:spLocks noGrp="1"/>
          </p:cNvSpPr>
          <p:nvPr>
            <p:ph sz="quarter" idx="1"/>
          </p:nvPr>
        </p:nvSpPr>
        <p:spPr/>
        <p:txBody>
          <a:bodyPr/>
          <a:lstStyle/>
          <a:p>
            <a:r>
              <a:rPr lang="en-IN" dirty="0"/>
              <a:t>The </a:t>
            </a:r>
            <a:r>
              <a:rPr lang="en-IN" dirty="0" err="1">
                <a:hlinkClick r:id="rId2"/>
              </a:rPr>
              <a:t>grep</a:t>
            </a:r>
            <a:r>
              <a:rPr lang="en-IN" dirty="0"/>
              <a:t> is the most powerful and used filter in a Linux system. The '</a:t>
            </a:r>
            <a:r>
              <a:rPr lang="en-IN" dirty="0" err="1"/>
              <a:t>grep</a:t>
            </a:r>
            <a:r>
              <a:rPr lang="en-IN" dirty="0"/>
              <a:t>' stands for "</a:t>
            </a:r>
            <a:r>
              <a:rPr lang="en-IN" b="1" dirty="0"/>
              <a:t>global regular expression print</a:t>
            </a:r>
            <a:r>
              <a:rPr lang="en-IN" dirty="0"/>
              <a:t>.“</a:t>
            </a:r>
          </a:p>
          <a:p>
            <a:r>
              <a:rPr lang="en-IN" dirty="0"/>
              <a:t> It is useful for searching the content from a file. Generally, it is used with the pipe.</a:t>
            </a:r>
          </a:p>
          <a:p>
            <a:pPr>
              <a:buNone/>
            </a:pPr>
            <a:r>
              <a:rPr lang="en-IN" b="1" dirty="0"/>
              <a:t>Syntax:</a:t>
            </a:r>
            <a:endParaRPr lang="en-IN" dirty="0"/>
          </a:p>
          <a:p>
            <a:pPr>
              <a:buNone/>
            </a:pPr>
            <a:r>
              <a:rPr lang="en-IN" dirty="0"/>
              <a:t>			command | </a:t>
            </a:r>
            <a:r>
              <a:rPr lang="en-IN" dirty="0" err="1"/>
              <a:t>grep</a:t>
            </a:r>
            <a:r>
              <a:rPr lang="en-IN" dirty="0"/>
              <a:t> </a:t>
            </a:r>
            <a:r>
              <a:rPr lang="en-IN" b="1" dirty="0"/>
              <a:t>&lt;</a:t>
            </a:r>
            <a:r>
              <a:rPr lang="en-IN" b="1" dirty="0" err="1"/>
              <a:t>searchWord</a:t>
            </a:r>
            <a:r>
              <a:rPr lang="en-IN" b="1" dirty="0"/>
              <a:t>&gt;</a:t>
            </a:r>
            <a:r>
              <a:rPr lang="en-IN"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571480"/>
            <a:ext cx="8115328" cy="5448320"/>
          </a:xfrm>
        </p:spPr>
        <p:txBody>
          <a:bodyPr>
            <a:normAutofit fontScale="92500" lnSpcReduction="10000"/>
          </a:bodyPr>
          <a:lstStyle/>
          <a:p>
            <a:pPr>
              <a:buNone/>
            </a:pPr>
            <a:r>
              <a:rPr lang="en-IN" b="1" dirty="0"/>
              <a:t>Example:</a:t>
            </a:r>
            <a:endParaRPr lang="en-IN" dirty="0"/>
          </a:p>
          <a:p>
            <a:pPr>
              <a:buNone/>
            </a:pPr>
            <a:r>
              <a:rPr lang="en-IN" dirty="0"/>
              <a:t>To Search for the given string in a single file test.sh</a:t>
            </a:r>
          </a:p>
          <a:p>
            <a:pPr>
              <a:buNone/>
            </a:pPr>
            <a:r>
              <a:rPr lang="en-IN" dirty="0"/>
              <a:t>		$ cat test.sh</a:t>
            </a:r>
            <a:br>
              <a:rPr lang="en-IN" dirty="0"/>
            </a:br>
            <a:r>
              <a:rPr lang="en-IN" dirty="0"/>
              <a:t>	#!/bin/bash</a:t>
            </a:r>
            <a:br>
              <a:rPr lang="en-IN" dirty="0"/>
            </a:br>
            <a:r>
              <a:rPr lang="en-IN" dirty="0"/>
              <a:t>	fun()</a:t>
            </a:r>
            <a:br>
              <a:rPr lang="en-IN" dirty="0"/>
            </a:br>
            <a:r>
              <a:rPr lang="en-IN" dirty="0"/>
              <a:t>       		 echo "This is a test."</a:t>
            </a:r>
            <a:br>
              <a:rPr lang="en-IN" dirty="0"/>
            </a:br>
            <a:r>
              <a:rPr lang="en-IN" dirty="0"/>
              <a:t>        		# Terminate our shell script with success message</a:t>
            </a:r>
            <a:br>
              <a:rPr lang="en-IN" dirty="0"/>
            </a:br>
            <a:r>
              <a:rPr lang="en-IN" dirty="0"/>
              <a:t>      		  exit 1</a:t>
            </a:r>
            <a:br>
              <a:rPr lang="en-IN" dirty="0"/>
            </a:br>
            <a:br>
              <a:rPr lang="en-IN" dirty="0"/>
            </a:br>
            <a:r>
              <a:rPr lang="en-IN" dirty="0"/>
              <a:t>	fun()</a:t>
            </a:r>
          </a:p>
          <a:p>
            <a:pPr>
              <a:buNone/>
            </a:pPr>
            <a:r>
              <a:rPr lang="en-IN" dirty="0"/>
              <a:t>from above file </a:t>
            </a:r>
            <a:r>
              <a:rPr lang="en-IN" dirty="0" err="1"/>
              <a:t>grep</a:t>
            </a:r>
            <a:r>
              <a:rPr lang="en-IN" dirty="0"/>
              <a:t> exit:</a:t>
            </a:r>
          </a:p>
          <a:p>
            <a:pPr>
              <a:buNone/>
            </a:pPr>
            <a:r>
              <a:rPr lang="en-IN" dirty="0"/>
              <a:t>		$ </a:t>
            </a:r>
            <a:r>
              <a:rPr lang="en-IN" dirty="0" err="1"/>
              <a:t>grep</a:t>
            </a:r>
            <a:r>
              <a:rPr lang="en-IN" dirty="0"/>
              <a:t> "exit" </a:t>
            </a:r>
            <a:r>
              <a:rPr lang="en-IN" dirty="0" err="1"/>
              <a:t>demo_file</a:t>
            </a:r>
            <a:endParaRPr lang="en-IN" dirty="0"/>
          </a:p>
          <a:p>
            <a:pPr>
              <a:buNone/>
            </a:pPr>
            <a:r>
              <a:rPr lang="en-IN" sz="3000" b="1" i="1" dirty="0"/>
              <a:t>output:</a:t>
            </a:r>
          </a:p>
          <a:p>
            <a:pPr>
              <a:buNone/>
            </a:pPr>
            <a:r>
              <a:rPr lang="en-IN" dirty="0"/>
              <a:t>		 exit 1</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571480"/>
            <a:ext cx="7772400" cy="1143000"/>
          </a:xfrm>
        </p:spPr>
        <p:txBody>
          <a:bodyPr>
            <a:normAutofit fontScale="90000"/>
          </a:bodyPr>
          <a:lstStyle/>
          <a:p>
            <a:pPr algn="ctr"/>
            <a:r>
              <a:rPr lang="en-IN" sz="4400" b="1" u="sng" dirty="0">
                <a:latin typeface="+mn-lt"/>
              </a:rPr>
              <a:t>Echo command</a:t>
            </a:r>
            <a:br>
              <a:rPr lang="en-IN" dirty="0"/>
            </a:br>
            <a:endParaRPr lang="en-IN" dirty="0"/>
          </a:p>
        </p:txBody>
      </p:sp>
      <p:sp>
        <p:nvSpPr>
          <p:cNvPr id="3" name="Content Placeholder 2"/>
          <p:cNvSpPr>
            <a:spLocks noGrp="1"/>
          </p:cNvSpPr>
          <p:nvPr>
            <p:ph sz="quarter" idx="1"/>
          </p:nvPr>
        </p:nvSpPr>
        <p:spPr>
          <a:xfrm>
            <a:off x="714348" y="1571612"/>
            <a:ext cx="7972452" cy="4448188"/>
          </a:xfrm>
        </p:spPr>
        <p:txBody>
          <a:bodyPr/>
          <a:lstStyle/>
          <a:p>
            <a:r>
              <a:rPr lang="en-IN" dirty="0"/>
              <a:t>In Linux, the echo command can be used for displaying a line of string/text that is passed as the </a:t>
            </a:r>
            <a:r>
              <a:rPr lang="en-IN" b="1" dirty="0"/>
              <a:t>arguments.</a:t>
            </a:r>
            <a:r>
              <a:rPr lang="en-IN" dirty="0"/>
              <a:t> </a:t>
            </a:r>
          </a:p>
          <a:p>
            <a:r>
              <a:rPr lang="en-IN" dirty="0"/>
              <a:t>This command is a built-in that is mostly and widely used in various batch files and shell scripts to outcome status test to a file and screen.</a:t>
            </a:r>
          </a:p>
          <a:p>
            <a:pPr>
              <a:buNone/>
            </a:pPr>
            <a:r>
              <a:rPr lang="en-IN" b="1" dirty="0"/>
              <a:t>Syntax of the echo command</a:t>
            </a:r>
            <a:endParaRPr lang="en-IN" dirty="0"/>
          </a:p>
          <a:p>
            <a:pPr>
              <a:buNone/>
            </a:pPr>
            <a:r>
              <a:rPr lang="en-IN" dirty="0"/>
              <a:t>			echo [option] [string]  </a:t>
            </a:r>
          </a:p>
          <a:p>
            <a:pPr>
              <a:buNone/>
            </a:pPr>
            <a:endParaRPr lang="en-US"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PNG"/>
          <p:cNvPicPr>
            <a:picLocks noGrp="1" noChangeAspect="1"/>
          </p:cNvPicPr>
          <p:nvPr>
            <p:ph sz="quarter" idx="1"/>
          </p:nvPr>
        </p:nvPicPr>
        <p:blipFill>
          <a:blip r:embed="rId2"/>
          <a:stretch>
            <a:fillRect/>
          </a:stretch>
        </p:blipFill>
        <p:spPr>
          <a:xfrm>
            <a:off x="571472" y="357166"/>
            <a:ext cx="7929618" cy="600079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a:t>Structure Of Linux Operating System</a:t>
            </a:r>
            <a:br>
              <a:rPr lang="en-IN" dirty="0"/>
            </a:br>
            <a:endParaRPr lang="en-IN" dirty="0"/>
          </a:p>
        </p:txBody>
      </p:sp>
      <p:sp>
        <p:nvSpPr>
          <p:cNvPr id="2" name="Content Placeholder 1"/>
          <p:cNvSpPr>
            <a:spLocks noGrp="1"/>
          </p:cNvSpPr>
          <p:nvPr>
            <p:ph sz="quarter" idx="1"/>
          </p:nvPr>
        </p:nvSpPr>
        <p:spPr>
          <a:xfrm>
            <a:off x="457200" y="1071546"/>
            <a:ext cx="8229600" cy="5024454"/>
          </a:xfrm>
        </p:spPr>
        <p:txBody>
          <a:bodyPr/>
          <a:lstStyle/>
          <a:p>
            <a:r>
              <a:rPr lang="en-IN" dirty="0"/>
              <a:t>An operating system is a collection of software, each designed for a specific function.</a:t>
            </a:r>
          </a:p>
          <a:p>
            <a:r>
              <a:rPr lang="en-IN" dirty="0"/>
              <a:t>Linux OS has following components:</a:t>
            </a:r>
          </a:p>
          <a:p>
            <a:pPr>
              <a:buNone/>
            </a:pPr>
            <a:endParaRPr lang="en-IN" dirty="0"/>
          </a:p>
        </p:txBody>
      </p:sp>
      <p:pic>
        <p:nvPicPr>
          <p:cNvPr id="4" name="Picture 3" descr="1.PNG"/>
          <p:cNvPicPr>
            <a:picLocks noChangeAspect="1"/>
          </p:cNvPicPr>
          <p:nvPr/>
        </p:nvPicPr>
        <p:blipFill>
          <a:blip r:embed="rId2"/>
          <a:stretch>
            <a:fillRect/>
          </a:stretch>
        </p:blipFill>
        <p:spPr>
          <a:xfrm>
            <a:off x="2071670" y="2643182"/>
            <a:ext cx="5357850" cy="384384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642918"/>
            <a:ext cx="8115328" cy="5376882"/>
          </a:xfrm>
        </p:spPr>
        <p:txBody>
          <a:bodyPr>
            <a:normAutofit/>
          </a:bodyPr>
          <a:lstStyle/>
          <a:p>
            <a:pPr>
              <a:buNone/>
            </a:pPr>
            <a:r>
              <a:rPr lang="en-IN" b="1" dirty="0"/>
              <a:t>Example-1:</a:t>
            </a:r>
            <a:endParaRPr lang="en-IN" dirty="0"/>
          </a:p>
          <a:p>
            <a:pPr>
              <a:buNone/>
            </a:pPr>
            <a:r>
              <a:rPr lang="en-IN" dirty="0"/>
              <a:t>To print string "Hello, World!" on console</a:t>
            </a:r>
          </a:p>
          <a:p>
            <a:pPr>
              <a:buNone/>
            </a:pPr>
            <a:r>
              <a:rPr lang="en-IN" dirty="0"/>
              <a:t>			$ echo "Hello, World!"</a:t>
            </a:r>
          </a:p>
          <a:p>
            <a:pPr>
              <a:buNone/>
            </a:pPr>
            <a:r>
              <a:rPr lang="en-IN" sz="2800" b="1" i="1" dirty="0"/>
              <a:t>output:</a:t>
            </a:r>
            <a:br>
              <a:rPr lang="en-IN" dirty="0"/>
            </a:br>
            <a:r>
              <a:rPr lang="en-IN" dirty="0"/>
              <a:t>		Hello, World!</a:t>
            </a:r>
          </a:p>
          <a:p>
            <a:pPr>
              <a:buNone/>
            </a:pPr>
            <a:r>
              <a:rPr lang="en-IN" b="1" dirty="0"/>
              <a:t>Example-2:</a:t>
            </a:r>
            <a:endParaRPr lang="en-IN" dirty="0"/>
          </a:p>
          <a:p>
            <a:pPr>
              <a:buNone/>
            </a:pPr>
            <a:r>
              <a:rPr lang="en-IN" dirty="0"/>
              <a:t>To print value of x, where x=10.</a:t>
            </a:r>
          </a:p>
          <a:p>
            <a:pPr>
              <a:buNone/>
            </a:pPr>
            <a:r>
              <a:rPr lang="en-IN" dirty="0"/>
              <a:t>			$ echo $x</a:t>
            </a:r>
          </a:p>
          <a:p>
            <a:pPr>
              <a:buNone/>
            </a:pPr>
            <a:r>
              <a:rPr lang="en-IN" sz="2800" b="1" i="1" dirty="0"/>
              <a:t>output:</a:t>
            </a:r>
            <a:br>
              <a:rPr lang="en-IN" dirty="0"/>
            </a:br>
            <a:r>
              <a:rPr lang="en-IN" dirty="0"/>
              <a:t>		10</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285728"/>
            <a:ext cx="8258204" cy="6357982"/>
          </a:xfrm>
        </p:spPr>
        <p:txBody>
          <a:bodyPr>
            <a:normAutofit fontScale="92500" lnSpcReduction="10000"/>
          </a:bodyPr>
          <a:lstStyle/>
          <a:p>
            <a:pPr>
              <a:buNone/>
            </a:pPr>
            <a:r>
              <a:rPr lang="en-IN" b="1" dirty="0"/>
              <a:t>Example-3:</a:t>
            </a:r>
            <a:endParaRPr lang="en-IN" dirty="0"/>
          </a:p>
          <a:p>
            <a:pPr>
              <a:buNone/>
            </a:pPr>
            <a:r>
              <a:rPr lang="en-IN" dirty="0"/>
              <a:t>	Use option ‘</a:t>
            </a:r>
            <a:r>
              <a:rPr lang="en-IN" b="1" dirty="0"/>
              <a:t>\b</a:t>
            </a:r>
            <a:r>
              <a:rPr lang="en-IN" dirty="0"/>
              <a:t>‘ – backspace with backslash </a:t>
            </a:r>
            <a:r>
              <a:rPr lang="en-IN" dirty="0" err="1"/>
              <a:t>interpretor</a:t>
            </a:r>
            <a:r>
              <a:rPr lang="en-IN" dirty="0"/>
              <a:t> ‘</a:t>
            </a:r>
            <a:r>
              <a:rPr lang="en-IN" b="1" dirty="0"/>
              <a:t>-e</a:t>
            </a:r>
            <a:r>
              <a:rPr lang="en-IN" dirty="0"/>
              <a:t>‘ removes all the spaces in between.</a:t>
            </a:r>
          </a:p>
          <a:p>
            <a:pPr>
              <a:buNone/>
            </a:pPr>
            <a:r>
              <a:rPr lang="en-IN" dirty="0"/>
              <a:t>		$ echo -e 'Here \</a:t>
            </a:r>
            <a:r>
              <a:rPr lang="en-IN" dirty="0" err="1"/>
              <a:t>bthe</a:t>
            </a:r>
            <a:r>
              <a:rPr lang="en-IN" dirty="0"/>
              <a:t> \</a:t>
            </a:r>
            <a:r>
              <a:rPr lang="en-IN" dirty="0" err="1"/>
              <a:t>bspaces</a:t>
            </a:r>
            <a:r>
              <a:rPr lang="en-IN" dirty="0"/>
              <a:t> \bare \</a:t>
            </a:r>
            <a:r>
              <a:rPr lang="en-IN" dirty="0" err="1"/>
              <a:t>bbackspaced</a:t>
            </a:r>
            <a:r>
              <a:rPr lang="en-IN" dirty="0"/>
              <a:t>.'</a:t>
            </a:r>
          </a:p>
          <a:p>
            <a:pPr>
              <a:buNone/>
            </a:pPr>
            <a:r>
              <a:rPr lang="en-IN" b="1" i="1" dirty="0"/>
              <a:t>output:</a:t>
            </a:r>
            <a:br>
              <a:rPr lang="en-IN" dirty="0"/>
            </a:br>
            <a:r>
              <a:rPr lang="en-IN" dirty="0"/>
              <a:t>	</a:t>
            </a:r>
            <a:r>
              <a:rPr lang="en-IN" dirty="0" err="1"/>
              <a:t>Herethespacesarebackspaced</a:t>
            </a:r>
            <a:r>
              <a:rPr lang="en-IN" dirty="0"/>
              <a:t>.</a:t>
            </a:r>
          </a:p>
          <a:p>
            <a:pPr>
              <a:buNone/>
            </a:pPr>
            <a:r>
              <a:rPr lang="en-IN" b="1" dirty="0"/>
              <a:t>Example-4:</a:t>
            </a:r>
            <a:endParaRPr lang="en-IN" dirty="0"/>
          </a:p>
          <a:p>
            <a:pPr>
              <a:buNone/>
            </a:pPr>
            <a:r>
              <a:rPr lang="en-IN" dirty="0"/>
              <a:t>	Use option ‘\n‘ – New line with backspace </a:t>
            </a:r>
            <a:r>
              <a:rPr lang="en-IN" dirty="0" err="1"/>
              <a:t>interpretor</a:t>
            </a:r>
            <a:r>
              <a:rPr lang="en-IN" dirty="0"/>
              <a:t> ‘-e‘ treats new line from where it is used.</a:t>
            </a:r>
          </a:p>
          <a:p>
            <a:pPr>
              <a:buNone/>
            </a:pPr>
            <a:r>
              <a:rPr lang="en-IN" dirty="0"/>
              <a:t>		$  echo -e 'Here \</a:t>
            </a:r>
            <a:r>
              <a:rPr lang="en-IN" dirty="0" err="1"/>
              <a:t>nthe</a:t>
            </a:r>
            <a:r>
              <a:rPr lang="en-IN" dirty="0"/>
              <a:t> \</a:t>
            </a:r>
            <a:r>
              <a:rPr lang="en-IN" dirty="0" err="1"/>
              <a:t>nspaces</a:t>
            </a:r>
            <a:r>
              <a:rPr lang="en-IN" dirty="0"/>
              <a:t> \</a:t>
            </a:r>
            <a:r>
              <a:rPr lang="en-IN" dirty="0" err="1"/>
              <a:t>nare</a:t>
            </a:r>
            <a:r>
              <a:rPr lang="en-IN" dirty="0"/>
              <a:t> \</a:t>
            </a:r>
            <a:r>
              <a:rPr lang="en-IN" dirty="0" err="1"/>
              <a:t>nnewlined</a:t>
            </a:r>
            <a:r>
              <a:rPr lang="en-IN" dirty="0"/>
              <a:t>.'</a:t>
            </a:r>
          </a:p>
          <a:p>
            <a:pPr>
              <a:buNone/>
            </a:pPr>
            <a:r>
              <a:rPr lang="en-IN" b="1" i="1" dirty="0"/>
              <a:t>output:</a:t>
            </a:r>
            <a:br>
              <a:rPr lang="en-IN" dirty="0"/>
            </a:br>
            <a:r>
              <a:rPr lang="en-IN" dirty="0"/>
              <a:t>	Here</a:t>
            </a:r>
            <a:br>
              <a:rPr lang="en-IN" dirty="0"/>
            </a:br>
            <a:r>
              <a:rPr lang="en-IN" dirty="0"/>
              <a:t>	the</a:t>
            </a:r>
            <a:br>
              <a:rPr lang="en-IN" dirty="0"/>
            </a:br>
            <a:r>
              <a:rPr lang="en-IN" dirty="0"/>
              <a:t>	spaces</a:t>
            </a:r>
            <a:br>
              <a:rPr lang="en-IN" dirty="0"/>
            </a:br>
            <a:r>
              <a:rPr lang="en-IN" dirty="0"/>
              <a:t>	are</a:t>
            </a:r>
            <a:br>
              <a:rPr lang="en-IN" dirty="0"/>
            </a:br>
            <a:r>
              <a:rPr lang="en-IN" dirty="0"/>
              <a:t>	</a:t>
            </a:r>
            <a:r>
              <a:rPr lang="en-IN" dirty="0" err="1"/>
              <a:t>newlined</a:t>
            </a:r>
            <a:r>
              <a:rPr lang="en-IN" dirty="0"/>
              <a:t>.</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214554"/>
            <a:ext cx="7772400" cy="1571628"/>
          </a:xfrm>
        </p:spPr>
        <p:txBody>
          <a:bodyPr>
            <a:normAutofit/>
          </a:bodyPr>
          <a:lstStyle/>
          <a:p>
            <a:pPr algn="ctr"/>
            <a:r>
              <a:rPr lang="en-US" dirty="0">
                <a:solidFill>
                  <a:srgbClr val="00B0F0"/>
                </a:solidFill>
                <a:latin typeface="Algerian" pitchFamily="82" charset="0"/>
              </a:rPr>
              <a:t>END OF SESSION</a:t>
            </a:r>
            <a:br>
              <a:rPr lang="en-US" dirty="0">
                <a:solidFill>
                  <a:srgbClr val="00B0F0"/>
                </a:solidFill>
                <a:latin typeface="Algerian" pitchFamily="82" charset="0"/>
              </a:rPr>
            </a:br>
            <a:r>
              <a:rPr lang="en-US" dirty="0">
                <a:solidFill>
                  <a:srgbClr val="00B0F0"/>
                </a:solidFill>
                <a:latin typeface="Algerian" pitchFamily="82" charset="0"/>
              </a:rPr>
              <a:t>Q &amp; A</a:t>
            </a:r>
            <a:endParaRPr lang="en-IN" dirty="0">
              <a:solidFill>
                <a:srgbClr val="00B0F0"/>
              </a:solidFill>
              <a:latin typeface="Algerian"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28604"/>
            <a:ext cx="8229600" cy="5667396"/>
          </a:xfrm>
        </p:spPr>
        <p:txBody>
          <a:bodyPr/>
          <a:lstStyle/>
          <a:p>
            <a:pPr>
              <a:buNone/>
            </a:pPr>
            <a:r>
              <a:rPr lang="en-IN" u="sng" dirty="0"/>
              <a:t>1) Kernel</a:t>
            </a:r>
          </a:p>
          <a:p>
            <a:r>
              <a:rPr lang="en-IN" dirty="0"/>
              <a:t>Linux kernel is the core part of the operating system. It establishes communication between devices and software. Moreover, it manages system resources. It has four responsibilities:</a:t>
            </a:r>
          </a:p>
        </p:txBody>
      </p:sp>
      <p:pic>
        <p:nvPicPr>
          <p:cNvPr id="4" name="Picture 3" descr="2.PNG"/>
          <p:cNvPicPr>
            <a:picLocks noChangeAspect="1"/>
          </p:cNvPicPr>
          <p:nvPr/>
        </p:nvPicPr>
        <p:blipFill>
          <a:blip r:embed="rId2"/>
          <a:stretch>
            <a:fillRect/>
          </a:stretch>
        </p:blipFill>
        <p:spPr>
          <a:xfrm>
            <a:off x="1962046" y="2571744"/>
            <a:ext cx="4967408" cy="40295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71480"/>
            <a:ext cx="8229600" cy="5929354"/>
          </a:xfrm>
        </p:spPr>
        <p:txBody>
          <a:bodyPr>
            <a:normAutofit fontScale="92500"/>
          </a:bodyPr>
          <a:lstStyle/>
          <a:p>
            <a:r>
              <a:rPr lang="en-IN" b="1" dirty="0"/>
              <a:t>device management:</a:t>
            </a:r>
            <a:r>
              <a:rPr lang="en-IN" dirty="0"/>
              <a:t> A system has many devices connected to it like CPU, a memory device, sound cards, graphic cards, etc. A kernel stores all the data related to all the devices in the device driver (without this kernel won't be able to control the devices). </a:t>
            </a:r>
          </a:p>
          <a:p>
            <a:r>
              <a:rPr lang="en-IN" b="1" dirty="0"/>
              <a:t>Memory management:</a:t>
            </a:r>
            <a:r>
              <a:rPr lang="en-IN" dirty="0"/>
              <a:t> Another function that kernel has to manage is the memory management. The kernel keeps track of used and unused memory and makes sure that processes shouldn't manipulate data of each other using virtual memory addresses.</a:t>
            </a:r>
          </a:p>
          <a:p>
            <a:r>
              <a:rPr lang="en-IN" b="1" dirty="0"/>
              <a:t>Process management:</a:t>
            </a:r>
            <a:r>
              <a:rPr lang="en-IN" dirty="0"/>
              <a:t> In the process, management kernel assigns enough time and gives priorities to processes before handling CPU to other processes. It also deals with security and ownership information.</a:t>
            </a:r>
          </a:p>
          <a:p>
            <a:r>
              <a:rPr lang="en-IN" b="1" dirty="0"/>
              <a:t>Handling system calls:</a:t>
            </a:r>
            <a:r>
              <a:rPr lang="en-IN" dirty="0"/>
              <a:t> Handling system calls means a programmer can write a query or ask the kernel to perform a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28604"/>
            <a:ext cx="8229600" cy="5667396"/>
          </a:xfrm>
        </p:spPr>
        <p:txBody>
          <a:bodyPr>
            <a:normAutofit/>
          </a:bodyPr>
          <a:lstStyle/>
          <a:p>
            <a:pPr>
              <a:buNone/>
            </a:pPr>
            <a:r>
              <a:rPr lang="en-IN" u="sng" dirty="0"/>
              <a:t>2) System Libraries</a:t>
            </a:r>
          </a:p>
          <a:p>
            <a:r>
              <a:rPr lang="en-IN" dirty="0"/>
              <a:t>System libraries are special programs that help in accessing the kernel's features. A kernel has to be triggered to perform a task, and this triggering is done by the applications. </a:t>
            </a:r>
          </a:p>
          <a:p>
            <a:r>
              <a:rPr lang="en-IN" dirty="0"/>
              <a:t>But applications must know how to place a system call because each kernel has a different set of system calls. Programmers have developed a standard library of procedures to communicate with the kernel. </a:t>
            </a:r>
          </a:p>
          <a:p>
            <a:r>
              <a:rPr lang="en-IN" dirty="0"/>
              <a:t>Each operating system supports these standards, and then these are transferred to system calls for that operating system.</a:t>
            </a:r>
          </a:p>
          <a:p>
            <a:r>
              <a:rPr lang="en-IN" dirty="0"/>
              <a:t>The most well-known system library for Linux is </a:t>
            </a:r>
            <a:r>
              <a:rPr lang="en-IN" dirty="0" err="1"/>
              <a:t>Glibc</a:t>
            </a:r>
            <a:r>
              <a:rPr lang="en-IN" dirty="0"/>
              <a:t> (GNU C library).</a:t>
            </a:r>
          </a:p>
          <a:p>
            <a:endParaRPr lang="en-US" dirty="0"/>
          </a:p>
          <a:p>
            <a:endParaRPr lang="en-US" dirty="0"/>
          </a:p>
          <a:p>
            <a:endParaRPr lang="en-US" dirty="0"/>
          </a:p>
          <a:p>
            <a:endParaRPr lang="en-US"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71480"/>
            <a:ext cx="8229600" cy="6143668"/>
          </a:xfrm>
        </p:spPr>
        <p:txBody>
          <a:bodyPr>
            <a:normAutofit fontScale="92500"/>
          </a:bodyPr>
          <a:lstStyle/>
          <a:p>
            <a:pPr>
              <a:buNone/>
            </a:pPr>
            <a:r>
              <a:rPr lang="en-IN" u="sng" dirty="0"/>
              <a:t>3) System Tools</a:t>
            </a:r>
          </a:p>
          <a:p>
            <a:r>
              <a:rPr lang="en-IN" dirty="0"/>
              <a:t>Linux OS has a set of utility tools, which are usually simple commands. It is a software which GNU project has written and publish under their open source license so that software is freely available to everyone.</a:t>
            </a:r>
          </a:p>
          <a:p>
            <a:r>
              <a:rPr lang="en-IN" dirty="0"/>
              <a:t>With the help of commands, you can access your files, edit and manipulate data in your directories or files, change the location of files, or anything.</a:t>
            </a:r>
          </a:p>
          <a:p>
            <a:pPr>
              <a:buNone/>
            </a:pPr>
            <a:r>
              <a:rPr lang="en-IN" u="sng" dirty="0"/>
              <a:t>4) Development Tools</a:t>
            </a:r>
          </a:p>
          <a:p>
            <a:r>
              <a:rPr lang="en-IN" dirty="0"/>
              <a:t>With the above three components, your OS is running and working. But to update your system, you have additional tools and libraries.</a:t>
            </a:r>
          </a:p>
          <a:p>
            <a:r>
              <a:rPr lang="en-IN" dirty="0"/>
              <a:t>These additional tools and libraries are written by the programmers and are called </a:t>
            </a:r>
            <a:r>
              <a:rPr lang="en-IN" dirty="0" err="1"/>
              <a:t>toolchain</a:t>
            </a:r>
            <a:r>
              <a:rPr lang="en-IN" dirty="0"/>
              <a:t>. A </a:t>
            </a:r>
            <a:r>
              <a:rPr lang="en-IN" dirty="0" err="1"/>
              <a:t>toolchain</a:t>
            </a:r>
            <a:r>
              <a:rPr lang="en-IN" dirty="0"/>
              <a:t> is a vital development tool used by the developers to produce a working application.</a:t>
            </a:r>
          </a:p>
          <a:p>
            <a:endParaRPr lang="en-IN"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224</TotalTime>
  <Words>3736</Words>
  <Application>Microsoft Office PowerPoint</Application>
  <PresentationFormat>On-screen Show (4:3)</PresentationFormat>
  <Paragraphs>290</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Algerian</vt:lpstr>
      <vt:lpstr>Franklin Gothic Book</vt:lpstr>
      <vt:lpstr>Perpetua</vt:lpstr>
      <vt:lpstr>Wingdings 2</vt:lpstr>
      <vt:lpstr>Equity</vt:lpstr>
      <vt:lpstr>Unix Fundamentals</vt:lpstr>
      <vt:lpstr>Day 1 - Contents</vt:lpstr>
      <vt:lpstr>What Is Linux </vt:lpstr>
      <vt:lpstr>Evolution of Linux OS </vt:lpstr>
      <vt:lpstr>Structure Of Linux Operating System </vt:lpstr>
      <vt:lpstr>PowerPoint Presentation</vt:lpstr>
      <vt:lpstr>PowerPoint Presentation</vt:lpstr>
      <vt:lpstr>PowerPoint Presentation</vt:lpstr>
      <vt:lpstr>PowerPoint Presentation</vt:lpstr>
      <vt:lpstr>PowerPoint Presentation</vt:lpstr>
      <vt:lpstr>PowerPoint Presentation</vt:lpstr>
      <vt:lpstr>Free &amp; Open Source Operating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Linux command List </vt:lpstr>
      <vt:lpstr>PowerPoint Presentation</vt:lpstr>
      <vt:lpstr>PowerPoint Presentation</vt:lpstr>
      <vt:lpstr>PowerPoint Presentation</vt:lpstr>
      <vt:lpstr>PowerPoint Presentation</vt:lpstr>
      <vt:lpstr>PowerPoint Presentation</vt:lpstr>
      <vt:lpstr>Linux Home Directory </vt:lpstr>
      <vt:lpstr>PowerPoint Presentation</vt:lpstr>
      <vt:lpstr>PowerPoint Presentation</vt:lpstr>
      <vt:lpstr>PowerPoint Presentation</vt:lpstr>
      <vt:lpstr>PowerPoint Presentation</vt:lpstr>
      <vt:lpstr>PowerPoint Presentation</vt:lpstr>
      <vt:lpstr>PowerPoint Presentation</vt:lpstr>
      <vt:lpstr>    Difference between Root and Home Directory </vt:lpstr>
      <vt:lpstr>Linux Commands with Examples </vt:lpstr>
      <vt:lpstr> mkdir Command</vt:lpstr>
      <vt:lpstr>ls Command</vt:lpstr>
      <vt:lpstr> cd Command</vt:lpstr>
      <vt:lpstr>rm Command</vt:lpstr>
      <vt:lpstr>cp Command</vt:lpstr>
      <vt:lpstr>mv Command</vt:lpstr>
      <vt:lpstr>cat Command</vt:lpstr>
      <vt:lpstr>PowerPoint Presentation</vt:lpstr>
      <vt:lpstr>grep Command</vt:lpstr>
      <vt:lpstr>PowerPoint Presentation</vt:lpstr>
      <vt:lpstr>Echo command </vt:lpstr>
      <vt:lpstr>PowerPoint Presentation</vt:lpstr>
      <vt:lpstr>PowerPoint Presentation</vt:lpstr>
      <vt:lpstr>PowerPoint Presentation</vt:lpstr>
      <vt:lpstr>END OF SESSION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ASCII</dc:creator>
  <cp:lastModifiedBy>William Terry</cp:lastModifiedBy>
  <cp:revision>48</cp:revision>
  <dcterms:created xsi:type="dcterms:W3CDTF">2021-06-07T07:37:54Z</dcterms:created>
  <dcterms:modified xsi:type="dcterms:W3CDTF">2022-11-28T14:40:39Z</dcterms:modified>
</cp:coreProperties>
</file>