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5122525" cy="21242338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716" y="510"/>
      </p:cViewPr>
      <p:guideLst>
        <p:guide orient="horz" pos="6690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209800" y="685800"/>
            <a:ext cx="2438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685800"/>
            <a:ext cx="2438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Calibri"/>
              <a:buNone/>
            </a:pPr>
            <a:r>
              <a:rPr lang="en-US" sz="12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4190" y="6598901"/>
            <a:ext cx="12854146" cy="4553334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8379" y="12037325"/>
            <a:ext cx="10585768" cy="54285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3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2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963831" y="850680"/>
            <a:ext cx="3402568" cy="1812482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56126" y="850680"/>
            <a:ext cx="9955662" cy="1812482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575" y="13650177"/>
            <a:ext cx="12854146" cy="4218964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4575" y="9003417"/>
            <a:ext cx="12854146" cy="4646760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77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55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3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11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389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26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145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02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6126" y="4956553"/>
            <a:ext cx="6679115" cy="1401896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87285" y="4956553"/>
            <a:ext cx="6679115" cy="1401896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6126" y="4754942"/>
            <a:ext cx="6681741" cy="198163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38778" indent="0">
              <a:buNone/>
              <a:defRPr sz="4500" b="1"/>
            </a:lvl2pPr>
            <a:lvl3pPr marL="2077558" indent="0">
              <a:buNone/>
              <a:defRPr sz="4100" b="1"/>
            </a:lvl3pPr>
            <a:lvl4pPr marL="3116338" indent="0">
              <a:buNone/>
              <a:defRPr sz="3600" b="1"/>
            </a:lvl4pPr>
            <a:lvl5pPr marL="4155116" indent="0">
              <a:buNone/>
              <a:defRPr sz="3600" b="1"/>
            </a:lvl5pPr>
            <a:lvl6pPr marL="5193896" indent="0">
              <a:buNone/>
              <a:defRPr sz="3600" b="1"/>
            </a:lvl6pPr>
            <a:lvl7pPr marL="6232677" indent="0">
              <a:buNone/>
              <a:defRPr sz="3600" b="1"/>
            </a:lvl7pPr>
            <a:lvl8pPr marL="7271455" indent="0">
              <a:buNone/>
              <a:defRPr sz="3600" b="1"/>
            </a:lvl8pPr>
            <a:lvl9pPr marL="8310233" indent="0">
              <a:buNone/>
              <a:defRPr sz="3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56126" y="6736575"/>
            <a:ext cx="6681741" cy="12238932"/>
          </a:xfrm>
        </p:spPr>
        <p:txBody>
          <a:bodyPr/>
          <a:lstStyle>
            <a:lvl1pPr>
              <a:defRPr sz="55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682035" y="4754942"/>
            <a:ext cx="6684366" cy="198163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38778" indent="0">
              <a:buNone/>
              <a:defRPr sz="4500" b="1"/>
            </a:lvl2pPr>
            <a:lvl3pPr marL="2077558" indent="0">
              <a:buNone/>
              <a:defRPr sz="4100" b="1"/>
            </a:lvl3pPr>
            <a:lvl4pPr marL="3116338" indent="0">
              <a:buNone/>
              <a:defRPr sz="3600" b="1"/>
            </a:lvl4pPr>
            <a:lvl5pPr marL="4155116" indent="0">
              <a:buNone/>
              <a:defRPr sz="3600" b="1"/>
            </a:lvl5pPr>
            <a:lvl6pPr marL="5193896" indent="0">
              <a:buNone/>
              <a:defRPr sz="3600" b="1"/>
            </a:lvl6pPr>
            <a:lvl7pPr marL="6232677" indent="0">
              <a:buNone/>
              <a:defRPr sz="3600" b="1"/>
            </a:lvl7pPr>
            <a:lvl8pPr marL="7271455" indent="0">
              <a:buNone/>
              <a:defRPr sz="3600" b="1"/>
            </a:lvl8pPr>
            <a:lvl9pPr marL="8310233" indent="0">
              <a:buNone/>
              <a:defRPr sz="3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682035" y="6736575"/>
            <a:ext cx="6684366" cy="12238932"/>
          </a:xfrm>
        </p:spPr>
        <p:txBody>
          <a:bodyPr/>
          <a:lstStyle>
            <a:lvl1pPr>
              <a:defRPr sz="55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130" y="845760"/>
            <a:ext cx="4975207" cy="3599396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12487" y="845767"/>
            <a:ext cx="8453912" cy="18129747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56130" y="4445164"/>
            <a:ext cx="4975207" cy="14530351"/>
          </a:xfrm>
        </p:spPr>
        <p:txBody>
          <a:bodyPr/>
          <a:lstStyle>
            <a:lvl1pPr marL="0" indent="0">
              <a:buNone/>
              <a:defRPr sz="3200"/>
            </a:lvl1pPr>
            <a:lvl2pPr marL="1038778" indent="0">
              <a:buNone/>
              <a:defRPr sz="2700"/>
            </a:lvl2pPr>
            <a:lvl3pPr marL="2077558" indent="0">
              <a:buNone/>
              <a:defRPr sz="2300"/>
            </a:lvl3pPr>
            <a:lvl4pPr marL="3116338" indent="0">
              <a:buNone/>
              <a:defRPr sz="2000"/>
            </a:lvl4pPr>
            <a:lvl5pPr marL="4155116" indent="0">
              <a:buNone/>
              <a:defRPr sz="2000"/>
            </a:lvl5pPr>
            <a:lvl6pPr marL="5193896" indent="0">
              <a:buNone/>
              <a:defRPr sz="2000"/>
            </a:lvl6pPr>
            <a:lvl7pPr marL="6232677" indent="0">
              <a:buNone/>
              <a:defRPr sz="2000"/>
            </a:lvl7pPr>
            <a:lvl8pPr marL="7271455" indent="0">
              <a:buNone/>
              <a:defRPr sz="2000"/>
            </a:lvl8pPr>
            <a:lvl9pPr marL="8310233" indent="0">
              <a:buNone/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121" y="14869636"/>
            <a:ext cx="9073515" cy="175544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64121" y="1898042"/>
            <a:ext cx="9073515" cy="12745403"/>
          </a:xfrm>
        </p:spPr>
        <p:txBody>
          <a:bodyPr/>
          <a:lstStyle>
            <a:lvl1pPr marL="0" indent="0">
              <a:buNone/>
              <a:defRPr sz="7300"/>
            </a:lvl1pPr>
            <a:lvl2pPr marL="1038778" indent="0">
              <a:buNone/>
              <a:defRPr sz="6400"/>
            </a:lvl2pPr>
            <a:lvl3pPr marL="2077558" indent="0">
              <a:buNone/>
              <a:defRPr sz="5500"/>
            </a:lvl3pPr>
            <a:lvl4pPr marL="3116338" indent="0">
              <a:buNone/>
              <a:defRPr sz="4500"/>
            </a:lvl4pPr>
            <a:lvl5pPr marL="4155116" indent="0">
              <a:buNone/>
              <a:defRPr sz="4500"/>
            </a:lvl5pPr>
            <a:lvl6pPr marL="5193896" indent="0">
              <a:buNone/>
              <a:defRPr sz="4500"/>
            </a:lvl6pPr>
            <a:lvl7pPr marL="6232677" indent="0">
              <a:buNone/>
              <a:defRPr sz="4500"/>
            </a:lvl7pPr>
            <a:lvl8pPr marL="7271455" indent="0">
              <a:buNone/>
              <a:defRPr sz="4500"/>
            </a:lvl8pPr>
            <a:lvl9pPr marL="8310233" indent="0">
              <a:buNone/>
              <a:defRPr sz="4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964121" y="16625081"/>
            <a:ext cx="9073515" cy="2493023"/>
          </a:xfrm>
        </p:spPr>
        <p:txBody>
          <a:bodyPr/>
          <a:lstStyle>
            <a:lvl1pPr marL="0" indent="0">
              <a:buNone/>
              <a:defRPr sz="3200"/>
            </a:lvl1pPr>
            <a:lvl2pPr marL="1038778" indent="0">
              <a:buNone/>
              <a:defRPr sz="2700"/>
            </a:lvl2pPr>
            <a:lvl3pPr marL="2077558" indent="0">
              <a:buNone/>
              <a:defRPr sz="2300"/>
            </a:lvl3pPr>
            <a:lvl4pPr marL="3116338" indent="0">
              <a:buNone/>
              <a:defRPr sz="2000"/>
            </a:lvl4pPr>
            <a:lvl5pPr marL="4155116" indent="0">
              <a:buNone/>
              <a:defRPr sz="2000"/>
            </a:lvl5pPr>
            <a:lvl6pPr marL="5193896" indent="0">
              <a:buNone/>
              <a:defRPr sz="2000"/>
            </a:lvl6pPr>
            <a:lvl7pPr marL="6232677" indent="0">
              <a:buNone/>
              <a:defRPr sz="2000"/>
            </a:lvl7pPr>
            <a:lvl8pPr marL="7271455" indent="0">
              <a:buNone/>
              <a:defRPr sz="2000"/>
            </a:lvl8pPr>
            <a:lvl9pPr marL="8310233" indent="0">
              <a:buNone/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6126" y="850678"/>
            <a:ext cx="13610273" cy="3540390"/>
          </a:xfrm>
          <a:prstGeom prst="rect">
            <a:avLst/>
          </a:prstGeom>
        </p:spPr>
        <p:txBody>
          <a:bodyPr vert="horz" lIns="207756" tIns="103881" rIns="207756" bIns="103881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6126" y="4956553"/>
            <a:ext cx="13610273" cy="14018961"/>
          </a:xfrm>
          <a:prstGeom prst="rect">
            <a:avLst/>
          </a:prstGeom>
        </p:spPr>
        <p:txBody>
          <a:bodyPr vert="horz" lIns="207756" tIns="103881" rIns="207756" bIns="10388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6126" y="19688508"/>
            <a:ext cx="3528589" cy="1130958"/>
          </a:xfrm>
          <a:prstGeom prst="rect">
            <a:avLst/>
          </a:prstGeom>
        </p:spPr>
        <p:txBody>
          <a:bodyPr vert="horz" lIns="207756" tIns="103881" rIns="207756" bIns="103881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66863" y="19688508"/>
            <a:ext cx="4788800" cy="1130958"/>
          </a:xfrm>
          <a:prstGeom prst="rect">
            <a:avLst/>
          </a:prstGeom>
        </p:spPr>
        <p:txBody>
          <a:bodyPr vert="horz" lIns="207756" tIns="103881" rIns="207756" bIns="103881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837811" y="19688508"/>
            <a:ext cx="3528589" cy="1130958"/>
          </a:xfrm>
          <a:prstGeom prst="rect">
            <a:avLst/>
          </a:prstGeom>
        </p:spPr>
        <p:txBody>
          <a:bodyPr vert="horz" lIns="207756" tIns="103881" rIns="207756" bIns="103881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077558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086" indent="-779086" algn="l" defTabSz="2077558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8018" indent="-649235" algn="l" defTabSz="2077558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6949" indent="-519389" algn="l" defTabSz="2077558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727" indent="-519389" algn="l" defTabSz="2077558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4505" indent="-519389" algn="l" defTabSz="2077558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3288" indent="-519389" algn="l" defTabSz="207755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2066" indent="-519389" algn="l" defTabSz="207755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0844" indent="-519389" algn="l" defTabSz="207755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29626" indent="-519389" algn="l" defTabSz="207755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7755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778" algn="l" defTabSz="207755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558" algn="l" defTabSz="207755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338" algn="l" defTabSz="207755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116" algn="l" defTabSz="207755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3896" algn="l" defTabSz="207755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2677" algn="l" defTabSz="207755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1455" algn="l" defTabSz="207755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0233" algn="l" defTabSz="207755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3/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rodrigomendonca@pragmapatrimonio.com.br" TargetMode="External"/><Relationship Id="rId5" Type="http://schemas.openxmlformats.org/officeDocument/2006/relationships/hyperlink" Target="mailto:teles@pwi.com" TargetMode="External"/><Relationship Id="rId4" Type="http://schemas.openxmlformats.org/officeDocument/2006/relationships/hyperlink" Target="mailto:Leonardo.doy@gmail.com" TargetMode="External"/><Relationship Id="rId9" Type="http://schemas.openxmlformats.org/officeDocument/2006/relationships/hyperlink" Target="http://www.livrariasaraiva.com.br/produto/460066/estudo-dirigido-web-de-javascri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57212" y="338137"/>
            <a:ext cx="3302000" cy="20383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2" name="Shape 52"/>
          <p:cNvSpPr txBox="1"/>
          <p:nvPr/>
        </p:nvSpPr>
        <p:spPr>
          <a:xfrm>
            <a:off x="3370262" y="180009"/>
            <a:ext cx="10206300" cy="5029410"/>
          </a:xfrm>
          <a:prstGeom prst="rect">
            <a:avLst/>
          </a:prstGeom>
          <a:noFill/>
          <a:ln>
            <a:noFill/>
          </a:ln>
        </p:spPr>
        <p:txBody>
          <a:bodyPr wrap="square" lIns="134475" tIns="67225" rIns="134475" bIns="67225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CRAWLER </a:t>
            </a:r>
            <a:r>
              <a:rPr lang="en-US" sz="4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FERRAMENTAS DE VISUALIZAÇÕES</a:t>
            </a:r>
            <a:r>
              <a:rPr lang="en-US" sz="4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SNOOPER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eonardo Akio Mendes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Doy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Agostinho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Rodrigo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Mendonça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Paixão</a:t>
            </a:r>
            <a:endParaRPr dirty="0"/>
          </a:p>
          <a:p>
            <a:pPr marL="0" marR="0" lvl="0" indent="0" algn="ctr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Eduardo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Heredia</a:t>
            </a:r>
            <a:endParaRPr lang="en-US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eonardo.doy@gmail.com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teles@pwi.com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rodrigomendonca@pragmapatrimonio.com.br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pPr marL="0" marR="0" lvl="0" indent="0" algn="ctr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18294" y="4331349"/>
            <a:ext cx="6803999" cy="3151973"/>
          </a:xfrm>
          <a:prstGeom prst="rect">
            <a:avLst/>
          </a:prstGeom>
          <a:noFill/>
          <a:ln>
            <a:noFill/>
          </a:ln>
        </p:spPr>
        <p:txBody>
          <a:bodyPr lIns="134475" tIns="67225" rIns="134475" bIns="67225" anchor="t" anchorCtr="0">
            <a:spAutoFit/>
          </a:bodyPr>
          <a:lstStyle/>
          <a:p>
            <a:pPr marL="0" marR="0" lvl="0" indent="0" algn="just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Resumo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: </a:t>
            </a: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trabalho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proposto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para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o </a:t>
            </a: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desenvolvimento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de um web crawler </a:t>
            </a: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aplicando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as </a:t>
            </a: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tecnologias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de java script, HTML5, CSS3 e </a:t>
            </a:r>
            <a:r>
              <a:rPr lang="en-US" sz="2800" b="0" i="1" u="none" strike="noStrike" cap="none" baseline="0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python,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e a </a:t>
            </a:r>
            <a:endParaRPr lang="en-US" sz="2800" b="0" i="1" u="none" strike="noStrike" cap="none" baseline="0" dirty="0">
              <a:solidFill>
                <a:schemeClr val="dk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endParaRPr sz="2800" dirty="0">
              <a:latin typeface="Calibri" pitchFamily="34" charset="0"/>
              <a:cs typeface="Calibri" pitchFamily="34" charset="0"/>
            </a:endParaRPr>
          </a:p>
          <a:p>
            <a:pPr marL="0" marR="0" lvl="0" indent="0" algn="l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Palavra-chave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: HTML5, JavaScript, Python, CSS3, web crawler, Snooper.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88131" y="7847662"/>
            <a:ext cx="6576900" cy="766800"/>
          </a:xfrm>
          <a:prstGeom prst="rect">
            <a:avLst/>
          </a:prstGeom>
          <a:noFill/>
          <a:ln>
            <a:noFill/>
          </a:ln>
        </p:spPr>
        <p:txBody>
          <a:bodyPr lIns="134475" tIns="67225" rIns="134475" bIns="67225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88131" y="12709401"/>
            <a:ext cx="6576900" cy="766800"/>
          </a:xfrm>
          <a:prstGeom prst="rect">
            <a:avLst/>
          </a:prstGeom>
          <a:noFill/>
          <a:ln>
            <a:noFill/>
          </a:ln>
        </p:spPr>
        <p:txBody>
          <a:bodyPr lIns="134475" tIns="67225" rIns="134475" bIns="67225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88187" y="15949761"/>
            <a:ext cx="6576900" cy="766800"/>
          </a:xfrm>
          <a:prstGeom prst="rect">
            <a:avLst/>
          </a:prstGeom>
          <a:noFill/>
          <a:ln>
            <a:noFill/>
          </a:ln>
        </p:spPr>
        <p:txBody>
          <a:bodyPr lIns="134475" tIns="67225" rIns="134475" bIns="67225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8137326" y="9901089"/>
            <a:ext cx="6576900" cy="766800"/>
          </a:xfrm>
          <a:prstGeom prst="rect">
            <a:avLst/>
          </a:prstGeom>
          <a:noFill/>
          <a:ln>
            <a:noFill/>
          </a:ln>
        </p:spPr>
        <p:txBody>
          <a:bodyPr lIns="134475" tIns="67225" rIns="134475" bIns="67225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8209334" y="15975049"/>
            <a:ext cx="6576900" cy="766800"/>
          </a:xfrm>
          <a:prstGeom prst="rect">
            <a:avLst/>
          </a:prstGeom>
          <a:noFill/>
          <a:ln>
            <a:noFill/>
          </a:ln>
        </p:spPr>
        <p:txBody>
          <a:bodyPr lIns="134475" tIns="67225" rIns="134475" bIns="67225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8137326" y="4284465"/>
            <a:ext cx="6576900" cy="766800"/>
          </a:xfrm>
          <a:prstGeom prst="rect">
            <a:avLst/>
          </a:prstGeom>
          <a:noFill/>
          <a:ln>
            <a:noFill/>
          </a:ln>
        </p:spPr>
        <p:txBody>
          <a:bodyPr lIns="134475" tIns="67225" rIns="134475" bIns="67225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61225" y="8614423"/>
            <a:ext cx="7056299" cy="3862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just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Os web crawlers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surgiram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logo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após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o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aparecimento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da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internet.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Sua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função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é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buscar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qualquer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informação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na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rede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apresentando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os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resultados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uma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forma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organizada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, e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também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com a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proposta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fazer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isto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uma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maneira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rápida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e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eficiente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61156" y="13352339"/>
            <a:ext cx="7056299" cy="22467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just" rtl="0"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500" b="0" i="0" u="none" strike="noStrike" cap="none" baseline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</a:t>
            </a:r>
            <a:r>
              <a:rPr lang="en-US" sz="3500" b="0" i="0" u="none" strike="noStrike" cap="none" baseline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bjetivo</a:t>
            </a:r>
            <a:r>
              <a:rPr lang="en-US" sz="3500" b="0" i="0" u="none" strike="noStrike" cap="none" baseline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do </a:t>
            </a:r>
            <a:r>
              <a:rPr lang="en-US" sz="3500" b="0" i="0" u="none" strike="noStrike" cap="none" baseline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projeto</a:t>
            </a:r>
            <a:r>
              <a:rPr lang="en-US" sz="3500" b="0" i="0" u="none" strike="noStrike" cap="none" baseline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é </a:t>
            </a:r>
            <a:r>
              <a:rPr lang="en-US" sz="3500" b="0" i="0" u="none" strike="noStrike" cap="none" baseline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criar</a:t>
            </a:r>
            <a:r>
              <a:rPr lang="en-US" sz="3500" b="0" i="0" u="none" strike="noStrike" cap="none" baseline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um web crawler, a </a:t>
            </a:r>
            <a:r>
              <a:rPr lang="en-US" sz="3500" b="0" i="0" u="none" strike="noStrike" cap="none" baseline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partir</a:t>
            </a:r>
            <a:r>
              <a:rPr lang="en-US" sz="3500" b="0" i="0" u="none" strike="noStrike" cap="none" baseline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de um </a:t>
            </a:r>
            <a:r>
              <a:rPr lang="en-US" sz="3500" b="0" i="0" u="none" strike="noStrike" cap="none" baseline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conjunto</a:t>
            </a:r>
            <a:r>
              <a:rPr lang="en-US" sz="3500" b="0" i="0" u="none" strike="noStrike" cap="none" baseline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de </a:t>
            </a:r>
            <a:r>
              <a:rPr lang="en-US" sz="3500" b="0" i="0" u="none" strike="noStrike" cap="none" baseline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tecnologias</a:t>
            </a:r>
            <a:r>
              <a:rPr lang="en-US" sz="3500" b="0" i="0" u="none" strike="noStrike" cap="none" baseline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b="0" i="0" u="none" strike="noStrike" cap="none" baseline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estabelecidas</a:t>
            </a:r>
            <a:r>
              <a:rPr lang="en-US" sz="3500" b="0" i="0" u="none" strike="noStrike" cap="none" baseline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e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aplicar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as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ferramentas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de </a:t>
            </a:r>
            <a:r>
              <a:rPr lang="en-US" sz="350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visualização</a:t>
            </a:r>
            <a:r>
              <a:rPr lang="en-US" sz="35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. </a:t>
            </a:r>
          </a:p>
        </p:txBody>
      </p:sp>
      <p:sp>
        <p:nvSpPr>
          <p:cNvPr id="62" name="Shape 62"/>
          <p:cNvSpPr/>
          <p:nvPr/>
        </p:nvSpPr>
        <p:spPr>
          <a:xfrm>
            <a:off x="8209335" y="5076553"/>
            <a:ext cx="6264696" cy="370677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  <a:effectLst>
            <a:softEdge rad="12700"/>
          </a:effectLst>
        </p:spPr>
      </p:sp>
      <p:sp>
        <p:nvSpPr>
          <p:cNvPr id="63" name="Shape 63"/>
          <p:cNvSpPr txBox="1"/>
          <p:nvPr/>
        </p:nvSpPr>
        <p:spPr>
          <a:xfrm>
            <a:off x="9001422" y="8892977"/>
            <a:ext cx="4732499" cy="406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indent="457200">
              <a:buNone/>
            </a:pPr>
            <a:r>
              <a:rPr lang="en-US" sz="2400" dirty="0"/>
              <a:t>   Fig.1 - Site do Snooper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61225" y="16576311"/>
            <a:ext cx="7073699" cy="341629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algn="just">
              <a:buNone/>
            </a:pPr>
            <a:r>
              <a:rPr lang="en-US" sz="3500" dirty="0">
                <a:latin typeface="Calibri" pitchFamily="34" charset="0"/>
                <a:cs typeface="Calibri" pitchFamily="34" charset="0"/>
              </a:rPr>
              <a:t>O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trabalho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foi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desenvolvido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com base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em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alguns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web </a:t>
            </a:r>
            <a:r>
              <a:rPr lang="en-US" sz="3500" dirty="0" smtClean="0">
                <a:latin typeface="Calibri" pitchFamily="34" charset="0"/>
                <a:cs typeface="Calibri" pitchFamily="34" charset="0"/>
              </a:rPr>
              <a:t>crawlers </a:t>
            </a:r>
            <a:r>
              <a:rPr lang="en-US" sz="3500" dirty="0" err="1" smtClean="0">
                <a:latin typeface="Calibri" pitchFamily="34" charset="0"/>
                <a:cs typeface="Calibri" pitchFamily="34" charset="0"/>
              </a:rPr>
              <a:t>mais</a:t>
            </a:r>
            <a:r>
              <a:rPr lang="en-US" sz="3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famosos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no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mercado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atualmente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Foi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feito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um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estudo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elaborado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envolvendo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artigos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e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estudos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já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  <a:cs typeface="Calibri" pitchFamily="34" charset="0"/>
              </a:rPr>
              <a:t>realizados</a:t>
            </a:r>
            <a:r>
              <a:rPr lang="en-US" sz="35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281342" y="10621169"/>
            <a:ext cx="640871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dirty="0" smtClean="0">
                <a:latin typeface="Calibri" pitchFamily="34" charset="0"/>
                <a:cs typeface="Calibri" pitchFamily="34" charset="0"/>
              </a:rPr>
              <a:t>Com a facilidade de manuseio das ferramentas web encontradas atualmente, foi uma forma divertida e prazerosa desenvolver o </a:t>
            </a:r>
            <a:r>
              <a:rPr lang="pt-BR" sz="3500" dirty="0" err="1" smtClean="0">
                <a:latin typeface="Calibri" pitchFamily="34" charset="0"/>
                <a:cs typeface="Calibri" pitchFamily="34" charset="0"/>
              </a:rPr>
              <a:t>Snooper</a:t>
            </a:r>
            <a:r>
              <a:rPr lang="pt-BR" sz="3500" dirty="0" smtClean="0">
                <a:latin typeface="Calibri" pitchFamily="34" charset="0"/>
                <a:cs typeface="Calibri" pitchFamily="34" charset="0"/>
              </a:rPr>
              <a:t>. Não é necessário grande familiaridade com HTML5, CSS ou </a:t>
            </a:r>
            <a:r>
              <a:rPr lang="pt-BR" sz="3500" dirty="0" err="1" smtClean="0">
                <a:latin typeface="Calibri" pitchFamily="34" charset="0"/>
                <a:cs typeface="Calibri" pitchFamily="34" charset="0"/>
              </a:rPr>
              <a:t>java</a:t>
            </a:r>
            <a:r>
              <a:rPr lang="pt-BR" sz="3500" dirty="0" smtClean="0">
                <a:latin typeface="Calibri" pitchFamily="34" charset="0"/>
                <a:cs typeface="Calibri" pitchFamily="34" charset="0"/>
              </a:rPr>
              <a:t> Script, pois os conceitos são rápidos e fáceis de aprender.</a:t>
            </a:r>
            <a:endParaRPr lang="pt-BR" sz="3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281341" y="16683190"/>
            <a:ext cx="64087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500" dirty="0" smtClean="0">
                <a:latin typeface="Calibri" pitchFamily="34" charset="0"/>
                <a:cs typeface="Calibri" pitchFamily="34" charset="0"/>
              </a:rPr>
              <a:t>MAZANO, J. A.</a:t>
            </a:r>
            <a:r>
              <a:rPr lang="pt-BR" sz="3500" dirty="0" smtClean="0"/>
              <a:t> </a:t>
            </a:r>
            <a:r>
              <a:rPr lang="pt-BR" sz="3500" dirty="0" smtClean="0">
                <a:latin typeface="Calibri" pitchFamily="34" charset="0"/>
                <a:cs typeface="Calibri" pitchFamily="34" charset="0"/>
              </a:rPr>
              <a:t>Estudo Dirigido Web de </a:t>
            </a:r>
            <a:r>
              <a:rPr lang="pt-BR" sz="3500" dirty="0" err="1" smtClean="0">
                <a:latin typeface="Calibri" pitchFamily="34" charset="0"/>
                <a:cs typeface="Calibri" pitchFamily="34" charset="0"/>
              </a:rPr>
              <a:t>Javascript</a:t>
            </a:r>
            <a:r>
              <a:rPr lang="pt-BR" sz="3500" dirty="0" smtClean="0">
                <a:latin typeface="Calibri" pitchFamily="34" charset="0"/>
                <a:cs typeface="Calibri" pitchFamily="34" charset="0"/>
              </a:rPr>
              <a:t>. São Paulo: Érica, 2001.  260 p.</a:t>
            </a:r>
          </a:p>
          <a:p>
            <a:pPr algn="just">
              <a:buFont typeface="Arial" pitchFamily="34" charset="0"/>
              <a:buChar char="•"/>
            </a:pPr>
            <a:r>
              <a:rPr lang="pt-BR" sz="3600" dirty="0" smtClean="0"/>
              <a:t> </a:t>
            </a:r>
            <a:r>
              <a:rPr lang="pt-BR" sz="3500" dirty="0" err="1" smtClean="0">
                <a:latin typeface="Calibri" pitchFamily="34" charset="0"/>
                <a:cs typeface="Calibri" pitchFamily="34" charset="0"/>
              </a:rPr>
              <a:t>Python</a:t>
            </a:r>
            <a:r>
              <a:rPr lang="pt-BR" sz="3500" dirty="0" smtClean="0">
                <a:latin typeface="Calibri" pitchFamily="34" charset="0"/>
                <a:cs typeface="Calibri" pitchFamily="34" charset="0"/>
              </a:rPr>
              <a:t> Software </a:t>
            </a:r>
            <a:r>
              <a:rPr lang="pt-BR" sz="3500" dirty="0" err="1" smtClean="0">
                <a:latin typeface="Calibri" pitchFamily="34" charset="0"/>
                <a:cs typeface="Calibri" pitchFamily="34" charset="0"/>
              </a:rPr>
              <a:t>Foundation</a:t>
            </a:r>
            <a:r>
              <a:rPr lang="pt-BR" sz="3500" dirty="0" smtClean="0">
                <a:latin typeface="Calibri" pitchFamily="34" charset="0"/>
                <a:cs typeface="Calibri" pitchFamily="34" charset="0"/>
              </a:rPr>
              <a:t>. Disponível em</a:t>
            </a:r>
            <a:r>
              <a:rPr lang="pt-BR" sz="35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pt-BR" sz="3500" dirty="0" smtClean="0">
                <a:latin typeface="Calibri" pitchFamily="34" charset="0"/>
                <a:cs typeface="Calibri" pitchFamily="34" charset="0"/>
                <a:hlinkClick r:id="rId8"/>
              </a:rPr>
              <a:t>http://docs.python.org/3</a:t>
            </a:r>
            <a:r>
              <a:rPr lang="pt-BR" sz="3500" dirty="0" smtClean="0">
                <a:latin typeface="Calibri" pitchFamily="34" charset="0"/>
                <a:cs typeface="Calibri" pitchFamily="34" charset="0"/>
                <a:hlinkClick r:id="rId8"/>
              </a:rPr>
              <a:t>/</a:t>
            </a:r>
            <a:r>
              <a:rPr lang="pt-BR" sz="3500" dirty="0" smtClean="0">
                <a:latin typeface="Calibri" pitchFamily="34" charset="0"/>
                <a:cs typeface="Calibri" pitchFamily="34" charset="0"/>
              </a:rPr>
              <a:t>. Acesso </a:t>
            </a:r>
            <a:r>
              <a:rPr lang="pt-BR" sz="3500" dirty="0" smtClean="0">
                <a:latin typeface="Calibri" pitchFamily="34" charset="0"/>
                <a:cs typeface="Calibri" pitchFamily="34" charset="0"/>
              </a:rPr>
              <a:t>em: 26 de nov. de 2012</a:t>
            </a:r>
          </a:p>
          <a:p>
            <a:pPr algn="just">
              <a:buFont typeface="Arial" pitchFamily="34" charset="0"/>
              <a:buChar char="•"/>
            </a:pPr>
            <a:endParaRPr lang="pt-BR" sz="3500" dirty="0" smtClean="0">
              <a:latin typeface="Calibri" pitchFamily="34" charset="0"/>
              <a:cs typeface="Calibri" pitchFamily="34" charset="0"/>
              <a:hlinkClick r:id="rId9"/>
            </a:endParaRPr>
          </a:p>
          <a:p>
            <a:pPr algn="just"/>
            <a:endParaRPr lang="pt-BR" sz="35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248</Words>
  <Application>Microsoft Office PowerPoint</Application>
  <PresentationFormat>Personalizar</PresentationFormat>
  <Paragraphs>25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ldoy</cp:lastModifiedBy>
  <cp:revision>36</cp:revision>
  <dcterms:modified xsi:type="dcterms:W3CDTF">2012-11-26T17:37:20Z</dcterms:modified>
</cp:coreProperties>
</file>