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1" r:id="rId3"/>
    <p:sldId id="257" r:id="rId4"/>
    <p:sldId id="259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D0EE62-FF0C-4E0F-B82E-EF7B068B3973}" v="28" dt="2022-08-28T22:50:53.2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>
        <p:scale>
          <a:sx n="86" d="100"/>
          <a:sy n="86" d="100"/>
        </p:scale>
        <p:origin x="141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 said" userId="3d65a11cc618f93b" providerId="LiveId" clId="{CDD0EE62-FF0C-4E0F-B82E-EF7B068B3973}"/>
    <pc:docChg chg="undo custSel addSld delSld modSld">
      <pc:chgData name="will said" userId="3d65a11cc618f93b" providerId="LiveId" clId="{CDD0EE62-FF0C-4E0F-B82E-EF7B068B3973}" dt="2022-08-28T22:50:53.224" v="717" actId="1582"/>
      <pc:docMkLst>
        <pc:docMk/>
      </pc:docMkLst>
      <pc:sldChg chg="addSp delSp modSp mod">
        <pc:chgData name="will said" userId="3d65a11cc618f93b" providerId="LiveId" clId="{CDD0EE62-FF0C-4E0F-B82E-EF7B068B3973}" dt="2022-08-28T22:47:49.456" v="704" actId="1076"/>
        <pc:sldMkLst>
          <pc:docMk/>
          <pc:sldMk cId="4151243438" sldId="256"/>
        </pc:sldMkLst>
        <pc:spChg chg="del mod">
          <ac:chgData name="will said" userId="3d65a11cc618f93b" providerId="LiveId" clId="{CDD0EE62-FF0C-4E0F-B82E-EF7B068B3973}" dt="2022-08-28T22:47:42.288" v="702" actId="478"/>
          <ac:spMkLst>
            <pc:docMk/>
            <pc:sldMk cId="4151243438" sldId="256"/>
            <ac:spMk id="3" creationId="{69A3ECCC-D0BC-3B5F-2923-1DAE82588661}"/>
          </ac:spMkLst>
        </pc:spChg>
        <pc:spChg chg="add del mod">
          <ac:chgData name="will said" userId="3d65a11cc618f93b" providerId="LiveId" clId="{CDD0EE62-FF0C-4E0F-B82E-EF7B068B3973}" dt="2022-08-28T22:47:45.405" v="703" actId="478"/>
          <ac:spMkLst>
            <pc:docMk/>
            <pc:sldMk cId="4151243438" sldId="256"/>
            <ac:spMk id="4" creationId="{D55D2BC3-EFC0-94EF-3797-FA2152ED7EEF}"/>
          </ac:spMkLst>
        </pc:spChg>
        <pc:picChg chg="mod">
          <ac:chgData name="will said" userId="3d65a11cc618f93b" providerId="LiveId" clId="{CDD0EE62-FF0C-4E0F-B82E-EF7B068B3973}" dt="2022-08-28T22:47:49.456" v="704" actId="1076"/>
          <ac:picMkLst>
            <pc:docMk/>
            <pc:sldMk cId="4151243438" sldId="256"/>
            <ac:picMk id="6" creationId="{0E800732-F773-BD23-1575-4AE94695732B}"/>
          </ac:picMkLst>
        </pc:picChg>
      </pc:sldChg>
      <pc:sldChg chg="addSp delSp modSp add mod">
        <pc:chgData name="will said" userId="3d65a11cc618f93b" providerId="LiveId" clId="{CDD0EE62-FF0C-4E0F-B82E-EF7B068B3973}" dt="2022-08-28T22:50:53.224" v="717" actId="1582"/>
        <pc:sldMkLst>
          <pc:docMk/>
          <pc:sldMk cId="2252875693" sldId="257"/>
        </pc:sldMkLst>
        <pc:spChg chg="del mod">
          <ac:chgData name="will said" userId="3d65a11cc618f93b" providerId="LiveId" clId="{CDD0EE62-FF0C-4E0F-B82E-EF7B068B3973}" dt="2022-08-28T22:22:55.981" v="610" actId="478"/>
          <ac:spMkLst>
            <pc:docMk/>
            <pc:sldMk cId="2252875693" sldId="257"/>
            <ac:spMk id="3" creationId="{69A3ECCC-D0BC-3B5F-2923-1DAE82588661}"/>
          </ac:spMkLst>
        </pc:spChg>
        <pc:spChg chg="add del mod">
          <ac:chgData name="will said" userId="3d65a11cc618f93b" providerId="LiveId" clId="{CDD0EE62-FF0C-4E0F-B82E-EF7B068B3973}" dt="2022-08-28T22:23:30.888" v="613" actId="478"/>
          <ac:spMkLst>
            <pc:docMk/>
            <pc:sldMk cId="2252875693" sldId="257"/>
            <ac:spMk id="5" creationId="{5C7828E3-E307-6353-8F3D-B30ABF37F3E3}"/>
          </ac:spMkLst>
        </pc:spChg>
        <pc:graphicFrameChg chg="add del mod">
          <ac:chgData name="will said" userId="3d65a11cc618f93b" providerId="LiveId" clId="{CDD0EE62-FF0C-4E0F-B82E-EF7B068B3973}" dt="2022-08-28T22:40:58.258" v="670" actId="478"/>
          <ac:graphicFrameMkLst>
            <pc:docMk/>
            <pc:sldMk cId="2252875693" sldId="257"/>
            <ac:graphicFrameMk id="2" creationId="{AB17F5B5-86D3-AF8D-6CE6-A110322A267A}"/>
          </ac:graphicFrameMkLst>
        </pc:graphicFrameChg>
        <pc:graphicFrameChg chg="add del mod">
          <ac:chgData name="will said" userId="3d65a11cc618f93b" providerId="LiveId" clId="{CDD0EE62-FF0C-4E0F-B82E-EF7B068B3973}" dt="2022-08-28T22:24:39.612" v="619"/>
          <ac:graphicFrameMkLst>
            <pc:docMk/>
            <pc:sldMk cId="2252875693" sldId="257"/>
            <ac:graphicFrameMk id="7" creationId="{5D819278-B653-CCEE-31E9-DCF8A7203C20}"/>
          </ac:graphicFrameMkLst>
        </pc:graphicFrameChg>
        <pc:graphicFrameChg chg="add mod modGraphic">
          <ac:chgData name="will said" userId="3d65a11cc618f93b" providerId="LiveId" clId="{CDD0EE62-FF0C-4E0F-B82E-EF7B068B3973}" dt="2022-08-28T22:46:48.117" v="690" actId="1076"/>
          <ac:graphicFrameMkLst>
            <pc:docMk/>
            <pc:sldMk cId="2252875693" sldId="257"/>
            <ac:graphicFrameMk id="9" creationId="{80AAAA49-302D-C514-EE6D-B10DEAE7636C}"/>
          </ac:graphicFrameMkLst>
        </pc:graphicFrameChg>
        <pc:graphicFrameChg chg="add mod">
          <ac:chgData name="will said" userId="3d65a11cc618f93b" providerId="LiveId" clId="{CDD0EE62-FF0C-4E0F-B82E-EF7B068B3973}" dt="2022-08-28T22:50:53.224" v="717" actId="1582"/>
          <ac:graphicFrameMkLst>
            <pc:docMk/>
            <pc:sldMk cId="2252875693" sldId="257"/>
            <ac:graphicFrameMk id="10" creationId="{F4D9FA1F-6637-6DA8-935E-285CF93D5265}"/>
          </ac:graphicFrameMkLst>
        </pc:graphicFrameChg>
        <pc:picChg chg="del">
          <ac:chgData name="will said" userId="3d65a11cc618f93b" providerId="LiveId" clId="{CDD0EE62-FF0C-4E0F-B82E-EF7B068B3973}" dt="2022-08-28T22:19:14.416" v="456" actId="478"/>
          <ac:picMkLst>
            <pc:docMk/>
            <pc:sldMk cId="2252875693" sldId="257"/>
            <ac:picMk id="6" creationId="{0E800732-F773-BD23-1575-4AE94695732B}"/>
          </ac:picMkLst>
        </pc:picChg>
        <pc:picChg chg="add del mod">
          <ac:chgData name="will said" userId="3d65a11cc618f93b" providerId="LiveId" clId="{CDD0EE62-FF0C-4E0F-B82E-EF7B068B3973}" dt="2022-08-28T22:26:57.271" v="623" actId="478"/>
          <ac:picMkLst>
            <pc:docMk/>
            <pc:sldMk cId="2252875693" sldId="257"/>
            <ac:picMk id="8" creationId="{70A790B1-AC60-CE5E-7ECB-6CE3BD9FDE28}"/>
          </ac:picMkLst>
        </pc:picChg>
      </pc:sldChg>
      <pc:sldChg chg="addSp delSp modSp add mod">
        <pc:chgData name="will said" userId="3d65a11cc618f93b" providerId="LiveId" clId="{CDD0EE62-FF0C-4E0F-B82E-EF7B068B3973}" dt="2022-08-28T22:49:30.368" v="707" actId="27918"/>
        <pc:sldMkLst>
          <pc:docMk/>
          <pc:sldMk cId="1661629255" sldId="258"/>
        </pc:sldMkLst>
        <pc:graphicFrameChg chg="del">
          <ac:chgData name="will said" userId="3d65a11cc618f93b" providerId="LiveId" clId="{CDD0EE62-FF0C-4E0F-B82E-EF7B068B3973}" dt="2022-08-28T22:23:51.426" v="616" actId="478"/>
          <ac:graphicFrameMkLst>
            <pc:docMk/>
            <pc:sldMk cId="1661629255" sldId="258"/>
            <ac:graphicFrameMk id="2" creationId="{AB17F5B5-86D3-AF8D-6CE6-A110322A267A}"/>
          </ac:graphicFrameMkLst>
        </pc:graphicFrameChg>
        <pc:graphicFrameChg chg="add del mod">
          <ac:chgData name="will said" userId="3d65a11cc618f93b" providerId="LiveId" clId="{CDD0EE62-FF0C-4E0F-B82E-EF7B068B3973}" dt="2022-08-28T22:36:08.945" v="654" actId="478"/>
          <ac:graphicFrameMkLst>
            <pc:docMk/>
            <pc:sldMk cId="1661629255" sldId="258"/>
            <ac:graphicFrameMk id="3" creationId="{47693023-D8E9-03EA-30A2-AF4DC627DFD1}"/>
          </ac:graphicFrameMkLst>
        </pc:graphicFrameChg>
        <pc:graphicFrameChg chg="add mod">
          <ac:chgData name="will said" userId="3d65a11cc618f93b" providerId="LiveId" clId="{CDD0EE62-FF0C-4E0F-B82E-EF7B068B3973}" dt="2022-08-28T22:36:32.511" v="660" actId="14100"/>
          <ac:graphicFrameMkLst>
            <pc:docMk/>
            <pc:sldMk cId="1661629255" sldId="258"/>
            <ac:graphicFrameMk id="4" creationId="{47693023-D8E9-03EA-30A2-AF4DC627DFD1}"/>
          </ac:graphicFrameMkLst>
        </pc:graphicFrameChg>
      </pc:sldChg>
      <pc:sldChg chg="delSp add del mod">
        <pc:chgData name="will said" userId="3d65a11cc618f93b" providerId="LiveId" clId="{CDD0EE62-FF0C-4E0F-B82E-EF7B068B3973}" dt="2022-08-28T22:40:42.378" v="665" actId="47"/>
        <pc:sldMkLst>
          <pc:docMk/>
          <pc:sldMk cId="149636540" sldId="259"/>
        </pc:sldMkLst>
        <pc:graphicFrameChg chg="del">
          <ac:chgData name="will said" userId="3d65a11cc618f93b" providerId="LiveId" clId="{CDD0EE62-FF0C-4E0F-B82E-EF7B068B3973}" dt="2022-08-28T22:36:41.679" v="662" actId="478"/>
          <ac:graphicFrameMkLst>
            <pc:docMk/>
            <pc:sldMk cId="149636540" sldId="259"/>
            <ac:graphicFrameMk id="4" creationId="{47693023-D8E9-03EA-30A2-AF4DC627DFD1}"/>
          </ac:graphicFrameMkLst>
        </pc:graphicFrameChg>
      </pc:sldChg>
      <pc:sldChg chg="delSp modSp add mod">
        <pc:chgData name="will said" userId="3d65a11cc618f93b" providerId="LiveId" clId="{CDD0EE62-FF0C-4E0F-B82E-EF7B068B3973}" dt="2022-08-28T22:40:53.929" v="669" actId="14100"/>
        <pc:sldMkLst>
          <pc:docMk/>
          <pc:sldMk cId="465586063" sldId="259"/>
        </pc:sldMkLst>
        <pc:graphicFrameChg chg="mod">
          <ac:chgData name="will said" userId="3d65a11cc618f93b" providerId="LiveId" clId="{CDD0EE62-FF0C-4E0F-B82E-EF7B068B3973}" dt="2022-08-28T22:40:53.929" v="669" actId="14100"/>
          <ac:graphicFrameMkLst>
            <pc:docMk/>
            <pc:sldMk cId="465586063" sldId="259"/>
            <ac:graphicFrameMk id="2" creationId="{AB17F5B5-86D3-AF8D-6CE6-A110322A267A}"/>
          </ac:graphicFrameMkLst>
        </pc:graphicFrameChg>
        <pc:graphicFrameChg chg="del">
          <ac:chgData name="will said" userId="3d65a11cc618f93b" providerId="LiveId" clId="{CDD0EE62-FF0C-4E0F-B82E-EF7B068B3973}" dt="2022-08-28T22:40:49.342" v="667" actId="478"/>
          <ac:graphicFrameMkLst>
            <pc:docMk/>
            <pc:sldMk cId="465586063" sldId="259"/>
            <ac:graphicFrameMk id="9" creationId="{80AAAA49-302D-C514-EE6D-B10DEAE7636C}"/>
          </ac:graphicFrameMkLst>
        </pc:graphicFrameChg>
      </pc:sldChg>
      <pc:sldChg chg="addSp delSp modSp add mod">
        <pc:chgData name="will said" userId="3d65a11cc618f93b" providerId="LiveId" clId="{CDD0EE62-FF0C-4E0F-B82E-EF7B068B3973}" dt="2022-08-28T22:50:25.220" v="715" actId="14100"/>
        <pc:sldMkLst>
          <pc:docMk/>
          <pc:sldMk cId="4148421924" sldId="260"/>
        </pc:sldMkLst>
        <pc:graphicFrameChg chg="add mod">
          <ac:chgData name="will said" userId="3d65a11cc618f93b" providerId="LiveId" clId="{CDD0EE62-FF0C-4E0F-B82E-EF7B068B3973}" dt="2022-08-28T22:50:25.220" v="715" actId="14100"/>
          <ac:graphicFrameMkLst>
            <pc:docMk/>
            <pc:sldMk cId="4148421924" sldId="260"/>
            <ac:graphicFrameMk id="2" creationId="{3A05C61B-D193-7897-BB98-57CBEAE9751E}"/>
          </ac:graphicFrameMkLst>
        </pc:graphicFrameChg>
        <pc:graphicFrameChg chg="del">
          <ac:chgData name="will said" userId="3d65a11cc618f93b" providerId="LiveId" clId="{CDD0EE62-FF0C-4E0F-B82E-EF7B068B3973}" dt="2022-08-28T22:50:01.802" v="710" actId="478"/>
          <ac:graphicFrameMkLst>
            <pc:docMk/>
            <pc:sldMk cId="4148421924" sldId="260"/>
            <ac:graphicFrameMk id="4" creationId="{47693023-D8E9-03EA-30A2-AF4DC627DFD1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willd\Class\Final_Project\UFC_Data_Tables.csv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willd\Class\Final_Project\UFC_Data_Tables.csv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lld\Class\Final_Project\UFC_Data_Table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willd\Class\Final_Project\UFC_Data_Tables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[UFC_Data_Tables.csv]Sheet3!PivotTable6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Win% by 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blipFill rotWithShape="1">
            <a:blip xmlns:r="http://schemas.openxmlformats.org/officeDocument/2006/relationships" r:embed="rId3">
              <a:duotone>
                <a:schemeClr val="accent1">
                  <a:shade val="36000"/>
                  <a:satMod val="120000"/>
                </a:schemeClr>
                <a:schemeClr val="accent1">
                  <a:tint val="40000"/>
                </a:schemeClr>
              </a:duotone>
            </a:blip>
            <a:tile tx="0" ty="0" sx="60000" sy="59000" flip="none" algn="tl"/>
          </a:blip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Sheet3!$B$65</c:f>
              <c:strCache>
                <c:ptCount val="1"/>
                <c:pt idx="0">
                  <c:v>Total</c:v>
                </c:pt>
              </c:strCache>
            </c:strRef>
          </c:tx>
          <c:spPr>
            <a:ln w="76200" cap="rnd">
              <a:solidFill>
                <a:schemeClr val="accent1"/>
              </a:solidFill>
              <a:round/>
            </a:ln>
            <a:effectLst>
              <a:outerShdw blurRad="50800" dist="19050" dir="5400000" algn="tl" rotWithShape="0">
                <a:srgbClr val="000000">
                  <a:alpha val="60000"/>
                </a:srgbClr>
              </a:outerShdw>
              <a:softEdge rad="12700"/>
            </a:effectLst>
          </c:spPr>
          <c:marker>
            <c:symbol val="none"/>
          </c:marker>
          <c:cat>
            <c:strRef>
              <c:f>Sheet3!$A$66:$A$86</c:f>
              <c:strCache>
                <c:ptCount val="20"/>
                <c:pt idx="0">
                  <c:v>23</c:v>
                </c:pt>
                <c:pt idx="1">
                  <c:v>24</c:v>
                </c:pt>
                <c:pt idx="2">
                  <c:v>25</c:v>
                </c:pt>
                <c:pt idx="3">
                  <c:v>26</c:v>
                </c:pt>
                <c:pt idx="4">
                  <c:v>27</c:v>
                </c:pt>
                <c:pt idx="5">
                  <c:v>28</c:v>
                </c:pt>
                <c:pt idx="6">
                  <c:v>29</c:v>
                </c:pt>
                <c:pt idx="7">
                  <c:v>30</c:v>
                </c:pt>
                <c:pt idx="8">
                  <c:v>31</c:v>
                </c:pt>
                <c:pt idx="9">
                  <c:v>32</c:v>
                </c:pt>
                <c:pt idx="10">
                  <c:v>33</c:v>
                </c:pt>
                <c:pt idx="11">
                  <c:v>34</c:v>
                </c:pt>
                <c:pt idx="12">
                  <c:v>35</c:v>
                </c:pt>
                <c:pt idx="13">
                  <c:v>36</c:v>
                </c:pt>
                <c:pt idx="14">
                  <c:v>37</c:v>
                </c:pt>
                <c:pt idx="15">
                  <c:v>38</c:v>
                </c:pt>
                <c:pt idx="16">
                  <c:v>39</c:v>
                </c:pt>
                <c:pt idx="17">
                  <c:v>40</c:v>
                </c:pt>
                <c:pt idx="18">
                  <c:v>41</c:v>
                </c:pt>
                <c:pt idx="19">
                  <c:v>42</c:v>
                </c:pt>
              </c:strCache>
            </c:strRef>
          </c:cat>
          <c:val>
            <c:numRef>
              <c:f>Sheet3!$B$66:$B$86</c:f>
              <c:numCache>
                <c:formatCode>0.00%</c:formatCode>
                <c:ptCount val="20"/>
                <c:pt idx="0">
                  <c:v>0.9</c:v>
                </c:pt>
                <c:pt idx="1">
                  <c:v>0.85899999999999999</c:v>
                </c:pt>
                <c:pt idx="2">
                  <c:v>0.90100000000000013</c:v>
                </c:pt>
                <c:pt idx="3">
                  <c:v>0.85400000000000009</c:v>
                </c:pt>
                <c:pt idx="4">
                  <c:v>0.87029999999999996</c:v>
                </c:pt>
                <c:pt idx="5">
                  <c:v>0.85115384615384626</c:v>
                </c:pt>
                <c:pt idx="6">
                  <c:v>0.82894444444444448</c:v>
                </c:pt>
                <c:pt idx="7">
                  <c:v>0.79319999999999991</c:v>
                </c:pt>
                <c:pt idx="8">
                  <c:v>0.86969230769230765</c:v>
                </c:pt>
                <c:pt idx="9">
                  <c:v>0.77046666666666652</c:v>
                </c:pt>
                <c:pt idx="10">
                  <c:v>0.76499999999999979</c:v>
                </c:pt>
                <c:pt idx="11">
                  <c:v>0.755</c:v>
                </c:pt>
                <c:pt idx="12">
                  <c:v>0.74666666666666659</c:v>
                </c:pt>
                <c:pt idx="13">
                  <c:v>0.73080000000000001</c:v>
                </c:pt>
                <c:pt idx="14">
                  <c:v>0.72983333333333344</c:v>
                </c:pt>
                <c:pt idx="15">
                  <c:v>0.73459999999999992</c:v>
                </c:pt>
                <c:pt idx="16">
                  <c:v>0.73974999999999991</c:v>
                </c:pt>
                <c:pt idx="17">
                  <c:v>0.6855</c:v>
                </c:pt>
                <c:pt idx="18">
                  <c:v>0.68400000000000005</c:v>
                </c:pt>
                <c:pt idx="19">
                  <c:v>0.80500000000000005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3B-45CE-B113-033FF1DFCC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13088248"/>
        <c:axId val="613089848"/>
      </c:lineChart>
      <c:catAx>
        <c:axId val="613088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3089848"/>
        <c:crosses val="autoZero"/>
        <c:auto val="1"/>
        <c:lblAlgn val="ctr"/>
        <c:lblOffset val="100"/>
        <c:noMultiLvlLbl val="0"/>
      </c:catAx>
      <c:valAx>
        <c:axId val="613089848"/>
        <c:scaling>
          <c:orientation val="minMax"/>
          <c:min val="0.65000000000000013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3088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[UFC_Data_Tables.csv]Sheet3!PivotTable4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Fighting Style Winning 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Sheet3!$B$12:$B$13</c:f>
              <c:strCache>
                <c:ptCount val="1"/>
                <c:pt idx="0">
                  <c:v>Mens</c:v>
                </c:pt>
              </c:strCache>
            </c:strRef>
          </c:tx>
          <c:spPr>
            <a:blipFill rotWithShape="1">
              <a:blip xmlns:r="http://schemas.openxmlformats.org/officeDocument/2006/relationships" r:embed="rId3">
                <a:duotone>
                  <a:schemeClr val="accent1">
                    <a:shade val="36000"/>
                    <a:satMod val="120000"/>
                  </a:schemeClr>
                  <a:schemeClr val="accent1">
                    <a:tint val="40000"/>
                  </a:schemeClr>
                </a:duotone>
              </a:blip>
              <a:tile tx="0" ty="0" sx="60000" sy="59000" flip="none" algn="tl"/>
            </a:blipFill>
            <a:ln>
              <a:noFill/>
            </a:ln>
            <a:effectLst>
              <a:outerShdw blurRad="50800" dist="19050" dir="5400000" algn="tl" rotWithShape="0">
                <a:srgbClr val="000000">
                  <a:alpha val="60000"/>
                </a:srgbClr>
              </a:outerShdw>
              <a:softEdge rad="12700"/>
            </a:effectLst>
          </c:spPr>
          <c:invertIfNegative val="0"/>
          <c:cat>
            <c:strRef>
              <c:f>Sheet3!$A$14:$A$30</c:f>
              <c:strCache>
                <c:ptCount val="17"/>
                <c:pt idx="0">
                  <c:v>Jiu-Jitsu</c:v>
                </c:pt>
                <c:pt idx="1">
                  <c:v>Sambo</c:v>
                </c:pt>
                <c:pt idx="2">
                  <c:v>Muay Thai</c:v>
                </c:pt>
                <c:pt idx="3">
                  <c:v>Taekwondo</c:v>
                </c:pt>
                <c:pt idx="4">
                  <c:v>Brazilian Jiu-Jitsu</c:v>
                </c:pt>
                <c:pt idx="5">
                  <c:v>Striker</c:v>
                </c:pt>
                <c:pt idx="6">
                  <c:v>Mixed Martial Artist</c:v>
                </c:pt>
                <c:pt idx="7">
                  <c:v>Wrestling</c:v>
                </c:pt>
                <c:pt idx="8">
                  <c:v>Capoeira and Taekwondo</c:v>
                </c:pt>
                <c:pt idx="9">
                  <c:v>Boxing</c:v>
                </c:pt>
                <c:pt idx="10">
                  <c:v>Kickboxing</c:v>
                </c:pt>
                <c:pt idx="11">
                  <c:v>Wushu Sanda</c:v>
                </c:pt>
                <c:pt idx="12">
                  <c:v>Jeet Kune Do</c:v>
                </c:pt>
                <c:pt idx="13">
                  <c:v>Boxing, Kickboxing</c:v>
                </c:pt>
                <c:pt idx="14">
                  <c:v>Boxing, Shootfighting</c:v>
                </c:pt>
                <c:pt idx="15">
                  <c:v>Karate</c:v>
                </c:pt>
                <c:pt idx="16">
                  <c:v>Judo</c:v>
                </c:pt>
              </c:strCache>
            </c:strRef>
          </c:cat>
          <c:val>
            <c:numRef>
              <c:f>Sheet3!$B$14:$B$30</c:f>
              <c:numCache>
                <c:formatCode>0.00%</c:formatCode>
                <c:ptCount val="17"/>
                <c:pt idx="0">
                  <c:v>0.93300000000000005</c:v>
                </c:pt>
                <c:pt idx="1">
                  <c:v>0.91599999999999993</c:v>
                </c:pt>
                <c:pt idx="2">
                  <c:v>0.89733333333333343</c:v>
                </c:pt>
                <c:pt idx="3">
                  <c:v>0.83299999999999996</c:v>
                </c:pt>
                <c:pt idx="4">
                  <c:v>0.80976470588235316</c:v>
                </c:pt>
                <c:pt idx="5">
                  <c:v>0.80219047619047623</c:v>
                </c:pt>
                <c:pt idx="6">
                  <c:v>0.79725000000000024</c:v>
                </c:pt>
                <c:pt idx="7">
                  <c:v>0.79584615384615387</c:v>
                </c:pt>
                <c:pt idx="8">
                  <c:v>0.78600000000000003</c:v>
                </c:pt>
                <c:pt idx="9">
                  <c:v>0.78600000000000003</c:v>
                </c:pt>
                <c:pt idx="10">
                  <c:v>0.75</c:v>
                </c:pt>
                <c:pt idx="11">
                  <c:v>0.74099999999999999</c:v>
                </c:pt>
                <c:pt idx="12">
                  <c:v>0.59399999999999997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31-45E1-B754-C61405DEB5A2}"/>
            </c:ext>
          </c:extLst>
        </c:ser>
        <c:ser>
          <c:idx val="1"/>
          <c:order val="1"/>
          <c:tx>
            <c:strRef>
              <c:f>Sheet3!$C$12:$C$13</c:f>
              <c:strCache>
                <c:ptCount val="1"/>
                <c:pt idx="0">
                  <c:v>Womens</c:v>
                </c:pt>
              </c:strCache>
            </c:strRef>
          </c:tx>
          <c:spPr>
            <a:blipFill rotWithShape="1">
              <a:blip xmlns:r="http://schemas.openxmlformats.org/officeDocument/2006/relationships" r:embed="rId3">
                <a:duotone>
                  <a:schemeClr val="accent2">
                    <a:shade val="36000"/>
                    <a:satMod val="120000"/>
                  </a:schemeClr>
                  <a:schemeClr val="accent2">
                    <a:tint val="40000"/>
                  </a:schemeClr>
                </a:duotone>
              </a:blip>
              <a:tile tx="0" ty="0" sx="60000" sy="59000" flip="none" algn="tl"/>
            </a:blipFill>
            <a:ln>
              <a:noFill/>
            </a:ln>
            <a:effectLst>
              <a:outerShdw blurRad="50800" dist="19050" dir="5400000" algn="tl" rotWithShape="0">
                <a:srgbClr val="000000">
                  <a:alpha val="60000"/>
                </a:srgbClr>
              </a:outerShdw>
              <a:softEdge rad="12700"/>
            </a:effectLst>
          </c:spPr>
          <c:invertIfNegative val="0"/>
          <c:cat>
            <c:strRef>
              <c:f>Sheet3!$A$14:$A$30</c:f>
              <c:strCache>
                <c:ptCount val="17"/>
                <c:pt idx="0">
                  <c:v>Jiu-Jitsu</c:v>
                </c:pt>
                <c:pt idx="1">
                  <c:v>Sambo</c:v>
                </c:pt>
                <c:pt idx="2">
                  <c:v>Muay Thai</c:v>
                </c:pt>
                <c:pt idx="3">
                  <c:v>Taekwondo</c:v>
                </c:pt>
                <c:pt idx="4">
                  <c:v>Brazilian Jiu-Jitsu</c:v>
                </c:pt>
                <c:pt idx="5">
                  <c:v>Striker</c:v>
                </c:pt>
                <c:pt idx="6">
                  <c:v>Mixed Martial Artist</c:v>
                </c:pt>
                <c:pt idx="7">
                  <c:v>Wrestling</c:v>
                </c:pt>
                <c:pt idx="8">
                  <c:v>Capoeira and Taekwondo</c:v>
                </c:pt>
                <c:pt idx="9">
                  <c:v>Boxing</c:v>
                </c:pt>
                <c:pt idx="10">
                  <c:v>Kickboxing</c:v>
                </c:pt>
                <c:pt idx="11">
                  <c:v>Wushu Sanda</c:v>
                </c:pt>
                <c:pt idx="12">
                  <c:v>Jeet Kune Do</c:v>
                </c:pt>
                <c:pt idx="13">
                  <c:v>Boxing, Kickboxing</c:v>
                </c:pt>
                <c:pt idx="14">
                  <c:v>Boxing, Shootfighting</c:v>
                </c:pt>
                <c:pt idx="15">
                  <c:v>Karate</c:v>
                </c:pt>
                <c:pt idx="16">
                  <c:v>Judo</c:v>
                </c:pt>
              </c:strCache>
            </c:strRef>
          </c:cat>
          <c:val>
            <c:numRef>
              <c:f>Sheet3!$C$14:$C$30</c:f>
              <c:numCache>
                <c:formatCode>General</c:formatCode>
                <c:ptCount val="17"/>
                <c:pt idx="2" formatCode="0.00%">
                  <c:v>0.85516666666666674</c:v>
                </c:pt>
                <c:pt idx="3" formatCode="0.00%">
                  <c:v>0.69199999999999995</c:v>
                </c:pt>
                <c:pt idx="4" formatCode="0.00%">
                  <c:v>0.74449999999999994</c:v>
                </c:pt>
                <c:pt idx="5" formatCode="0.00%">
                  <c:v>0.71862499999999996</c:v>
                </c:pt>
                <c:pt idx="6" formatCode="0.00%">
                  <c:v>0.78330769230769226</c:v>
                </c:pt>
                <c:pt idx="7" formatCode="0.00%">
                  <c:v>0.68400000000000005</c:v>
                </c:pt>
                <c:pt idx="9" formatCode="0.00%">
                  <c:v>0.79400000000000004</c:v>
                </c:pt>
                <c:pt idx="13" formatCode="0.00%">
                  <c:v>0.75</c:v>
                </c:pt>
                <c:pt idx="14" formatCode="0.00%">
                  <c:v>0.73899999999999999</c:v>
                </c:pt>
                <c:pt idx="15" formatCode="0.00%">
                  <c:v>0.84599999999999997</c:v>
                </c:pt>
                <c:pt idx="16" formatCode="0.00%">
                  <c:v>0.90900000000000003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31-45E1-B754-C61405DEB5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14014480"/>
        <c:axId val="614010960"/>
      </c:barChart>
      <c:catAx>
        <c:axId val="614014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4010960"/>
        <c:crosses val="autoZero"/>
        <c:auto val="1"/>
        <c:lblAlgn val="ctr"/>
        <c:lblOffset val="100"/>
        <c:noMultiLvlLbl val="0"/>
      </c:catAx>
      <c:valAx>
        <c:axId val="614010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4014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[UFC_Data_Tables.csv]Sheet3!PivotTable5</c:name>
    <c:fmtId val="3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KO%_BY_Fighting_Stylel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diamond"/>
          <c:size val="5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Sheet3!$B$36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Sheet3!$A$37:$A$53</c:f>
              <c:strCache>
                <c:ptCount val="17"/>
                <c:pt idx="0">
                  <c:v>Jeet Kune Do</c:v>
                </c:pt>
                <c:pt idx="1">
                  <c:v>Sambo</c:v>
                </c:pt>
                <c:pt idx="2">
                  <c:v>Boxing, Shootfighting</c:v>
                </c:pt>
                <c:pt idx="3">
                  <c:v>Boxing</c:v>
                </c:pt>
                <c:pt idx="4">
                  <c:v>Judo</c:v>
                </c:pt>
                <c:pt idx="5">
                  <c:v>Taekwondo</c:v>
                </c:pt>
                <c:pt idx="6">
                  <c:v>Brazilian Jiu-Jitsu</c:v>
                </c:pt>
                <c:pt idx="7">
                  <c:v>Jiu-Jitsu</c:v>
                </c:pt>
                <c:pt idx="8">
                  <c:v>Wrestling</c:v>
                </c:pt>
                <c:pt idx="9">
                  <c:v>Wushu Sanda</c:v>
                </c:pt>
                <c:pt idx="10">
                  <c:v>Mixed Martial Artist</c:v>
                </c:pt>
                <c:pt idx="11">
                  <c:v>Striker</c:v>
                </c:pt>
                <c:pt idx="12">
                  <c:v>Karate</c:v>
                </c:pt>
                <c:pt idx="13">
                  <c:v>Boxing, Kickboxing</c:v>
                </c:pt>
                <c:pt idx="14">
                  <c:v>Muay Thai</c:v>
                </c:pt>
                <c:pt idx="15">
                  <c:v>Capoeira and Taekwondo</c:v>
                </c:pt>
                <c:pt idx="16">
                  <c:v>Kickboxing</c:v>
                </c:pt>
              </c:strCache>
            </c:strRef>
          </c:cat>
          <c:val>
            <c:numRef>
              <c:f>Sheet3!$B$37:$B$53</c:f>
              <c:numCache>
                <c:formatCode>0.00%</c:formatCode>
                <c:ptCount val="17"/>
                <c:pt idx="0">
                  <c:v>9.3799999999999994E-2</c:v>
                </c:pt>
                <c:pt idx="1">
                  <c:v>0.12769999999999998</c:v>
                </c:pt>
                <c:pt idx="2">
                  <c:v>0.13039999999999999</c:v>
                </c:pt>
                <c:pt idx="3">
                  <c:v>0.16557499999999997</c:v>
                </c:pt>
                <c:pt idx="4">
                  <c:v>0.18179999999999999</c:v>
                </c:pt>
                <c:pt idx="5">
                  <c:v>0.24529999999999999</c:v>
                </c:pt>
                <c:pt idx="6">
                  <c:v>0.26599761904761909</c:v>
                </c:pt>
                <c:pt idx="7">
                  <c:v>0.26669999999999999</c:v>
                </c:pt>
                <c:pt idx="8">
                  <c:v>0.33190714285714279</c:v>
                </c:pt>
                <c:pt idx="9">
                  <c:v>0.33329999999999999</c:v>
                </c:pt>
                <c:pt idx="10">
                  <c:v>0.33886792452830194</c:v>
                </c:pt>
                <c:pt idx="11">
                  <c:v>0.37324137931034473</c:v>
                </c:pt>
                <c:pt idx="12">
                  <c:v>0.3846</c:v>
                </c:pt>
                <c:pt idx="13">
                  <c:v>0.5</c:v>
                </c:pt>
                <c:pt idx="14">
                  <c:v>0.64611111111111108</c:v>
                </c:pt>
                <c:pt idx="15">
                  <c:v>0.67859999999999998</c:v>
                </c:pt>
                <c:pt idx="16">
                  <c:v>0.6875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E7-4637-8377-741BBF7868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574564304"/>
        <c:axId val="629141752"/>
      </c:barChart>
      <c:catAx>
        <c:axId val="5745643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9141752"/>
        <c:crosses val="autoZero"/>
        <c:auto val="1"/>
        <c:lblAlgn val="ctr"/>
        <c:lblOffset val="100"/>
        <c:noMultiLvlLbl val="0"/>
      </c:catAx>
      <c:valAx>
        <c:axId val="6291417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4564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[UFC_Data_Tables.csv]Sheet3!PivotTable8</c:name>
    <c:fmtId val="4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Wins_By_Submissionl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Sheet3!$B$108</c:f>
              <c:strCache>
                <c:ptCount val="1"/>
                <c:pt idx="0">
                  <c:v>Total</c:v>
                </c:pt>
              </c:strCache>
            </c:strRef>
          </c:tx>
          <c:spPr>
            <a:blipFill rotWithShape="1">
              <a:blip xmlns:r="http://schemas.openxmlformats.org/officeDocument/2006/relationships" r:embed="rId3">
                <a:duotone>
                  <a:schemeClr val="accent1">
                    <a:shade val="36000"/>
                    <a:satMod val="120000"/>
                  </a:schemeClr>
                  <a:schemeClr val="accent1">
                    <a:tint val="40000"/>
                  </a:schemeClr>
                </a:duotone>
              </a:blip>
              <a:tile tx="0" ty="0" sx="60000" sy="59000" flip="none" algn="tl"/>
            </a:blipFill>
            <a:ln>
              <a:noFill/>
            </a:ln>
            <a:effectLst>
              <a:outerShdw blurRad="50800" dist="19050" dir="5400000" algn="tl" rotWithShape="0">
                <a:srgbClr val="000000">
                  <a:alpha val="60000"/>
                </a:srgbClr>
              </a:outerShdw>
              <a:softEdge rad="12700"/>
            </a:effectLst>
          </c:spPr>
          <c:invertIfNegative val="0"/>
          <c:cat>
            <c:strRef>
              <c:f>Sheet3!$A$109:$A$125</c:f>
              <c:strCache>
                <c:ptCount val="17"/>
                <c:pt idx="0">
                  <c:v>Boxing, Shootfighting</c:v>
                </c:pt>
                <c:pt idx="1">
                  <c:v>Kickboxing</c:v>
                </c:pt>
                <c:pt idx="2">
                  <c:v>Boxing, Kickboxing</c:v>
                </c:pt>
                <c:pt idx="3">
                  <c:v>Capoeira and Taekwondo</c:v>
                </c:pt>
                <c:pt idx="4">
                  <c:v>Karate</c:v>
                </c:pt>
                <c:pt idx="5">
                  <c:v>Wushu Sanda</c:v>
                </c:pt>
                <c:pt idx="6">
                  <c:v>Judo</c:v>
                </c:pt>
                <c:pt idx="7">
                  <c:v>Taekwondo</c:v>
                </c:pt>
                <c:pt idx="8">
                  <c:v>Jeet Kune Do</c:v>
                </c:pt>
                <c:pt idx="9">
                  <c:v>Jiu-Jitsu</c:v>
                </c:pt>
                <c:pt idx="10">
                  <c:v>Boxing</c:v>
                </c:pt>
                <c:pt idx="11">
                  <c:v>Sambo</c:v>
                </c:pt>
                <c:pt idx="12">
                  <c:v>Muay Thai</c:v>
                </c:pt>
                <c:pt idx="13">
                  <c:v>Wrestling</c:v>
                </c:pt>
                <c:pt idx="14">
                  <c:v>Striker</c:v>
                </c:pt>
                <c:pt idx="15">
                  <c:v>Mixed Martial Artist</c:v>
                </c:pt>
                <c:pt idx="16">
                  <c:v>Brazilian Jiu-Jitsu</c:v>
                </c:pt>
              </c:strCache>
            </c:strRef>
          </c:cat>
          <c:val>
            <c:numRef>
              <c:f>Sheet3!$B$109:$B$125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  <c:pt idx="8">
                  <c:v>7</c:v>
                </c:pt>
                <c:pt idx="9">
                  <c:v>8</c:v>
                </c:pt>
                <c:pt idx="10">
                  <c:v>10</c:v>
                </c:pt>
                <c:pt idx="11">
                  <c:v>16</c:v>
                </c:pt>
                <c:pt idx="12">
                  <c:v>27</c:v>
                </c:pt>
                <c:pt idx="13">
                  <c:v>68</c:v>
                </c:pt>
                <c:pt idx="14">
                  <c:v>78</c:v>
                </c:pt>
                <c:pt idx="15">
                  <c:v>219</c:v>
                </c:pt>
                <c:pt idx="16">
                  <c:v>259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2D-4B1F-A9EF-A07EDC2581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613069688"/>
        <c:axId val="613071608"/>
      </c:barChart>
      <c:catAx>
        <c:axId val="6130696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3071608"/>
        <c:crosses val="autoZero"/>
        <c:auto val="1"/>
        <c:lblAlgn val="ctr"/>
        <c:lblOffset val="100"/>
        <c:noMultiLvlLbl val="0"/>
      </c:catAx>
      <c:valAx>
        <c:axId val="6130716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3069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C13B-AA20-4B73-94A1-D2A6CD7D8A7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0ACDE1B-D7E0-4772-8A54-CA2BBF3FF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9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C13B-AA20-4B73-94A1-D2A6CD7D8A7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DE1B-D7E0-4772-8A54-CA2BBF3FF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8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C13B-AA20-4B73-94A1-D2A6CD7D8A7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DE1B-D7E0-4772-8A54-CA2BBF3FF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36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C13B-AA20-4B73-94A1-D2A6CD7D8A7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DE1B-D7E0-4772-8A54-CA2BBF3FF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90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9EEC13B-AA20-4B73-94A1-D2A6CD7D8A7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0ACDE1B-D7E0-4772-8A54-CA2BBF3FF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1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C13B-AA20-4B73-94A1-D2A6CD7D8A7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DE1B-D7E0-4772-8A54-CA2BBF3FF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77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C13B-AA20-4B73-94A1-D2A6CD7D8A7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DE1B-D7E0-4772-8A54-CA2BBF3FF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C13B-AA20-4B73-94A1-D2A6CD7D8A7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DE1B-D7E0-4772-8A54-CA2BBF3FF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49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C13B-AA20-4B73-94A1-D2A6CD7D8A7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DE1B-D7E0-4772-8A54-CA2BBF3FF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77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C13B-AA20-4B73-94A1-D2A6CD7D8A7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DE1B-D7E0-4772-8A54-CA2BBF3FF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68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C13B-AA20-4B73-94A1-D2A6CD7D8A7B}" type="datetimeFigureOut">
              <a:rPr lang="en-US" smtClean="0"/>
              <a:t>8/29/2022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DE1B-D7E0-4772-8A54-CA2BBF3FF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8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9EEC13B-AA20-4B73-94A1-D2A6CD7D8A7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0ACDE1B-D7E0-4772-8A54-CA2BBF3FF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7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E800732-F773-BD23-1575-4AE946957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9753" y="1726502"/>
            <a:ext cx="12192000" cy="199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43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7B0BE4-6021-6AD7-C996-C69CE39448A2}"/>
              </a:ext>
            </a:extLst>
          </p:cNvPr>
          <p:cNvSpPr txBox="1"/>
          <p:nvPr/>
        </p:nvSpPr>
        <p:spPr>
          <a:xfrm>
            <a:off x="1340005" y="1650380"/>
            <a:ext cx="951199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Question? </a:t>
            </a:r>
          </a:p>
          <a:p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Does age and fighting style have an impact on the probability a fighter had in winning a UFC match and if you’re looking to get into the UFC what should you do?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58620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0AAAA49-302D-C514-EE6D-B10DEAE76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724761"/>
              </p:ext>
            </p:extLst>
          </p:nvPr>
        </p:nvGraphicFramePr>
        <p:xfrm>
          <a:off x="1522152" y="5685136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8528775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729801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2724355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44789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 (Min)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 (Avg)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 (Max)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542500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Mens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50941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Womens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602226481"/>
                  </a:ext>
                </a:extLst>
              </a:tr>
            </a:tbl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F4D9FA1F-6637-6DA8-935E-285CF93D52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1079429"/>
              </p:ext>
            </p:extLst>
          </p:nvPr>
        </p:nvGraphicFramePr>
        <p:xfrm>
          <a:off x="404553" y="306185"/>
          <a:ext cx="11194473" cy="5158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52875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B17F5B5-86D3-AF8D-6CE6-A110322A26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1035655"/>
              </p:ext>
            </p:extLst>
          </p:nvPr>
        </p:nvGraphicFramePr>
        <p:xfrm>
          <a:off x="286485" y="537556"/>
          <a:ext cx="11619029" cy="60294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65586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7693023-D8E9-03EA-30A2-AF4DC627DF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8641468"/>
              </p:ext>
            </p:extLst>
          </p:nvPr>
        </p:nvGraphicFramePr>
        <p:xfrm>
          <a:off x="494639" y="590769"/>
          <a:ext cx="11054935" cy="56764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61629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A05C61B-D193-7897-BB98-57CBEAE975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3535507"/>
              </p:ext>
            </p:extLst>
          </p:nvPr>
        </p:nvGraphicFramePr>
        <p:xfrm>
          <a:off x="254925" y="399011"/>
          <a:ext cx="11715402" cy="6240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484219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0</TotalTime>
  <Words>76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Rockwell</vt:lpstr>
      <vt:lpstr>Rockwell Condensed</vt:lpstr>
      <vt:lpstr>Wingdings</vt:lpstr>
      <vt:lpstr>Wood 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said</dc:creator>
  <cp:lastModifiedBy>will said</cp:lastModifiedBy>
  <cp:revision>2</cp:revision>
  <dcterms:created xsi:type="dcterms:W3CDTF">2022-08-15T01:28:26Z</dcterms:created>
  <dcterms:modified xsi:type="dcterms:W3CDTF">2022-08-30T01:13:13Z</dcterms:modified>
</cp:coreProperties>
</file>