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3D7E-4E69-6363-5689-B7850E5F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6673-97D7-39F7-DE8E-645E86AA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29C1-27BF-7199-A562-4A99174B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7D0-6E60-82A5-7D37-FC500E33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F104-9A9A-C7CB-DDBC-E230D4F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47BD-653C-B3D0-2F03-1F9AE9FF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6A531-89F7-2924-23EF-76718735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C1F6-3C67-05D5-E98F-F3C3B6A0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0740-EE25-D2D9-AFE2-C57D44C2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896E-B41A-FF5C-99D8-541A1CB4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A6899-E2F6-397F-0D28-E817637D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89847-490A-3F2D-61CC-7FD56225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78C0-1D12-AE82-36B4-6EC689E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49AC-7D57-077C-5D27-93A0595B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220C-AC82-4C7F-8825-756CC343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517-72CD-EE3A-9B5A-F62C88A7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6D92-D1F5-2C6B-311D-45743787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EB25-B7F3-1160-C819-3F88BF94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219F-07E9-B930-5EC9-14B321E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1024-35B5-9670-3E06-53C191D0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29A2-AF7F-E444-4A73-F900A2FA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E9EE-DE40-0A37-2DB9-0383ED61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A41B-7C53-3302-6A62-1048DD3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5D75-DF4E-F6E6-770C-68B1A892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8CC0-C357-7398-077E-785D0C6C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E64-6182-EB30-0952-B2B5945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5ACA-1635-8C0F-1E50-CBEF8E0F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21B53-C3B6-F94F-0AC4-13FA67A9C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B97D-D199-F019-DF47-C917B82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731BA-7715-23D0-EFA0-69677F75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CE35B-BE16-B9D5-EC29-4F4E78C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B005-7E5B-80DE-3B92-6AAF92F6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054A7-B916-FF43-AF57-2CB264D5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FD42-8620-820E-9D75-A30F2582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4033-0F12-A65A-CDDE-7025C40B2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DF753-C51F-954B-7909-E5DF0EEE5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B2375-5685-356C-F408-0E3D516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9DA4F-CB02-6502-46F0-371D3CBD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4EBD8-2420-866F-09C3-0CEAD5E3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593E-4723-C3BC-8468-A97FAF40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18E1D-58BC-952E-4E8D-94C7F13D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C1882-9687-6AD1-EF84-00D5975D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B466A-A787-C35D-9A1B-763C948F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9254D-6507-8545-EA01-F7D6D650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027E-6F01-AE5F-32F8-775EEDD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9730-222A-E4E9-C0BF-D2DBE5B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332B-9299-567A-5BD9-ED9AAFC5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4195-57AC-11E6-4A43-06586D86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8C77-6931-F9DE-98FA-8E51335F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CFAF2-4C6E-5ED1-69F2-F9D2E818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FC35-6964-5293-E7A8-D05BF387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F2381-B86D-C414-7419-26DA85F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BAE9-B22D-CFD5-AEBE-A642B2B4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CDCEE-6F0F-EE69-0939-A98809187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329F-CDF8-19C6-9D5E-EDBEB69E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4F19-2F16-1D23-8C79-5AA6E923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0C37-8E72-A2C4-BAE8-E997D7F6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B318-9794-83AE-98AF-E8E6879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36B45-F084-8036-F058-54FBCAC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7A30-BB4B-5CF3-1FA9-3CDB4389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68B1-8DE6-6295-0812-FCDD4822F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D096-02CA-4EE8-8271-BF117A995C48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C5B9-AA33-D2DC-6544-BBD96A34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3085-D9F6-AF7D-FA6D-ABC45A26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978A-EABB-41C9-9B44-1B6510F9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B389-74ED-CB98-E62B-4D87BEC6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Impacts of Promotion Nights, Weekends, and Team Strength on FC Cincinnati Attendance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B3E8-7377-F61D-5E76-BA8A2BD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3276918"/>
            <a:ext cx="9144000" cy="35810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How can we use these factors to project attendance in 2023?</a:t>
            </a:r>
          </a:p>
          <a:p>
            <a:pPr algn="l"/>
            <a:r>
              <a:rPr lang="en-US" sz="2000" dirty="0"/>
              <a:t>What other factors significantly impact attendance?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Will </a:t>
            </a:r>
            <a:r>
              <a:rPr lang="en-US" sz="2000" dirty="0" err="1"/>
              <a:t>Sivolella</a:t>
            </a:r>
            <a:endParaRPr lang="en-US" sz="2000" dirty="0"/>
          </a:p>
        </p:txBody>
      </p:sp>
      <p:pic>
        <p:nvPicPr>
          <p:cNvPr id="1030" name="Picture 6" descr="FC Cincinnati - Wikipedia">
            <a:extLst>
              <a:ext uri="{FF2B5EF4-FFF2-40B4-BE49-F238E27FC236}">
                <a16:creationId xmlns:a16="http://schemas.microsoft.com/office/drawing/2014/main" id="{A95ED6CD-F7AF-6643-39CC-959B99D01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84" y="4346915"/>
            <a:ext cx="1804035" cy="186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76D-9A78-86EF-1B48-41B4AA1E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555"/>
            <a:ext cx="10515600" cy="1325563"/>
          </a:xfrm>
        </p:spPr>
        <p:txBody>
          <a:bodyPr/>
          <a:lstStyle/>
          <a:p>
            <a:r>
              <a:rPr lang="en-US" dirty="0"/>
              <a:t>Conclusions/Further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B380-220D-0EC9-45A9-604B3206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2176"/>
            <a:ext cx="12374880" cy="5803264"/>
          </a:xfrm>
        </p:spPr>
        <p:txBody>
          <a:bodyPr>
            <a:normAutofit/>
          </a:bodyPr>
          <a:lstStyle/>
          <a:p>
            <a:r>
              <a:rPr lang="en-US" sz="2000" dirty="0"/>
              <a:t>Weekend versus weekday has largest impact that we observed</a:t>
            </a:r>
          </a:p>
          <a:p>
            <a:pPr lvl="1"/>
            <a:r>
              <a:rPr lang="en-US" sz="2000" dirty="0"/>
              <a:t>Makes sense, fans have more time on weekends</a:t>
            </a:r>
          </a:p>
          <a:p>
            <a:r>
              <a:rPr lang="en-US" sz="2000" dirty="0"/>
              <a:t>FCC team strength has an impact, Opponent team strength has a lesser impact</a:t>
            </a:r>
          </a:p>
          <a:p>
            <a:r>
              <a:rPr lang="en-US" sz="2000" dirty="0"/>
              <a:t>Surprisingly, promotion nights do not have an impact on attendance </a:t>
            </a:r>
            <a:r>
              <a:rPr lang="en-US" sz="2000" b="1" dirty="0"/>
              <a:t>according to our data</a:t>
            </a:r>
          </a:p>
          <a:p>
            <a:pPr lvl="1"/>
            <a:r>
              <a:rPr lang="en-US" sz="2000" dirty="0"/>
              <a:t>Seek more data to see if promotion nights have a significant impact</a:t>
            </a:r>
          </a:p>
          <a:p>
            <a:pPr lvl="1"/>
            <a:r>
              <a:rPr lang="en-US" sz="2000" dirty="0"/>
              <a:t>In future, only look at weekend data on promotion versus non-promotion night since weekend is the most significant variable observed</a:t>
            </a:r>
          </a:p>
          <a:p>
            <a:r>
              <a:rPr lang="en-US" sz="2000" dirty="0"/>
              <a:t>More attendance factors: </a:t>
            </a:r>
          </a:p>
          <a:p>
            <a:pPr lvl="1"/>
            <a:r>
              <a:rPr lang="en-US" sz="2000" dirty="0"/>
              <a:t>Weather – better weather, more attendance</a:t>
            </a:r>
          </a:p>
          <a:p>
            <a:pPr lvl="1"/>
            <a:r>
              <a:rPr lang="en-US" sz="2000" dirty="0"/>
              <a:t>Pricing -  cheaper tickets, more attendance</a:t>
            </a:r>
          </a:p>
          <a:p>
            <a:pPr lvl="1"/>
            <a:r>
              <a:rPr lang="en-US" sz="2000" dirty="0"/>
              <a:t>Incline collective – work closely with fan groups, more attendance</a:t>
            </a:r>
          </a:p>
          <a:p>
            <a:pPr lvl="1"/>
            <a:r>
              <a:rPr lang="en-US" sz="2000" dirty="0"/>
              <a:t>Star player factor – sign famous player, other team has famous player, more attendance</a:t>
            </a:r>
          </a:p>
          <a:p>
            <a:r>
              <a:rPr lang="en-US" sz="2400" dirty="0"/>
              <a:t>Recommendations: </a:t>
            </a:r>
          </a:p>
          <a:p>
            <a:pPr lvl="1"/>
            <a:r>
              <a:rPr lang="en-US" sz="2000" dirty="0"/>
              <a:t>Continue with promotion nights to gather more data </a:t>
            </a:r>
          </a:p>
          <a:p>
            <a:pPr lvl="1"/>
            <a:r>
              <a:rPr lang="en-US" sz="2000" dirty="0"/>
              <a:t>Since weekends have high attendance, have more weekday promotion nights to increase weekday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F91-D21A-DF16-3938-566A769D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33D1-B7C9-65AB-5FB5-E611E38A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Collected attendance data from all MLS regular season matches in 2021 and 2022 (31 data points)</a:t>
            </a:r>
          </a:p>
          <a:p>
            <a:r>
              <a:rPr lang="en-US" dirty="0"/>
              <a:t>Variables in data set:</a:t>
            </a:r>
          </a:p>
          <a:p>
            <a:pPr marL="457200" lvl="1" indent="0">
              <a:buNone/>
            </a:pPr>
            <a:r>
              <a:rPr lang="en-US" dirty="0"/>
              <a:t>Attendance, Promotion night (binary), Weekend (binary), Day of Week, </a:t>
            </a:r>
          </a:p>
          <a:p>
            <a:pPr marL="457200" lvl="1" indent="0">
              <a:buNone/>
            </a:pPr>
            <a:r>
              <a:rPr lang="en-US" dirty="0"/>
              <a:t>FCC Rank (position in the Eastern Conference table prior to the match), </a:t>
            </a:r>
          </a:p>
          <a:p>
            <a:pPr marL="457200" lvl="1" indent="0">
              <a:buNone/>
            </a:pPr>
            <a:r>
              <a:rPr lang="en-US" dirty="0"/>
              <a:t>Opponent Rank (position in their Conference table prior to the match),</a:t>
            </a:r>
          </a:p>
          <a:p>
            <a:pPr marL="457200" lvl="1" indent="0">
              <a:buNone/>
            </a:pPr>
            <a:r>
              <a:rPr lang="en-US" dirty="0"/>
              <a:t>Date (for forecast model and organizational purposes)</a:t>
            </a:r>
          </a:p>
          <a:p>
            <a:r>
              <a:rPr lang="en-US" dirty="0"/>
              <a:t>Excluded matches:</a:t>
            </a:r>
          </a:p>
          <a:p>
            <a:pPr lvl="1"/>
            <a:r>
              <a:rPr lang="en-US" dirty="0"/>
              <a:t>First two home games of 2021 season – reduced capacity due to COVID-19</a:t>
            </a:r>
          </a:p>
          <a:p>
            <a:pPr lvl="1"/>
            <a:r>
              <a:rPr lang="en-US" dirty="0"/>
              <a:t>U.S. Open Cup game and friendly in 2022 season – extreme low outliers, fans care more about the MLS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A2D4-A2C2-E806-2D99-1AD1EA5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101377"/>
            <a:ext cx="10515600" cy="1325563"/>
          </a:xfrm>
        </p:spPr>
        <p:txBody>
          <a:bodyPr/>
          <a:lstStyle/>
          <a:p>
            <a:r>
              <a:rPr lang="en-US" dirty="0"/>
              <a:t>Attendance Data (2021 &amp; 2022)</a:t>
            </a:r>
          </a:p>
        </p:txBody>
      </p:sp>
      <p:pic>
        <p:nvPicPr>
          <p:cNvPr id="9" name="Content Placeholder 8" descr="Chart, bar chart">
            <a:extLst>
              <a:ext uri="{FF2B5EF4-FFF2-40B4-BE49-F238E27FC236}">
                <a16:creationId xmlns:a16="http://schemas.microsoft.com/office/drawing/2014/main" id="{F25982D6-3D95-0AC9-6ABD-4DD225199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6" y="1143460"/>
            <a:ext cx="8544564" cy="3560957"/>
          </a:xfr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BD7D967-4AD3-840C-7AE7-86861325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80647"/>
              </p:ext>
            </p:extLst>
          </p:nvPr>
        </p:nvGraphicFramePr>
        <p:xfrm>
          <a:off x="1777996" y="4997800"/>
          <a:ext cx="85445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94">
                  <a:extLst>
                    <a:ext uri="{9D8B030D-6E8A-4147-A177-3AD203B41FA5}">
                      <a16:colId xmlns:a16="http://schemas.microsoft.com/office/drawing/2014/main" val="1012353672"/>
                    </a:ext>
                  </a:extLst>
                </a:gridCol>
                <a:gridCol w="1424094">
                  <a:extLst>
                    <a:ext uri="{9D8B030D-6E8A-4147-A177-3AD203B41FA5}">
                      <a16:colId xmlns:a16="http://schemas.microsoft.com/office/drawing/2014/main" val="1917194598"/>
                    </a:ext>
                  </a:extLst>
                </a:gridCol>
                <a:gridCol w="1424094">
                  <a:extLst>
                    <a:ext uri="{9D8B030D-6E8A-4147-A177-3AD203B41FA5}">
                      <a16:colId xmlns:a16="http://schemas.microsoft.com/office/drawing/2014/main" val="996392789"/>
                    </a:ext>
                  </a:extLst>
                </a:gridCol>
                <a:gridCol w="1424094">
                  <a:extLst>
                    <a:ext uri="{9D8B030D-6E8A-4147-A177-3AD203B41FA5}">
                      <a16:colId xmlns:a16="http://schemas.microsoft.com/office/drawing/2014/main" val="2996715470"/>
                    </a:ext>
                  </a:extLst>
                </a:gridCol>
                <a:gridCol w="1424094">
                  <a:extLst>
                    <a:ext uri="{9D8B030D-6E8A-4147-A177-3AD203B41FA5}">
                      <a16:colId xmlns:a16="http://schemas.microsoft.com/office/drawing/2014/main" val="1372763933"/>
                    </a:ext>
                  </a:extLst>
                </a:gridCol>
                <a:gridCol w="1424094">
                  <a:extLst>
                    <a:ext uri="{9D8B030D-6E8A-4147-A177-3AD203B41FA5}">
                      <a16:colId xmlns:a16="http://schemas.microsoft.com/office/drawing/2014/main" val="354389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006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70BF93-8FA7-F9A1-6836-74C1F9FE484D}"/>
              </a:ext>
            </a:extLst>
          </p:cNvPr>
          <p:cNvSpPr txBox="1"/>
          <p:nvPr/>
        </p:nvSpPr>
        <p:spPr>
          <a:xfrm>
            <a:off x="1777996" y="5982983"/>
            <a:ext cx="889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outliers in the data: using IQR rule outliers are below 16,748 and above 28,652</a:t>
            </a:r>
          </a:p>
        </p:txBody>
      </p:sp>
    </p:spTree>
    <p:extLst>
      <p:ext uri="{BB962C8B-B14F-4D97-AF65-F5344CB8AC3E}">
        <p14:creationId xmlns:p14="http://schemas.microsoft.com/office/powerpoint/2010/main" val="15408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7FC-4A40-DF37-F7F4-A69DB13A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Promotion Night Significance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D929-74BF-D7C7-D4D1-8B07B376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029811"/>
            <a:ext cx="11978640" cy="5828189"/>
          </a:xfrm>
        </p:spPr>
        <p:txBody>
          <a:bodyPr>
            <a:normAutofit/>
          </a:bodyPr>
          <a:lstStyle/>
          <a:p>
            <a:r>
              <a:rPr lang="en-US" sz="2000" dirty="0"/>
              <a:t>Performed Two-Sample to Test with 5% significance level:</a:t>
            </a:r>
          </a:p>
          <a:p>
            <a:pPr marL="457200" lvl="1" indent="0">
              <a:buNone/>
            </a:pPr>
            <a:r>
              <a:rPr lang="en-US" sz="2000" dirty="0"/>
              <a:t>Null Hypothesis: average attendance on promotion nights = average attendance on non-promotion nights</a:t>
            </a:r>
          </a:p>
          <a:p>
            <a:pPr marL="457200" lvl="1" indent="0">
              <a:buNone/>
            </a:pPr>
            <a:r>
              <a:rPr lang="en-US" sz="2000" dirty="0"/>
              <a:t>Alternative Hypothesis: the average attendance on promotion nights &gt; average attendance on non-promotion nights</a:t>
            </a:r>
          </a:p>
          <a:p>
            <a:r>
              <a:rPr lang="en-US" sz="2000" dirty="0"/>
              <a:t>Test statistic: -0.45, P-Value: 0.67</a:t>
            </a:r>
          </a:p>
          <a:p>
            <a:r>
              <a:rPr lang="en-US" sz="2000" dirty="0"/>
              <a:t>Interpretation: Assuming null hypothesis is true, there is a 67% chance of obtaining the sample I did or a sample that is more extreme</a:t>
            </a:r>
          </a:p>
          <a:p>
            <a:r>
              <a:rPr lang="en-US" sz="2000" dirty="0"/>
              <a:t>Conclusion: We do not have sufficient evidence to reject the null hypothesis since 0.67 (p-value) &gt; 0.05 (significance level)</a:t>
            </a:r>
          </a:p>
          <a:p>
            <a:r>
              <a:rPr lang="en-US" sz="2000" dirty="0"/>
              <a:t>Calculated Confidence Interval:</a:t>
            </a:r>
          </a:p>
          <a:p>
            <a:pPr marL="457200" lvl="1" indent="0">
              <a:buNone/>
            </a:pPr>
            <a:r>
              <a:rPr lang="en-US" sz="2000" dirty="0"/>
              <a:t>We are 95% confident that the difference in true mean attendances for weekend matches on promotion nights and matches not on promotion nights is between -1737.17 and 1143.78.</a:t>
            </a:r>
            <a:endParaRPr lang="en-US" sz="1600" dirty="0"/>
          </a:p>
          <a:p>
            <a:r>
              <a:rPr lang="en-US" sz="2000" dirty="0"/>
              <a:t>Note: Small sample size (19 promotion nights, 12 non-promotion nights) </a:t>
            </a:r>
          </a:p>
          <a:p>
            <a:pPr lvl="1"/>
            <a:r>
              <a:rPr lang="en-US" sz="2000" dirty="0"/>
              <a:t>Results may not accurately represent population data</a:t>
            </a:r>
          </a:p>
          <a:p>
            <a:pPr lvl="1"/>
            <a:r>
              <a:rPr lang="en-US" sz="2000" b="1" dirty="0"/>
              <a:t>Would not expect promotion nights have a negative impact on attendance with larger samples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C80-9D9C-6425-0D13-E665686B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Weekend vs Weekday Significance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F7D4-91C5-3949-11C2-EC7470E0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144"/>
            <a:ext cx="12192000" cy="558101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Split promotion night data (19 samples) into weekend (16 samples) and weekday (3  samples)  matches</a:t>
            </a:r>
          </a:p>
          <a:p>
            <a:r>
              <a:rPr lang="en-US" sz="2200" dirty="0"/>
              <a:t>Performed Two-Sample to Test with 5% significance level:</a:t>
            </a:r>
          </a:p>
          <a:p>
            <a:pPr marL="457200" lvl="1" indent="0">
              <a:buNone/>
            </a:pPr>
            <a:r>
              <a:rPr lang="en-US" sz="2200" dirty="0"/>
              <a:t>Null Hypothesis: average attendance of weekend matches = average attendance on weekday matches on promotion nights</a:t>
            </a:r>
          </a:p>
          <a:p>
            <a:pPr marL="457200" lvl="1" indent="0">
              <a:buNone/>
            </a:pPr>
            <a:r>
              <a:rPr lang="en-US" sz="2200" dirty="0"/>
              <a:t>Alternative Hypothesis: the average attendance on weekends &gt; average attendance weekday promotion nights</a:t>
            </a:r>
          </a:p>
          <a:p>
            <a:r>
              <a:rPr lang="en-US" sz="2200" dirty="0"/>
              <a:t>Test statistic: 1.26, P-Value: 0.1674</a:t>
            </a:r>
          </a:p>
          <a:p>
            <a:r>
              <a:rPr lang="en-US" sz="2200" dirty="0"/>
              <a:t>Interpretation: Assuming null hypothesis is true, there is a 16.74% chance of obtaining the sample I did or a sample that is more extreme</a:t>
            </a:r>
          </a:p>
          <a:p>
            <a:r>
              <a:rPr lang="en-US" sz="2200" dirty="0"/>
              <a:t>Conclusion: We do not have sufficient evidence to reject the null hypothesis since 0.1674(p-value) &gt; 0.05 (significance level)</a:t>
            </a:r>
          </a:p>
          <a:p>
            <a:r>
              <a:rPr lang="en-US" sz="2200" dirty="0"/>
              <a:t>Calculated Confidence Interval:</a:t>
            </a:r>
          </a:p>
          <a:p>
            <a:pPr marL="457200" lvl="1" indent="0">
              <a:buNone/>
            </a:pPr>
            <a:r>
              <a:rPr lang="en-US" sz="2200" dirty="0"/>
              <a:t>We are 95% confident that the difference in mean attendances for matches on weekend versus weekday promotion nights is  between -2784.716 and 5091.174.</a:t>
            </a:r>
          </a:p>
          <a:p>
            <a:r>
              <a:rPr lang="en-US" sz="2200" dirty="0"/>
              <a:t>Note small samples size (16 weekend promotion nights, 3 weekday promotion nights)</a:t>
            </a:r>
          </a:p>
          <a:p>
            <a:pPr lvl="1"/>
            <a:r>
              <a:rPr lang="en-US" sz="2200" dirty="0"/>
              <a:t>Results may not accurately represent population data</a:t>
            </a:r>
          </a:p>
          <a:p>
            <a:pPr lvl="1"/>
            <a:r>
              <a:rPr lang="en-US" sz="2200" b="1" dirty="0"/>
              <a:t>Would expect to weekend promotion nights to have greater attendance than weekday – fans have more time on weekends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19BF-AE58-0064-08FC-822E9777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104"/>
            <a:ext cx="10337802" cy="1112520"/>
          </a:xfrm>
        </p:spPr>
        <p:txBody>
          <a:bodyPr/>
          <a:lstStyle/>
          <a:p>
            <a:r>
              <a:rPr lang="en-US" dirty="0"/>
              <a:t>Team Performance Significance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E316-D3A8-3F3F-5045-E32D76BD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2030"/>
            <a:ext cx="12192000" cy="5479416"/>
          </a:xfrm>
        </p:spPr>
        <p:txBody>
          <a:bodyPr>
            <a:normAutofit/>
          </a:bodyPr>
          <a:lstStyle/>
          <a:p>
            <a:r>
              <a:rPr lang="en-US" sz="1800" dirty="0"/>
              <a:t>Split promotion night data (19 samples) into 4 subgroups, small sample sizes:</a:t>
            </a:r>
          </a:p>
          <a:p>
            <a:pPr lvl="1"/>
            <a:r>
              <a:rPr lang="en-US" sz="1800" dirty="0"/>
              <a:t>FCC high performance, Opponent high performance (3 samples)</a:t>
            </a:r>
          </a:p>
          <a:p>
            <a:pPr lvl="1"/>
            <a:r>
              <a:rPr lang="en-US" sz="1800" dirty="0"/>
              <a:t>FCC high performance, Opponent low performance (2 samples)</a:t>
            </a:r>
          </a:p>
          <a:p>
            <a:pPr lvl="1"/>
            <a:r>
              <a:rPr lang="en-US" sz="1800" dirty="0"/>
              <a:t>FCC low performance, Opponent high performance (5 samples)</a:t>
            </a:r>
          </a:p>
          <a:p>
            <a:pPr lvl="1"/>
            <a:r>
              <a:rPr lang="en-US" sz="1800" dirty="0"/>
              <a:t>FCC low performance, Opponent low performance (6 samples)</a:t>
            </a:r>
          </a:p>
          <a:p>
            <a:r>
              <a:rPr lang="en-US" sz="1800" dirty="0"/>
              <a:t>Threshold for high performance: in a first-round playoff spot before the matchday (7 or higher in their conference)</a:t>
            </a:r>
          </a:p>
          <a:p>
            <a:pPr lvl="1"/>
            <a:r>
              <a:rPr lang="en-US" sz="1800" dirty="0"/>
              <a:t>For rankings in matches at the beginning of the season, I used the previous years table</a:t>
            </a:r>
          </a:p>
          <a:p>
            <a:r>
              <a:rPr lang="en-US" sz="1800" dirty="0"/>
              <a:t>Performed ANOVA test with 5% significance level:</a:t>
            </a:r>
          </a:p>
          <a:p>
            <a:pPr marL="457200" lvl="1" indent="0">
              <a:buNone/>
            </a:pPr>
            <a:r>
              <a:rPr lang="en-US" sz="1800" dirty="0"/>
              <a:t>Null Hypothesis: All population means for the 4 groups are equal</a:t>
            </a:r>
          </a:p>
          <a:p>
            <a:pPr marL="457200" lvl="1" indent="0">
              <a:buNone/>
            </a:pPr>
            <a:r>
              <a:rPr lang="en-US" sz="1800" dirty="0"/>
              <a:t>Alternative Hypothesis: At least one of the population mean is significantly different</a:t>
            </a:r>
          </a:p>
          <a:p>
            <a:r>
              <a:rPr lang="en-US" sz="1800" dirty="0"/>
              <a:t>P-</a:t>
            </a:r>
            <a:r>
              <a:rPr lang="en-US" sz="1800" dirty="0" err="1"/>
              <a:t>val</a:t>
            </a:r>
            <a:r>
              <a:rPr lang="en-US" sz="1800" dirty="0"/>
              <a:t>: 0.537, 0.537 &gt; 0.05 (significance level). Thus, we do not sufficient evidence to reject the null hypotheses, which states that the means of each group are equal</a:t>
            </a:r>
          </a:p>
          <a:p>
            <a:r>
              <a:rPr lang="en-US" sz="1800" dirty="0"/>
              <a:t>According to the ANOVA test, team performance (both FCC &amp; opponent) does not have a statistically significant impact on attendance of promotion nights.</a:t>
            </a:r>
          </a:p>
          <a:p>
            <a:r>
              <a:rPr lang="en-US" sz="1800" dirty="0"/>
              <a:t>ANOVA results: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AD1B03-A94F-DB44-BEBC-883B3433A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09165"/>
              </p:ext>
            </p:extLst>
          </p:nvPr>
        </p:nvGraphicFramePr>
        <p:xfrm>
          <a:off x="1005838" y="5515186"/>
          <a:ext cx="10337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67">
                  <a:extLst>
                    <a:ext uri="{9D8B030D-6E8A-4147-A177-3AD203B41FA5}">
                      <a16:colId xmlns:a16="http://schemas.microsoft.com/office/drawing/2014/main" val="1450991872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3701974804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354681853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2101030832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3035585476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57663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8,395,850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2,798,617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2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44,149,722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3,679,144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0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E02-4BD4-8F5D-F4B3-FF03A7EA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FCC Team Strength Significance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387A-A8B9-7565-835E-3340B8D9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2344"/>
            <a:ext cx="12192000" cy="5875656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Assumed that fans value home team performance more than away team performance</a:t>
            </a:r>
          </a:p>
          <a:p>
            <a:pPr lvl="1"/>
            <a:r>
              <a:rPr lang="en-US" sz="2900" dirty="0"/>
              <a:t>Decided to perform two sample t test on FCC team strength </a:t>
            </a:r>
          </a:p>
          <a:p>
            <a:pPr lvl="1"/>
            <a:r>
              <a:rPr lang="en-US" sz="2900" dirty="0"/>
              <a:t>Two samples, high performance FCC and low performance FCC</a:t>
            </a:r>
          </a:p>
          <a:p>
            <a:pPr lvl="1"/>
            <a:r>
              <a:rPr lang="en-US" sz="2900" dirty="0"/>
              <a:t>Same criteria as ANOVA test</a:t>
            </a:r>
          </a:p>
          <a:p>
            <a:pPr lvl="1"/>
            <a:r>
              <a:rPr lang="en-US" sz="2900" dirty="0"/>
              <a:t>Now with larger samples: low performance: 11, high performance: 5</a:t>
            </a:r>
          </a:p>
          <a:p>
            <a:r>
              <a:rPr lang="en-US" sz="2900" dirty="0"/>
              <a:t>Two-Sample t test:</a:t>
            </a:r>
          </a:p>
          <a:p>
            <a:r>
              <a:rPr lang="en-US" sz="2900" dirty="0"/>
              <a:t>Performed Two-Sample to Test with 5% significance level:</a:t>
            </a:r>
          </a:p>
          <a:p>
            <a:pPr marL="457200" lvl="1" indent="0">
              <a:buNone/>
            </a:pPr>
            <a:r>
              <a:rPr lang="en-US" sz="2900" dirty="0"/>
              <a:t>Null Hypothesis: average attendance when FCC is performing well = average attendance when FCC is performing poorly on promotion nights.</a:t>
            </a:r>
          </a:p>
          <a:p>
            <a:pPr marL="457200" lvl="1" indent="0">
              <a:buNone/>
            </a:pPr>
            <a:r>
              <a:rPr lang="en-US" sz="2900" dirty="0"/>
              <a:t>Alternative Hypothesis: average attendance when FCC is performing well &gt; average attendance when FCC is performing poorly on promotion nights</a:t>
            </a:r>
          </a:p>
          <a:p>
            <a:r>
              <a:rPr lang="en-US" sz="2900" dirty="0"/>
              <a:t>Test statistic: 1.58, P-Value: 0.094</a:t>
            </a:r>
          </a:p>
          <a:p>
            <a:r>
              <a:rPr lang="en-US" sz="2900" dirty="0"/>
              <a:t>Interpretation: Assuming null hypothesis is true, there is a 9.4 % chance of obtaining the sample I did or a sample that is more extreme</a:t>
            </a:r>
          </a:p>
          <a:p>
            <a:r>
              <a:rPr lang="en-US" sz="2900" dirty="0"/>
              <a:t>Conclusion: We do not have sufficient evidence to reject the null hypothesis since 0.094 (p-value) &gt; 0.05 (significance level</a:t>
            </a:r>
          </a:p>
          <a:p>
            <a:r>
              <a:rPr lang="en-US" sz="2900" dirty="0"/>
              <a:t>Calculated Confidence Interval:</a:t>
            </a:r>
          </a:p>
          <a:p>
            <a:pPr marL="457200" lvl="1" indent="0">
              <a:buNone/>
            </a:pPr>
            <a:r>
              <a:rPr lang="en-US" sz="2900" dirty="0"/>
              <a:t>We are 95% confident that the difference in mean attendances for matches when FCC is high performing versus low performing on promotion nights is between -1052.493 and 3845.329.</a:t>
            </a:r>
          </a:p>
          <a:p>
            <a:r>
              <a:rPr lang="en-US" sz="2900" b="1" dirty="0"/>
              <a:t>Most significant impact observed so far (smallest p-value)</a:t>
            </a:r>
            <a:endParaRPr lang="en-US" sz="2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285B-F617-9818-949A-A285B8AB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-162560"/>
            <a:ext cx="10515600" cy="1325563"/>
          </a:xfrm>
        </p:spPr>
        <p:txBody>
          <a:bodyPr/>
          <a:lstStyle/>
          <a:p>
            <a:r>
              <a:rPr lang="en-US" dirty="0"/>
              <a:t> Attendance Forecast Model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09F8-8A4E-E89C-A3AA-78DC04E7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849313"/>
            <a:ext cx="10515600" cy="4351338"/>
          </a:xfrm>
        </p:spPr>
        <p:txBody>
          <a:bodyPr/>
          <a:lstStyle/>
          <a:p>
            <a:r>
              <a:rPr lang="en-US" sz="1950" dirty="0"/>
              <a:t>Performed linear regression on 2021 &amp; 2022 attendance data (training data) </a:t>
            </a:r>
          </a:p>
          <a:p>
            <a:r>
              <a:rPr lang="en-US" sz="1950" dirty="0"/>
              <a:t>Used full dataset (2021, 2022 &amp; 2023 matches) to predict 2023 attendance base on the regression</a:t>
            </a:r>
          </a:p>
          <a:p>
            <a:pPr lvl="1"/>
            <a:r>
              <a:rPr lang="en-US" sz="1950" dirty="0"/>
              <a:t>2023 data has all variables set besides attendance</a:t>
            </a:r>
          </a:p>
          <a:p>
            <a:pPr lvl="1"/>
            <a:r>
              <a:rPr lang="en-US" sz="1950" dirty="0"/>
              <a:t>Used current table standings for team strength rankings in matches that have yet to occur</a:t>
            </a:r>
          </a:p>
          <a:p>
            <a:r>
              <a:rPr lang="en-US" sz="1950" dirty="0"/>
              <a:t>Excluded promotion nights as a factor in the regression</a:t>
            </a:r>
          </a:p>
          <a:p>
            <a:pPr lvl="1"/>
            <a:r>
              <a:rPr lang="en-US" sz="1950" dirty="0"/>
              <a:t>Don’t want model where promotion nights have negative impact</a:t>
            </a:r>
          </a:p>
          <a:p>
            <a:r>
              <a:rPr lang="en-US" sz="1950" dirty="0"/>
              <a:t>Team strength in the model is their position in their conference standings </a:t>
            </a:r>
          </a:p>
          <a:p>
            <a:pPr lvl="1"/>
            <a:r>
              <a:rPr lang="en-US" sz="1950" dirty="0"/>
              <a:t>Inverse relationship between position and attendance is expected</a:t>
            </a:r>
          </a:p>
          <a:p>
            <a:pPr lvl="1"/>
            <a:r>
              <a:rPr lang="en-US" sz="1950" dirty="0"/>
              <a:t>Note, as assumed before, FCC team strength has a greater impact that opponent team strength</a:t>
            </a:r>
          </a:p>
          <a:p>
            <a:r>
              <a:rPr lang="en-US" sz="1950" dirty="0"/>
              <a:t>Weekend versus weekday is statistically significant (P-Value = 0.012)</a:t>
            </a:r>
          </a:p>
          <a:p>
            <a:pPr lvl="1"/>
            <a:r>
              <a:rPr lang="en-US" sz="1950" dirty="0"/>
              <a:t>For whole data set, not just promotion nights </a:t>
            </a:r>
          </a:p>
          <a:p>
            <a:endParaRPr lang="en-US" sz="1950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378E6C-92B8-A764-6521-6D7845A61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77098"/>
              </p:ext>
            </p:extLst>
          </p:nvPr>
        </p:nvGraphicFramePr>
        <p:xfrm>
          <a:off x="2011680" y="4864417"/>
          <a:ext cx="81686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86180973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68460390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838381390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15258290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3242456"/>
                    </a:ext>
                  </a:extLst>
                </a:gridCol>
              </a:tblGrid>
              <a:tr h="298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60356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22480.41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9210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r>
                        <a:rPr lang="en-US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30750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r>
                        <a:rPr lang="en-US" dirty="0"/>
                        <a:t>FCC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7276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r>
                        <a:rPr lang="en-US" dirty="0"/>
                        <a:t>Opp.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3A54-E0E4-0CC5-3404-1B295FDC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Forecast Model for 2023</a:t>
            </a:r>
          </a:p>
        </p:txBody>
      </p:sp>
      <p:pic>
        <p:nvPicPr>
          <p:cNvPr id="6" name="Content Placeholder 5" descr="Graphical user interface, text, application">
            <a:extLst>
              <a:ext uri="{FF2B5EF4-FFF2-40B4-BE49-F238E27FC236}">
                <a16:creationId xmlns:a16="http://schemas.microsoft.com/office/drawing/2014/main" id="{486CA9DE-35F9-5177-AF35-370B485F7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0" y="1322359"/>
            <a:ext cx="8671560" cy="44799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A818F-5D0D-94B5-E456-4083245FC419}"/>
              </a:ext>
            </a:extLst>
          </p:cNvPr>
          <p:cNvSpPr txBox="1"/>
          <p:nvPr/>
        </p:nvSpPr>
        <p:spPr>
          <a:xfrm>
            <a:off x="1671320" y="5960685"/>
            <a:ext cx="101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Attendance projected for only MLS regular season matches, plotted in Tableau</a:t>
            </a:r>
          </a:p>
        </p:txBody>
      </p:sp>
    </p:spTree>
    <p:extLst>
      <p:ext uri="{BB962C8B-B14F-4D97-AF65-F5344CB8AC3E}">
        <p14:creationId xmlns:p14="http://schemas.microsoft.com/office/powerpoint/2010/main" val="12587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1332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Impacts of Promotion Nights, Weekends, and Team Strength on FC Cincinnati Attendance</vt:lpstr>
      <vt:lpstr>Data Collection</vt:lpstr>
      <vt:lpstr>Attendance Data (2021 &amp; 2022)</vt:lpstr>
      <vt:lpstr>Promotion Night Significance Test</vt:lpstr>
      <vt:lpstr>Weekend vs Weekday Significance Test</vt:lpstr>
      <vt:lpstr>Team Performance Significance Test</vt:lpstr>
      <vt:lpstr>FCC Team Strength Significance Test</vt:lpstr>
      <vt:lpstr> Attendance Forecast Model for 2023</vt:lpstr>
      <vt:lpstr>Attendance Forecast Model for 2023</vt:lpstr>
      <vt:lpstr>Conclusions/Further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Promotion Nights, Weekends, and Team Strength on FC Cincinnati Attendance</dc:title>
  <dc:creator>will yungthug</dc:creator>
  <cp:lastModifiedBy>will yungthug</cp:lastModifiedBy>
  <cp:revision>18</cp:revision>
  <dcterms:created xsi:type="dcterms:W3CDTF">2023-04-17T00:49:52Z</dcterms:created>
  <dcterms:modified xsi:type="dcterms:W3CDTF">2023-04-17T03:48:23Z</dcterms:modified>
</cp:coreProperties>
</file>