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0" r:id="rId5"/>
    <p:sldId id="261" r:id="rId6"/>
    <p:sldId id="262" r:id="rId7"/>
    <p:sldId id="263" r:id="rId8"/>
    <p:sldId id="265"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5" autoAdjust="0"/>
    <p:restoredTop sz="94353" autoAdjust="0"/>
  </p:normalViewPr>
  <p:slideViewPr>
    <p:cSldViewPr snapToGrid="0">
      <p:cViewPr varScale="1">
        <p:scale>
          <a:sx n="70" d="100"/>
          <a:sy n="70" d="100"/>
        </p:scale>
        <p:origin x="39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B4FD81-8EA5-4BA5-A7B1-F14486262D39}" type="datetimeFigureOut">
              <a:rPr lang="en-US" smtClean="0"/>
              <a:t>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1EEA14-F3A9-4C2F-87E4-823AFC3CACEF}" type="slidenum">
              <a:rPr lang="en-US" smtClean="0"/>
              <a:t>‹#›</a:t>
            </a:fld>
            <a:endParaRPr lang="en-US"/>
          </a:p>
        </p:txBody>
      </p:sp>
    </p:spTree>
    <p:extLst>
      <p:ext uri="{BB962C8B-B14F-4D97-AF65-F5344CB8AC3E}">
        <p14:creationId xmlns:p14="http://schemas.microsoft.com/office/powerpoint/2010/main" val="41819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1EEA14-F3A9-4C2F-87E4-823AFC3CACEF}" type="slidenum">
              <a:rPr lang="en-US" smtClean="0"/>
              <a:t>1</a:t>
            </a:fld>
            <a:endParaRPr lang="en-US"/>
          </a:p>
        </p:txBody>
      </p:sp>
    </p:spTree>
    <p:extLst>
      <p:ext uri="{BB962C8B-B14F-4D97-AF65-F5344CB8AC3E}">
        <p14:creationId xmlns:p14="http://schemas.microsoft.com/office/powerpoint/2010/main" val="505572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C3328-01F5-D375-56A3-312AB3E32C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CC6A29-BB70-64A7-7804-7107CDF583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4D50FE-3313-DF94-43D9-1EE6D3078E04}"/>
              </a:ext>
            </a:extLst>
          </p:cNvPr>
          <p:cNvSpPr>
            <a:spLocks noGrp="1"/>
          </p:cNvSpPr>
          <p:nvPr>
            <p:ph type="dt" sz="half" idx="10"/>
          </p:nvPr>
        </p:nvSpPr>
        <p:spPr/>
        <p:txBody>
          <a:bodyPr/>
          <a:lstStyle/>
          <a:p>
            <a:fld id="{9CF0CD71-134D-4538-87CC-D06B0A649E4C}" type="datetimeFigureOut">
              <a:rPr lang="en-US" smtClean="0"/>
              <a:t>2/1/2024</a:t>
            </a:fld>
            <a:endParaRPr lang="en-US"/>
          </a:p>
        </p:txBody>
      </p:sp>
      <p:sp>
        <p:nvSpPr>
          <p:cNvPr id="5" name="Footer Placeholder 4">
            <a:extLst>
              <a:ext uri="{FF2B5EF4-FFF2-40B4-BE49-F238E27FC236}">
                <a16:creationId xmlns:a16="http://schemas.microsoft.com/office/drawing/2014/main" id="{598814B6-932E-0B2C-9D5C-B61236C8A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6F606-189B-C7F0-487F-568F01575B39}"/>
              </a:ext>
            </a:extLst>
          </p:cNvPr>
          <p:cNvSpPr>
            <a:spLocks noGrp="1"/>
          </p:cNvSpPr>
          <p:nvPr>
            <p:ph type="sldNum" sz="quarter" idx="12"/>
          </p:nvPr>
        </p:nvSpPr>
        <p:spPr/>
        <p:txBody>
          <a:bodyPr/>
          <a:lstStyle/>
          <a:p>
            <a:fld id="{A1B83CE3-CCDA-4A55-A7A0-C69F0440C7F7}" type="slidenum">
              <a:rPr lang="en-US" smtClean="0"/>
              <a:t>‹#›</a:t>
            </a:fld>
            <a:endParaRPr lang="en-US"/>
          </a:p>
        </p:txBody>
      </p:sp>
    </p:spTree>
    <p:extLst>
      <p:ext uri="{BB962C8B-B14F-4D97-AF65-F5344CB8AC3E}">
        <p14:creationId xmlns:p14="http://schemas.microsoft.com/office/powerpoint/2010/main" val="3923855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F843A-00D6-D9B2-CDE0-A533BD9D98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802991-E52E-D410-4875-D7A2BB0371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9B983A-2709-F316-6815-2498F2F4C9D8}"/>
              </a:ext>
            </a:extLst>
          </p:cNvPr>
          <p:cNvSpPr>
            <a:spLocks noGrp="1"/>
          </p:cNvSpPr>
          <p:nvPr>
            <p:ph type="dt" sz="half" idx="10"/>
          </p:nvPr>
        </p:nvSpPr>
        <p:spPr/>
        <p:txBody>
          <a:bodyPr/>
          <a:lstStyle/>
          <a:p>
            <a:fld id="{9CF0CD71-134D-4538-87CC-D06B0A649E4C}" type="datetimeFigureOut">
              <a:rPr lang="en-US" smtClean="0"/>
              <a:t>2/1/2024</a:t>
            </a:fld>
            <a:endParaRPr lang="en-US"/>
          </a:p>
        </p:txBody>
      </p:sp>
      <p:sp>
        <p:nvSpPr>
          <p:cNvPr id="5" name="Footer Placeholder 4">
            <a:extLst>
              <a:ext uri="{FF2B5EF4-FFF2-40B4-BE49-F238E27FC236}">
                <a16:creationId xmlns:a16="http://schemas.microsoft.com/office/drawing/2014/main" id="{B726CC38-8D1B-C63F-969A-AC7A128455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8106ED-13DC-B020-55AD-C1A1F9685EBA}"/>
              </a:ext>
            </a:extLst>
          </p:cNvPr>
          <p:cNvSpPr>
            <a:spLocks noGrp="1"/>
          </p:cNvSpPr>
          <p:nvPr>
            <p:ph type="sldNum" sz="quarter" idx="12"/>
          </p:nvPr>
        </p:nvSpPr>
        <p:spPr/>
        <p:txBody>
          <a:bodyPr/>
          <a:lstStyle/>
          <a:p>
            <a:fld id="{A1B83CE3-CCDA-4A55-A7A0-C69F0440C7F7}" type="slidenum">
              <a:rPr lang="en-US" smtClean="0"/>
              <a:t>‹#›</a:t>
            </a:fld>
            <a:endParaRPr lang="en-US"/>
          </a:p>
        </p:txBody>
      </p:sp>
    </p:spTree>
    <p:extLst>
      <p:ext uri="{BB962C8B-B14F-4D97-AF65-F5344CB8AC3E}">
        <p14:creationId xmlns:p14="http://schemas.microsoft.com/office/powerpoint/2010/main" val="4057366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37B9DE-5F6D-9C22-2FBC-FBAF7CF35C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CAAE76-E98B-F09A-4BE8-DA05DC929E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CD2E61-4F72-CA18-0F36-71D3A2E4767D}"/>
              </a:ext>
            </a:extLst>
          </p:cNvPr>
          <p:cNvSpPr>
            <a:spLocks noGrp="1"/>
          </p:cNvSpPr>
          <p:nvPr>
            <p:ph type="dt" sz="half" idx="10"/>
          </p:nvPr>
        </p:nvSpPr>
        <p:spPr/>
        <p:txBody>
          <a:bodyPr/>
          <a:lstStyle/>
          <a:p>
            <a:fld id="{9CF0CD71-134D-4538-87CC-D06B0A649E4C}" type="datetimeFigureOut">
              <a:rPr lang="en-US" smtClean="0"/>
              <a:t>2/1/2024</a:t>
            </a:fld>
            <a:endParaRPr lang="en-US"/>
          </a:p>
        </p:txBody>
      </p:sp>
      <p:sp>
        <p:nvSpPr>
          <p:cNvPr id="5" name="Footer Placeholder 4">
            <a:extLst>
              <a:ext uri="{FF2B5EF4-FFF2-40B4-BE49-F238E27FC236}">
                <a16:creationId xmlns:a16="http://schemas.microsoft.com/office/drawing/2014/main" id="{A5E92F40-472A-77A6-8F8A-61C3A87044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C6B1AC-00E7-B2B5-F99D-E60DB131D677}"/>
              </a:ext>
            </a:extLst>
          </p:cNvPr>
          <p:cNvSpPr>
            <a:spLocks noGrp="1"/>
          </p:cNvSpPr>
          <p:nvPr>
            <p:ph type="sldNum" sz="quarter" idx="12"/>
          </p:nvPr>
        </p:nvSpPr>
        <p:spPr/>
        <p:txBody>
          <a:bodyPr/>
          <a:lstStyle/>
          <a:p>
            <a:fld id="{A1B83CE3-CCDA-4A55-A7A0-C69F0440C7F7}" type="slidenum">
              <a:rPr lang="en-US" smtClean="0"/>
              <a:t>‹#›</a:t>
            </a:fld>
            <a:endParaRPr lang="en-US"/>
          </a:p>
        </p:txBody>
      </p:sp>
    </p:spTree>
    <p:extLst>
      <p:ext uri="{BB962C8B-B14F-4D97-AF65-F5344CB8AC3E}">
        <p14:creationId xmlns:p14="http://schemas.microsoft.com/office/powerpoint/2010/main" val="1673174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BC95-12A2-AF04-58E3-92EB1AF19F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27B1B2-4A01-301D-49B0-2D9789ED18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42225-7896-5334-6990-DB6047F6F45A}"/>
              </a:ext>
            </a:extLst>
          </p:cNvPr>
          <p:cNvSpPr>
            <a:spLocks noGrp="1"/>
          </p:cNvSpPr>
          <p:nvPr>
            <p:ph type="dt" sz="half" idx="10"/>
          </p:nvPr>
        </p:nvSpPr>
        <p:spPr/>
        <p:txBody>
          <a:bodyPr/>
          <a:lstStyle/>
          <a:p>
            <a:fld id="{9CF0CD71-134D-4538-87CC-D06B0A649E4C}" type="datetimeFigureOut">
              <a:rPr lang="en-US" smtClean="0"/>
              <a:t>2/1/2024</a:t>
            </a:fld>
            <a:endParaRPr lang="en-US"/>
          </a:p>
        </p:txBody>
      </p:sp>
      <p:sp>
        <p:nvSpPr>
          <p:cNvPr id="5" name="Footer Placeholder 4">
            <a:extLst>
              <a:ext uri="{FF2B5EF4-FFF2-40B4-BE49-F238E27FC236}">
                <a16:creationId xmlns:a16="http://schemas.microsoft.com/office/drawing/2014/main" id="{17143217-F300-5E1F-83EE-C1B18505B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20A922-5E28-314C-DDA8-C9799AEE70A5}"/>
              </a:ext>
            </a:extLst>
          </p:cNvPr>
          <p:cNvSpPr>
            <a:spLocks noGrp="1"/>
          </p:cNvSpPr>
          <p:nvPr>
            <p:ph type="sldNum" sz="quarter" idx="12"/>
          </p:nvPr>
        </p:nvSpPr>
        <p:spPr/>
        <p:txBody>
          <a:bodyPr/>
          <a:lstStyle/>
          <a:p>
            <a:fld id="{A1B83CE3-CCDA-4A55-A7A0-C69F0440C7F7}" type="slidenum">
              <a:rPr lang="en-US" smtClean="0"/>
              <a:t>‹#›</a:t>
            </a:fld>
            <a:endParaRPr lang="en-US"/>
          </a:p>
        </p:txBody>
      </p:sp>
    </p:spTree>
    <p:extLst>
      <p:ext uri="{BB962C8B-B14F-4D97-AF65-F5344CB8AC3E}">
        <p14:creationId xmlns:p14="http://schemas.microsoft.com/office/powerpoint/2010/main" val="3839311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A02A-5712-2EC2-3FE6-92CB2DED3A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C21276-352B-B5FA-FB34-9565EDD387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64A580-313B-9A83-EC7A-3D2E4AE56006}"/>
              </a:ext>
            </a:extLst>
          </p:cNvPr>
          <p:cNvSpPr>
            <a:spLocks noGrp="1"/>
          </p:cNvSpPr>
          <p:nvPr>
            <p:ph type="dt" sz="half" idx="10"/>
          </p:nvPr>
        </p:nvSpPr>
        <p:spPr/>
        <p:txBody>
          <a:bodyPr/>
          <a:lstStyle/>
          <a:p>
            <a:fld id="{9CF0CD71-134D-4538-87CC-D06B0A649E4C}" type="datetimeFigureOut">
              <a:rPr lang="en-US" smtClean="0"/>
              <a:t>2/1/2024</a:t>
            </a:fld>
            <a:endParaRPr lang="en-US"/>
          </a:p>
        </p:txBody>
      </p:sp>
      <p:sp>
        <p:nvSpPr>
          <p:cNvPr id="5" name="Footer Placeholder 4">
            <a:extLst>
              <a:ext uri="{FF2B5EF4-FFF2-40B4-BE49-F238E27FC236}">
                <a16:creationId xmlns:a16="http://schemas.microsoft.com/office/drawing/2014/main" id="{BE8CC22E-F5EB-5DEE-EFCA-B1950BA40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37352-C0BB-A9D5-3219-A95D973F5205}"/>
              </a:ext>
            </a:extLst>
          </p:cNvPr>
          <p:cNvSpPr>
            <a:spLocks noGrp="1"/>
          </p:cNvSpPr>
          <p:nvPr>
            <p:ph type="sldNum" sz="quarter" idx="12"/>
          </p:nvPr>
        </p:nvSpPr>
        <p:spPr/>
        <p:txBody>
          <a:bodyPr/>
          <a:lstStyle/>
          <a:p>
            <a:fld id="{A1B83CE3-CCDA-4A55-A7A0-C69F0440C7F7}" type="slidenum">
              <a:rPr lang="en-US" smtClean="0"/>
              <a:t>‹#›</a:t>
            </a:fld>
            <a:endParaRPr lang="en-US"/>
          </a:p>
        </p:txBody>
      </p:sp>
    </p:spTree>
    <p:extLst>
      <p:ext uri="{BB962C8B-B14F-4D97-AF65-F5344CB8AC3E}">
        <p14:creationId xmlns:p14="http://schemas.microsoft.com/office/powerpoint/2010/main" val="1798350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3CE1C-BB45-E246-D330-9FEA5E2ED5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6066-2026-6FA7-5647-0D12D13174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9F8030-FB06-BC6C-539D-981107650F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012775-C652-0393-2168-14D4228FEF99}"/>
              </a:ext>
            </a:extLst>
          </p:cNvPr>
          <p:cNvSpPr>
            <a:spLocks noGrp="1"/>
          </p:cNvSpPr>
          <p:nvPr>
            <p:ph type="dt" sz="half" idx="10"/>
          </p:nvPr>
        </p:nvSpPr>
        <p:spPr/>
        <p:txBody>
          <a:bodyPr/>
          <a:lstStyle/>
          <a:p>
            <a:fld id="{9CF0CD71-134D-4538-87CC-D06B0A649E4C}" type="datetimeFigureOut">
              <a:rPr lang="en-US" smtClean="0"/>
              <a:t>2/1/2024</a:t>
            </a:fld>
            <a:endParaRPr lang="en-US"/>
          </a:p>
        </p:txBody>
      </p:sp>
      <p:sp>
        <p:nvSpPr>
          <p:cNvPr id="6" name="Footer Placeholder 5">
            <a:extLst>
              <a:ext uri="{FF2B5EF4-FFF2-40B4-BE49-F238E27FC236}">
                <a16:creationId xmlns:a16="http://schemas.microsoft.com/office/drawing/2014/main" id="{59A8312C-6D5E-8C13-ED7D-20BB1C23C9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CCD5DC-4552-A64D-1894-7FFC2A98956C}"/>
              </a:ext>
            </a:extLst>
          </p:cNvPr>
          <p:cNvSpPr>
            <a:spLocks noGrp="1"/>
          </p:cNvSpPr>
          <p:nvPr>
            <p:ph type="sldNum" sz="quarter" idx="12"/>
          </p:nvPr>
        </p:nvSpPr>
        <p:spPr/>
        <p:txBody>
          <a:bodyPr/>
          <a:lstStyle/>
          <a:p>
            <a:fld id="{A1B83CE3-CCDA-4A55-A7A0-C69F0440C7F7}" type="slidenum">
              <a:rPr lang="en-US" smtClean="0"/>
              <a:t>‹#›</a:t>
            </a:fld>
            <a:endParaRPr lang="en-US"/>
          </a:p>
        </p:txBody>
      </p:sp>
    </p:spTree>
    <p:extLst>
      <p:ext uri="{BB962C8B-B14F-4D97-AF65-F5344CB8AC3E}">
        <p14:creationId xmlns:p14="http://schemas.microsoft.com/office/powerpoint/2010/main" val="3143760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323B-9B28-E030-103E-975EE7EA10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FD107C-1E13-2FCD-7243-D83003D42B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3A06D1-5AFD-0B6C-CB86-5083E67E14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817B47-E0FD-0C47-7A9A-D9B230C337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19FEF1-1485-7DAE-F035-F076E22CF3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A5740F-C5A7-2268-739A-C7169883F81A}"/>
              </a:ext>
            </a:extLst>
          </p:cNvPr>
          <p:cNvSpPr>
            <a:spLocks noGrp="1"/>
          </p:cNvSpPr>
          <p:nvPr>
            <p:ph type="dt" sz="half" idx="10"/>
          </p:nvPr>
        </p:nvSpPr>
        <p:spPr/>
        <p:txBody>
          <a:bodyPr/>
          <a:lstStyle/>
          <a:p>
            <a:fld id="{9CF0CD71-134D-4538-87CC-D06B0A649E4C}" type="datetimeFigureOut">
              <a:rPr lang="en-US" smtClean="0"/>
              <a:t>2/1/2024</a:t>
            </a:fld>
            <a:endParaRPr lang="en-US"/>
          </a:p>
        </p:txBody>
      </p:sp>
      <p:sp>
        <p:nvSpPr>
          <p:cNvPr id="8" name="Footer Placeholder 7">
            <a:extLst>
              <a:ext uri="{FF2B5EF4-FFF2-40B4-BE49-F238E27FC236}">
                <a16:creationId xmlns:a16="http://schemas.microsoft.com/office/drawing/2014/main" id="{336E4448-72C9-397A-17C5-BF2F7AEE50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70D3EF-06EC-15E3-A284-FBEA4096335D}"/>
              </a:ext>
            </a:extLst>
          </p:cNvPr>
          <p:cNvSpPr>
            <a:spLocks noGrp="1"/>
          </p:cNvSpPr>
          <p:nvPr>
            <p:ph type="sldNum" sz="quarter" idx="12"/>
          </p:nvPr>
        </p:nvSpPr>
        <p:spPr/>
        <p:txBody>
          <a:bodyPr/>
          <a:lstStyle/>
          <a:p>
            <a:fld id="{A1B83CE3-CCDA-4A55-A7A0-C69F0440C7F7}" type="slidenum">
              <a:rPr lang="en-US" smtClean="0"/>
              <a:t>‹#›</a:t>
            </a:fld>
            <a:endParaRPr lang="en-US"/>
          </a:p>
        </p:txBody>
      </p:sp>
    </p:spTree>
    <p:extLst>
      <p:ext uri="{BB962C8B-B14F-4D97-AF65-F5344CB8AC3E}">
        <p14:creationId xmlns:p14="http://schemas.microsoft.com/office/powerpoint/2010/main" val="3464161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C384A-1932-B2A0-49E5-44ABEE4B59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BEA084-0AC4-E28F-EB33-4BB354FD2C66}"/>
              </a:ext>
            </a:extLst>
          </p:cNvPr>
          <p:cNvSpPr>
            <a:spLocks noGrp="1"/>
          </p:cNvSpPr>
          <p:nvPr>
            <p:ph type="dt" sz="half" idx="10"/>
          </p:nvPr>
        </p:nvSpPr>
        <p:spPr/>
        <p:txBody>
          <a:bodyPr/>
          <a:lstStyle/>
          <a:p>
            <a:fld id="{9CF0CD71-134D-4538-87CC-D06B0A649E4C}" type="datetimeFigureOut">
              <a:rPr lang="en-US" smtClean="0"/>
              <a:t>2/1/2024</a:t>
            </a:fld>
            <a:endParaRPr lang="en-US"/>
          </a:p>
        </p:txBody>
      </p:sp>
      <p:sp>
        <p:nvSpPr>
          <p:cNvPr id="4" name="Footer Placeholder 3">
            <a:extLst>
              <a:ext uri="{FF2B5EF4-FFF2-40B4-BE49-F238E27FC236}">
                <a16:creationId xmlns:a16="http://schemas.microsoft.com/office/drawing/2014/main" id="{FDFD1B6D-AC54-B04B-6E09-57FE62AA76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91C810-EC6E-4C6E-A778-131C34F84861}"/>
              </a:ext>
            </a:extLst>
          </p:cNvPr>
          <p:cNvSpPr>
            <a:spLocks noGrp="1"/>
          </p:cNvSpPr>
          <p:nvPr>
            <p:ph type="sldNum" sz="quarter" idx="12"/>
          </p:nvPr>
        </p:nvSpPr>
        <p:spPr/>
        <p:txBody>
          <a:bodyPr/>
          <a:lstStyle/>
          <a:p>
            <a:fld id="{A1B83CE3-CCDA-4A55-A7A0-C69F0440C7F7}" type="slidenum">
              <a:rPr lang="en-US" smtClean="0"/>
              <a:t>‹#›</a:t>
            </a:fld>
            <a:endParaRPr lang="en-US"/>
          </a:p>
        </p:txBody>
      </p:sp>
    </p:spTree>
    <p:extLst>
      <p:ext uri="{BB962C8B-B14F-4D97-AF65-F5344CB8AC3E}">
        <p14:creationId xmlns:p14="http://schemas.microsoft.com/office/powerpoint/2010/main" val="3395293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4D47E5-67D9-6361-C03E-367F61CAF36B}"/>
              </a:ext>
            </a:extLst>
          </p:cNvPr>
          <p:cNvSpPr>
            <a:spLocks noGrp="1"/>
          </p:cNvSpPr>
          <p:nvPr>
            <p:ph type="dt" sz="half" idx="10"/>
          </p:nvPr>
        </p:nvSpPr>
        <p:spPr/>
        <p:txBody>
          <a:bodyPr/>
          <a:lstStyle/>
          <a:p>
            <a:fld id="{9CF0CD71-134D-4538-87CC-D06B0A649E4C}" type="datetimeFigureOut">
              <a:rPr lang="en-US" smtClean="0"/>
              <a:t>2/1/2024</a:t>
            </a:fld>
            <a:endParaRPr lang="en-US"/>
          </a:p>
        </p:txBody>
      </p:sp>
      <p:sp>
        <p:nvSpPr>
          <p:cNvPr id="3" name="Footer Placeholder 2">
            <a:extLst>
              <a:ext uri="{FF2B5EF4-FFF2-40B4-BE49-F238E27FC236}">
                <a16:creationId xmlns:a16="http://schemas.microsoft.com/office/drawing/2014/main" id="{7A42B090-D11A-A853-126E-2AD2273344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39FB2A-2D26-C172-B729-884CC42110C6}"/>
              </a:ext>
            </a:extLst>
          </p:cNvPr>
          <p:cNvSpPr>
            <a:spLocks noGrp="1"/>
          </p:cNvSpPr>
          <p:nvPr>
            <p:ph type="sldNum" sz="quarter" idx="12"/>
          </p:nvPr>
        </p:nvSpPr>
        <p:spPr/>
        <p:txBody>
          <a:bodyPr/>
          <a:lstStyle/>
          <a:p>
            <a:fld id="{A1B83CE3-CCDA-4A55-A7A0-C69F0440C7F7}" type="slidenum">
              <a:rPr lang="en-US" smtClean="0"/>
              <a:t>‹#›</a:t>
            </a:fld>
            <a:endParaRPr lang="en-US"/>
          </a:p>
        </p:txBody>
      </p:sp>
    </p:spTree>
    <p:extLst>
      <p:ext uri="{BB962C8B-B14F-4D97-AF65-F5344CB8AC3E}">
        <p14:creationId xmlns:p14="http://schemas.microsoft.com/office/powerpoint/2010/main" val="1267948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4718C-EDC6-FEA8-8528-58E31846F3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E2EC8A-28FE-BEB7-4078-6870EB17C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3758AA-01BF-4A4A-F523-E936BCC720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32D019-DAE5-2D03-6C66-D44E69893C7D}"/>
              </a:ext>
            </a:extLst>
          </p:cNvPr>
          <p:cNvSpPr>
            <a:spLocks noGrp="1"/>
          </p:cNvSpPr>
          <p:nvPr>
            <p:ph type="dt" sz="half" idx="10"/>
          </p:nvPr>
        </p:nvSpPr>
        <p:spPr/>
        <p:txBody>
          <a:bodyPr/>
          <a:lstStyle/>
          <a:p>
            <a:fld id="{9CF0CD71-134D-4538-87CC-D06B0A649E4C}" type="datetimeFigureOut">
              <a:rPr lang="en-US" smtClean="0"/>
              <a:t>2/1/2024</a:t>
            </a:fld>
            <a:endParaRPr lang="en-US"/>
          </a:p>
        </p:txBody>
      </p:sp>
      <p:sp>
        <p:nvSpPr>
          <p:cNvPr id="6" name="Footer Placeholder 5">
            <a:extLst>
              <a:ext uri="{FF2B5EF4-FFF2-40B4-BE49-F238E27FC236}">
                <a16:creationId xmlns:a16="http://schemas.microsoft.com/office/drawing/2014/main" id="{A9E93F14-AA3C-990B-D014-C8F84A7D70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518B38-D340-60C9-62D1-8BA4A4FD8506}"/>
              </a:ext>
            </a:extLst>
          </p:cNvPr>
          <p:cNvSpPr>
            <a:spLocks noGrp="1"/>
          </p:cNvSpPr>
          <p:nvPr>
            <p:ph type="sldNum" sz="quarter" idx="12"/>
          </p:nvPr>
        </p:nvSpPr>
        <p:spPr/>
        <p:txBody>
          <a:bodyPr/>
          <a:lstStyle/>
          <a:p>
            <a:fld id="{A1B83CE3-CCDA-4A55-A7A0-C69F0440C7F7}" type="slidenum">
              <a:rPr lang="en-US" smtClean="0"/>
              <a:t>‹#›</a:t>
            </a:fld>
            <a:endParaRPr lang="en-US"/>
          </a:p>
        </p:txBody>
      </p:sp>
    </p:spTree>
    <p:extLst>
      <p:ext uri="{BB962C8B-B14F-4D97-AF65-F5344CB8AC3E}">
        <p14:creationId xmlns:p14="http://schemas.microsoft.com/office/powerpoint/2010/main" val="1265419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CC477-12AD-254C-879F-9174760D39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022B57-1B01-56E3-1BCA-BEBEE9FB10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1A68A0-77C3-48B3-3C29-FCCBAA078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2A7267-B0FA-8710-6834-2E15B0B1527F}"/>
              </a:ext>
            </a:extLst>
          </p:cNvPr>
          <p:cNvSpPr>
            <a:spLocks noGrp="1"/>
          </p:cNvSpPr>
          <p:nvPr>
            <p:ph type="dt" sz="half" idx="10"/>
          </p:nvPr>
        </p:nvSpPr>
        <p:spPr/>
        <p:txBody>
          <a:bodyPr/>
          <a:lstStyle/>
          <a:p>
            <a:fld id="{9CF0CD71-134D-4538-87CC-D06B0A649E4C}" type="datetimeFigureOut">
              <a:rPr lang="en-US" smtClean="0"/>
              <a:t>2/1/2024</a:t>
            </a:fld>
            <a:endParaRPr lang="en-US"/>
          </a:p>
        </p:txBody>
      </p:sp>
      <p:sp>
        <p:nvSpPr>
          <p:cNvPr id="6" name="Footer Placeholder 5">
            <a:extLst>
              <a:ext uri="{FF2B5EF4-FFF2-40B4-BE49-F238E27FC236}">
                <a16:creationId xmlns:a16="http://schemas.microsoft.com/office/drawing/2014/main" id="{92E0D42B-236D-303E-A126-4568A2E450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1F242C-03E6-D3AB-5A91-9C192E9E5B99}"/>
              </a:ext>
            </a:extLst>
          </p:cNvPr>
          <p:cNvSpPr>
            <a:spLocks noGrp="1"/>
          </p:cNvSpPr>
          <p:nvPr>
            <p:ph type="sldNum" sz="quarter" idx="12"/>
          </p:nvPr>
        </p:nvSpPr>
        <p:spPr/>
        <p:txBody>
          <a:bodyPr/>
          <a:lstStyle/>
          <a:p>
            <a:fld id="{A1B83CE3-CCDA-4A55-A7A0-C69F0440C7F7}" type="slidenum">
              <a:rPr lang="en-US" smtClean="0"/>
              <a:t>‹#›</a:t>
            </a:fld>
            <a:endParaRPr lang="en-US"/>
          </a:p>
        </p:txBody>
      </p:sp>
    </p:spTree>
    <p:extLst>
      <p:ext uri="{BB962C8B-B14F-4D97-AF65-F5344CB8AC3E}">
        <p14:creationId xmlns:p14="http://schemas.microsoft.com/office/powerpoint/2010/main" val="2733435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60F937-FB57-530E-FADB-3809D872CA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CD1104-0F39-2413-715D-709C2C4553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C79424-6A68-4701-FE40-9E3E1CBA86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F0CD71-134D-4538-87CC-D06B0A649E4C}" type="datetimeFigureOut">
              <a:rPr lang="en-US" smtClean="0"/>
              <a:t>2/1/2024</a:t>
            </a:fld>
            <a:endParaRPr lang="en-US"/>
          </a:p>
        </p:txBody>
      </p:sp>
      <p:sp>
        <p:nvSpPr>
          <p:cNvPr id="5" name="Footer Placeholder 4">
            <a:extLst>
              <a:ext uri="{FF2B5EF4-FFF2-40B4-BE49-F238E27FC236}">
                <a16:creationId xmlns:a16="http://schemas.microsoft.com/office/drawing/2014/main" id="{4B0E2546-7287-9AAA-F4AB-3E738C30B7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97657D-37B4-5EAA-2A42-1DA577EA54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B83CE3-CCDA-4A55-A7A0-C69F0440C7F7}" type="slidenum">
              <a:rPr lang="en-US" smtClean="0"/>
              <a:t>‹#›</a:t>
            </a:fld>
            <a:endParaRPr lang="en-US"/>
          </a:p>
        </p:txBody>
      </p:sp>
    </p:spTree>
    <p:extLst>
      <p:ext uri="{BB962C8B-B14F-4D97-AF65-F5344CB8AC3E}">
        <p14:creationId xmlns:p14="http://schemas.microsoft.com/office/powerpoint/2010/main" val="3907804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F3190-99FD-25C5-99B6-48345B105807}"/>
              </a:ext>
            </a:extLst>
          </p:cNvPr>
          <p:cNvSpPr>
            <a:spLocks noGrp="1"/>
          </p:cNvSpPr>
          <p:nvPr>
            <p:ph type="ctrTitle"/>
          </p:nvPr>
        </p:nvSpPr>
        <p:spPr>
          <a:xfrm>
            <a:off x="1464040" y="112213"/>
            <a:ext cx="9144000" cy="1784042"/>
          </a:xfrm>
        </p:spPr>
        <p:txBody>
          <a:bodyPr/>
          <a:lstStyle/>
          <a:p>
            <a:r>
              <a:rPr lang="en-US" b="1" dirty="0">
                <a:latin typeface="+mn-lt"/>
              </a:rPr>
              <a:t>Defenders Beat by Pass</a:t>
            </a:r>
          </a:p>
        </p:txBody>
      </p:sp>
      <p:sp>
        <p:nvSpPr>
          <p:cNvPr id="3" name="Subtitle 2">
            <a:extLst>
              <a:ext uri="{FF2B5EF4-FFF2-40B4-BE49-F238E27FC236}">
                <a16:creationId xmlns:a16="http://schemas.microsoft.com/office/drawing/2014/main" id="{C8053D48-37CE-7E02-0471-3E5E5F401FD2}"/>
              </a:ext>
            </a:extLst>
          </p:cNvPr>
          <p:cNvSpPr>
            <a:spLocks noGrp="1"/>
          </p:cNvSpPr>
          <p:nvPr>
            <p:ph type="subTitle" idx="1"/>
          </p:nvPr>
        </p:nvSpPr>
        <p:spPr>
          <a:xfrm>
            <a:off x="1464040" y="2050556"/>
            <a:ext cx="9144000" cy="1655762"/>
          </a:xfrm>
        </p:spPr>
        <p:txBody>
          <a:bodyPr>
            <a:normAutofit lnSpcReduction="10000"/>
          </a:bodyPr>
          <a:lstStyle/>
          <a:p>
            <a:r>
              <a:rPr lang="en-US" dirty="0"/>
              <a:t>A new insight on the most effective and direct passers of the ball during the 2022 FIFA World Cup</a:t>
            </a:r>
          </a:p>
          <a:p>
            <a:endParaRPr lang="en-US" dirty="0"/>
          </a:p>
          <a:p>
            <a:r>
              <a:rPr lang="en-US" dirty="0"/>
              <a:t>By Will Sivolella</a:t>
            </a:r>
          </a:p>
        </p:txBody>
      </p:sp>
      <p:pic>
        <p:nvPicPr>
          <p:cNvPr id="1026" name="Picture 2" descr="World Cup 2022: FIFA Get Mixed Reception After Unveiling Official Logo for Qatar  World Cup - Sports Illustrated">
            <a:extLst>
              <a:ext uri="{FF2B5EF4-FFF2-40B4-BE49-F238E27FC236}">
                <a16:creationId xmlns:a16="http://schemas.microsoft.com/office/drawing/2014/main" id="{F805739F-89AA-550B-F8C4-3A950F8169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5557" y="3860619"/>
            <a:ext cx="3999797" cy="2274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112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33528-7C19-CD4B-1DE8-EAE99C789741}"/>
              </a:ext>
            </a:extLst>
          </p:cNvPr>
          <p:cNvSpPr>
            <a:spLocks noGrp="1"/>
          </p:cNvSpPr>
          <p:nvPr>
            <p:ph type="title"/>
          </p:nvPr>
        </p:nvSpPr>
        <p:spPr>
          <a:xfrm>
            <a:off x="838200" y="365125"/>
            <a:ext cx="10839138" cy="1325563"/>
          </a:xfrm>
        </p:spPr>
        <p:txBody>
          <a:bodyPr/>
          <a:lstStyle/>
          <a:p>
            <a:r>
              <a:rPr lang="en-US" b="1" dirty="0"/>
              <a:t>What is the </a:t>
            </a:r>
            <a:r>
              <a:rPr lang="en-US" b="1" i="1" dirty="0"/>
              <a:t>Defenders</a:t>
            </a:r>
            <a:r>
              <a:rPr lang="en-US" b="1" dirty="0"/>
              <a:t> </a:t>
            </a:r>
            <a:r>
              <a:rPr lang="en-US" b="1" i="1" dirty="0"/>
              <a:t>Beat by Pass </a:t>
            </a:r>
            <a:r>
              <a:rPr lang="en-US" b="1" dirty="0"/>
              <a:t>Statistic?</a:t>
            </a:r>
          </a:p>
        </p:txBody>
      </p:sp>
      <p:sp>
        <p:nvSpPr>
          <p:cNvPr id="3" name="Content Placeholder 2">
            <a:extLst>
              <a:ext uri="{FF2B5EF4-FFF2-40B4-BE49-F238E27FC236}">
                <a16:creationId xmlns:a16="http://schemas.microsoft.com/office/drawing/2014/main" id="{735843C5-98D9-3F79-954D-B65ED47075DA}"/>
              </a:ext>
            </a:extLst>
          </p:cNvPr>
          <p:cNvSpPr>
            <a:spLocks noGrp="1"/>
          </p:cNvSpPr>
          <p:nvPr>
            <p:ph idx="1"/>
          </p:nvPr>
        </p:nvSpPr>
        <p:spPr>
          <a:xfrm>
            <a:off x="838200" y="1453897"/>
            <a:ext cx="10515600" cy="5038978"/>
          </a:xfrm>
        </p:spPr>
        <p:txBody>
          <a:bodyPr>
            <a:normAutofit fontScale="92500" lnSpcReduction="10000"/>
          </a:bodyPr>
          <a:lstStyle/>
          <a:p>
            <a:r>
              <a:rPr lang="en-US" sz="2400" b="1" dirty="0"/>
              <a:t>Definition</a:t>
            </a:r>
            <a:r>
              <a:rPr lang="en-US" sz="2400" dirty="0"/>
              <a:t>: Difference between the number of opponent players behind the location of the ball when it was played and the location of the ball when it was received for a forward pass</a:t>
            </a:r>
          </a:p>
          <a:p>
            <a:pPr marL="0" indent="0">
              <a:buNone/>
            </a:pPr>
            <a:endParaRPr lang="en-US" sz="2400" dirty="0"/>
          </a:p>
          <a:p>
            <a:r>
              <a:rPr lang="en-US" sz="2400" b="1" dirty="0"/>
              <a:t>Data:</a:t>
            </a:r>
            <a:r>
              <a:rPr lang="en-US" sz="2400" dirty="0"/>
              <a:t> Access to Defender (i.e. opponent player) location data at time of pass and at time when ball was received</a:t>
            </a:r>
          </a:p>
          <a:p>
            <a:pPr marL="0" indent="0">
              <a:buNone/>
            </a:pPr>
            <a:endParaRPr lang="en-US" sz="2400" dirty="0"/>
          </a:p>
          <a:p>
            <a:r>
              <a:rPr lang="en-US" sz="2400" b="1" dirty="0"/>
              <a:t>Note:</a:t>
            </a:r>
            <a:r>
              <a:rPr lang="en-US" sz="2400" dirty="0"/>
              <a:t> Chose to use Defender location at time when ball was received to account for defensive recovery while pass is traveling</a:t>
            </a:r>
          </a:p>
          <a:p>
            <a:pPr marL="0" indent="0">
              <a:buNone/>
            </a:pPr>
            <a:endParaRPr lang="en-US" sz="2400" dirty="0"/>
          </a:p>
          <a:p>
            <a:r>
              <a:rPr lang="en-US" sz="2400" dirty="0"/>
              <a:t>Used x-coordinates, goal-to-goal axis of the soccer field</a:t>
            </a:r>
          </a:p>
          <a:p>
            <a:pPr marL="0" indent="0">
              <a:buNone/>
            </a:pPr>
            <a:endParaRPr lang="en-US" sz="2400" dirty="0"/>
          </a:p>
          <a:p>
            <a:r>
              <a:rPr lang="en-US" sz="2400" b="1" dirty="0"/>
              <a:t>Why?: </a:t>
            </a:r>
            <a:r>
              <a:rPr lang="en-US" sz="2400" dirty="0"/>
              <a:t>Indicates how well a pass advances the ball, how many Defenders are temporarily taken out of the play and end up behind the ball</a:t>
            </a:r>
          </a:p>
        </p:txBody>
      </p:sp>
    </p:spTree>
    <p:extLst>
      <p:ext uri="{BB962C8B-B14F-4D97-AF65-F5344CB8AC3E}">
        <p14:creationId xmlns:p14="http://schemas.microsoft.com/office/powerpoint/2010/main" val="928515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908E3-D72D-4795-6F43-3C3903113C11}"/>
              </a:ext>
            </a:extLst>
          </p:cNvPr>
          <p:cNvSpPr>
            <a:spLocks noGrp="1"/>
          </p:cNvSpPr>
          <p:nvPr>
            <p:ph type="title"/>
          </p:nvPr>
        </p:nvSpPr>
        <p:spPr/>
        <p:txBody>
          <a:bodyPr/>
          <a:lstStyle/>
          <a:p>
            <a:r>
              <a:rPr lang="en-US" b="1" dirty="0"/>
              <a:t>Visualization of Statistic</a:t>
            </a:r>
          </a:p>
        </p:txBody>
      </p:sp>
      <p:pic>
        <p:nvPicPr>
          <p:cNvPr id="4" name="Picture 3" descr="A diagram of a football game">
            <a:extLst>
              <a:ext uri="{FF2B5EF4-FFF2-40B4-BE49-F238E27FC236}">
                <a16:creationId xmlns:a16="http://schemas.microsoft.com/office/drawing/2014/main" id="{EF4BA68E-27AA-C35C-45B4-395BB4D16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2430" y="1610842"/>
            <a:ext cx="5381469" cy="3636316"/>
          </a:xfrm>
          <a:prstGeom prst="rect">
            <a:avLst/>
          </a:prstGeom>
        </p:spPr>
      </p:pic>
      <p:sp>
        <p:nvSpPr>
          <p:cNvPr id="5" name="TextBox 4">
            <a:extLst>
              <a:ext uri="{FF2B5EF4-FFF2-40B4-BE49-F238E27FC236}">
                <a16:creationId xmlns:a16="http://schemas.microsoft.com/office/drawing/2014/main" id="{4C0FD42E-D499-5127-E1BB-32C75EE04728}"/>
              </a:ext>
            </a:extLst>
          </p:cNvPr>
          <p:cNvSpPr txBox="1"/>
          <p:nvPr/>
        </p:nvSpPr>
        <p:spPr>
          <a:xfrm>
            <a:off x="6179095" y="5381849"/>
            <a:ext cx="5306518" cy="646331"/>
          </a:xfrm>
          <a:prstGeom prst="rect">
            <a:avLst/>
          </a:prstGeom>
          <a:noFill/>
        </p:spPr>
        <p:txBody>
          <a:bodyPr wrap="square" rtlCol="0">
            <a:spAutoFit/>
          </a:bodyPr>
          <a:lstStyle/>
          <a:p>
            <a:r>
              <a:rPr lang="en-US" b="1" dirty="0"/>
              <a:t>Pass by </a:t>
            </a:r>
            <a:r>
              <a:rPr lang="en-US" b="1" dirty="0" err="1"/>
              <a:t>Dayot</a:t>
            </a:r>
            <a:r>
              <a:rPr lang="en-US" b="1" dirty="0"/>
              <a:t> </a:t>
            </a:r>
            <a:r>
              <a:rPr lang="en-US" b="1" dirty="0" err="1"/>
              <a:t>Upamecano</a:t>
            </a:r>
            <a:r>
              <a:rPr lang="en-US" b="1" dirty="0"/>
              <a:t> to Ousmane Dembele during the 2022 World Cup Final</a:t>
            </a:r>
          </a:p>
        </p:txBody>
      </p:sp>
      <p:sp>
        <p:nvSpPr>
          <p:cNvPr id="6" name="TextBox 5">
            <a:extLst>
              <a:ext uri="{FF2B5EF4-FFF2-40B4-BE49-F238E27FC236}">
                <a16:creationId xmlns:a16="http://schemas.microsoft.com/office/drawing/2014/main" id="{37DA51E0-CBAC-5133-F7EC-F8D3873E19AC}"/>
              </a:ext>
            </a:extLst>
          </p:cNvPr>
          <p:cNvSpPr txBox="1"/>
          <p:nvPr/>
        </p:nvSpPr>
        <p:spPr>
          <a:xfrm>
            <a:off x="497823" y="1690688"/>
            <a:ext cx="498423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Team in possession: </a:t>
            </a:r>
            <a:r>
              <a:rPr lang="en-US" b="1" dirty="0">
                <a:solidFill>
                  <a:schemeClr val="accent5">
                    <a:lumMod val="75000"/>
                  </a:schemeClr>
                </a:solidFill>
              </a:rPr>
              <a:t>Blue</a:t>
            </a:r>
          </a:p>
          <a:p>
            <a:pPr marL="285750" indent="-285750">
              <a:buFont typeface="Arial" panose="020B0604020202020204" pitchFamily="34" charset="0"/>
              <a:buChar char="•"/>
            </a:pPr>
            <a:r>
              <a:rPr lang="en-US" dirty="0"/>
              <a:t>Team Defending: </a:t>
            </a:r>
            <a:r>
              <a:rPr lang="en-US" b="1" dirty="0">
                <a:solidFill>
                  <a:srgbClr val="FF0000"/>
                </a:solidFill>
              </a:rPr>
              <a:t>Red</a:t>
            </a:r>
          </a:p>
          <a:p>
            <a:pPr marL="285750" indent="-285750">
              <a:buFont typeface="Arial" panose="020B0604020202020204" pitchFamily="34" charset="0"/>
              <a:buChar char="•"/>
            </a:pPr>
            <a:r>
              <a:rPr lang="en-US" dirty="0"/>
              <a:t>Pass Vector: </a:t>
            </a:r>
            <a:r>
              <a:rPr lang="en-US" b="1" dirty="0"/>
              <a:t>Black</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sz="2400" dirty="0"/>
              <a:t>Pass beats 4 Defenders in this instance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 other words, between the time the pass is played and received, 4 more Defenders are behind the ball</a:t>
            </a:r>
          </a:p>
        </p:txBody>
      </p:sp>
      <p:sp>
        <p:nvSpPr>
          <p:cNvPr id="3" name="TextBox 2">
            <a:extLst>
              <a:ext uri="{FF2B5EF4-FFF2-40B4-BE49-F238E27FC236}">
                <a16:creationId xmlns:a16="http://schemas.microsoft.com/office/drawing/2014/main" id="{380D0B6C-866B-DE4E-0E9D-06B128D0E124}"/>
              </a:ext>
            </a:extLst>
          </p:cNvPr>
          <p:cNvSpPr txBox="1"/>
          <p:nvPr/>
        </p:nvSpPr>
        <p:spPr>
          <a:xfrm>
            <a:off x="7042943" y="2810546"/>
            <a:ext cx="235975" cy="369332"/>
          </a:xfrm>
          <a:prstGeom prst="rect">
            <a:avLst/>
          </a:prstGeom>
          <a:noFill/>
        </p:spPr>
        <p:txBody>
          <a:bodyPr wrap="square" rtlCol="0">
            <a:spAutoFit/>
          </a:bodyPr>
          <a:lstStyle/>
          <a:p>
            <a:r>
              <a:rPr lang="en-US" dirty="0"/>
              <a:t>1</a:t>
            </a:r>
          </a:p>
        </p:txBody>
      </p:sp>
      <p:sp>
        <p:nvSpPr>
          <p:cNvPr id="7" name="TextBox 6">
            <a:extLst>
              <a:ext uri="{FF2B5EF4-FFF2-40B4-BE49-F238E27FC236}">
                <a16:creationId xmlns:a16="http://schemas.microsoft.com/office/drawing/2014/main" id="{00F36654-2B6F-7AAC-0F46-30FAA553FC19}"/>
              </a:ext>
            </a:extLst>
          </p:cNvPr>
          <p:cNvSpPr txBox="1"/>
          <p:nvPr/>
        </p:nvSpPr>
        <p:spPr>
          <a:xfrm>
            <a:off x="7278918" y="3659520"/>
            <a:ext cx="235975" cy="369332"/>
          </a:xfrm>
          <a:prstGeom prst="rect">
            <a:avLst/>
          </a:prstGeom>
          <a:noFill/>
        </p:spPr>
        <p:txBody>
          <a:bodyPr wrap="square" rtlCol="0">
            <a:spAutoFit/>
          </a:bodyPr>
          <a:lstStyle/>
          <a:p>
            <a:r>
              <a:rPr lang="en-US" dirty="0"/>
              <a:t>2</a:t>
            </a:r>
          </a:p>
        </p:txBody>
      </p:sp>
      <p:sp>
        <p:nvSpPr>
          <p:cNvPr id="8" name="TextBox 7">
            <a:extLst>
              <a:ext uri="{FF2B5EF4-FFF2-40B4-BE49-F238E27FC236}">
                <a16:creationId xmlns:a16="http://schemas.microsoft.com/office/drawing/2014/main" id="{FB3B77F4-DD05-F926-E206-439F7631E58C}"/>
              </a:ext>
            </a:extLst>
          </p:cNvPr>
          <p:cNvSpPr txBox="1"/>
          <p:nvPr/>
        </p:nvSpPr>
        <p:spPr>
          <a:xfrm>
            <a:off x="7630651" y="2682727"/>
            <a:ext cx="235975" cy="369332"/>
          </a:xfrm>
          <a:prstGeom prst="rect">
            <a:avLst/>
          </a:prstGeom>
          <a:noFill/>
        </p:spPr>
        <p:txBody>
          <a:bodyPr wrap="square" rtlCol="0">
            <a:spAutoFit/>
          </a:bodyPr>
          <a:lstStyle/>
          <a:p>
            <a:r>
              <a:rPr lang="en-US" dirty="0"/>
              <a:t>3</a:t>
            </a:r>
          </a:p>
        </p:txBody>
      </p:sp>
      <p:sp>
        <p:nvSpPr>
          <p:cNvPr id="9" name="TextBox 8">
            <a:extLst>
              <a:ext uri="{FF2B5EF4-FFF2-40B4-BE49-F238E27FC236}">
                <a16:creationId xmlns:a16="http://schemas.microsoft.com/office/drawing/2014/main" id="{A7CA0FD1-0F81-7688-532E-7E24C5397982}"/>
              </a:ext>
            </a:extLst>
          </p:cNvPr>
          <p:cNvSpPr txBox="1"/>
          <p:nvPr/>
        </p:nvSpPr>
        <p:spPr>
          <a:xfrm>
            <a:off x="7866626" y="1988271"/>
            <a:ext cx="235975"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4129216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1A252-ED42-1EA4-9FD8-E17FF3F96780}"/>
              </a:ext>
            </a:extLst>
          </p:cNvPr>
          <p:cNvSpPr>
            <a:spLocks noGrp="1"/>
          </p:cNvSpPr>
          <p:nvPr>
            <p:ph type="title"/>
          </p:nvPr>
        </p:nvSpPr>
        <p:spPr>
          <a:xfrm>
            <a:off x="838200" y="642443"/>
            <a:ext cx="10515600" cy="1606082"/>
          </a:xfrm>
        </p:spPr>
        <p:txBody>
          <a:bodyPr/>
          <a:lstStyle/>
          <a:p>
            <a:r>
              <a:rPr lang="en-US" b="1" dirty="0"/>
              <a:t>Overview of </a:t>
            </a:r>
            <a:r>
              <a:rPr lang="en-US" b="1" dirty="0" err="1"/>
              <a:t>StatsBomb</a:t>
            </a:r>
            <a:r>
              <a:rPr lang="en-US" b="1" dirty="0"/>
              <a:t> Free Data</a:t>
            </a:r>
            <a:br>
              <a:rPr lang="en-US" b="1" dirty="0"/>
            </a:br>
            <a:endParaRPr lang="en-US" b="1" dirty="0"/>
          </a:p>
        </p:txBody>
      </p:sp>
      <p:sp>
        <p:nvSpPr>
          <p:cNvPr id="3" name="TextBox 2">
            <a:extLst>
              <a:ext uri="{FF2B5EF4-FFF2-40B4-BE49-F238E27FC236}">
                <a16:creationId xmlns:a16="http://schemas.microsoft.com/office/drawing/2014/main" id="{220EB521-AB37-29B5-87FF-3AF7BC49FE4D}"/>
              </a:ext>
            </a:extLst>
          </p:cNvPr>
          <p:cNvSpPr txBox="1"/>
          <p:nvPr/>
        </p:nvSpPr>
        <p:spPr>
          <a:xfrm>
            <a:off x="1034321" y="1873770"/>
            <a:ext cx="10170827" cy="4801314"/>
          </a:xfrm>
          <a:prstGeom prst="rect">
            <a:avLst/>
          </a:prstGeom>
          <a:noFill/>
        </p:spPr>
        <p:txBody>
          <a:bodyPr wrap="square" rtlCol="0">
            <a:spAutoFit/>
          </a:bodyPr>
          <a:lstStyle/>
          <a:p>
            <a:pPr marL="285750" indent="-285750">
              <a:buFont typeface="Arial" panose="020B0604020202020204" pitchFamily="34" charset="0"/>
              <a:buChar char="•"/>
            </a:pPr>
            <a:r>
              <a:rPr lang="en-US" sz="2800" dirty="0"/>
              <a:t>Has seasonal data of 70 different high-level competitions</a:t>
            </a:r>
          </a:p>
          <a:p>
            <a:pPr marL="742950" lvl="1" indent="-285750">
              <a:buFont typeface="Arial" panose="020B0604020202020204" pitchFamily="34" charset="0"/>
              <a:buChar char="•"/>
            </a:pPr>
            <a:r>
              <a:rPr lang="en-US" sz="2400" dirty="0"/>
              <a:t>Seven competitions with matches from 2022 and after</a:t>
            </a:r>
          </a:p>
          <a:p>
            <a:pPr lvl="1"/>
            <a:endParaRPr lang="en-US" sz="2400" dirty="0"/>
          </a:p>
          <a:p>
            <a:pPr marL="285750" indent="-285750">
              <a:buFont typeface="Arial" panose="020B0604020202020204" pitchFamily="34" charset="0"/>
              <a:buChar char="•"/>
            </a:pPr>
            <a:r>
              <a:rPr lang="en-US" sz="2800" dirty="0"/>
              <a:t>Corresponding match data for matches in each competition</a:t>
            </a:r>
          </a:p>
          <a:p>
            <a:pPr marL="742950" lvl="1" indent="-285750">
              <a:buFont typeface="Arial" panose="020B0604020202020204" pitchFamily="34" charset="0"/>
              <a:buChar char="•"/>
            </a:pPr>
            <a:r>
              <a:rPr lang="en-US" sz="2400" dirty="0"/>
              <a:t>For a lot of competitions does not contain all matches or is very limited in the amount of matches</a:t>
            </a:r>
          </a:p>
          <a:p>
            <a:pPr lvl="1"/>
            <a:endParaRPr lang="en-US" sz="2400" dirty="0"/>
          </a:p>
          <a:p>
            <a:pPr marL="285750" indent="-285750">
              <a:buFont typeface="Arial" panose="020B0604020202020204" pitchFamily="34" charset="0"/>
              <a:buChar char="•"/>
            </a:pPr>
            <a:r>
              <a:rPr lang="en-US" sz="2800" dirty="0"/>
              <a:t>Corresponding event data for each match</a:t>
            </a:r>
          </a:p>
          <a:p>
            <a:endParaRPr lang="en-US" sz="2800" dirty="0"/>
          </a:p>
          <a:p>
            <a:pPr marL="285750" indent="-285750">
              <a:buFont typeface="Arial" panose="020B0604020202020204" pitchFamily="34" charset="0"/>
              <a:buChar char="•"/>
            </a:pPr>
            <a:r>
              <a:rPr lang="en-US" sz="2800" dirty="0"/>
              <a:t>Corresponding event360 data that can be paired with events</a:t>
            </a:r>
          </a:p>
          <a:p>
            <a:pPr marL="742950" lvl="1" indent="-285750">
              <a:buFont typeface="Arial" panose="020B0604020202020204" pitchFamily="34" charset="0"/>
              <a:buChar char="•"/>
            </a:pPr>
            <a:r>
              <a:rPr lang="en-US" sz="2400" dirty="0"/>
              <a:t>Extremely limited</a:t>
            </a:r>
          </a:p>
          <a:p>
            <a:endParaRPr lang="en-US" dirty="0"/>
          </a:p>
        </p:txBody>
      </p:sp>
    </p:spTree>
    <p:extLst>
      <p:ext uri="{BB962C8B-B14F-4D97-AF65-F5344CB8AC3E}">
        <p14:creationId xmlns:p14="http://schemas.microsoft.com/office/powerpoint/2010/main" val="3598426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68428-226C-6327-AF53-F06E0B623863}"/>
              </a:ext>
            </a:extLst>
          </p:cNvPr>
          <p:cNvSpPr>
            <a:spLocks noGrp="1"/>
          </p:cNvSpPr>
          <p:nvPr>
            <p:ph type="title"/>
          </p:nvPr>
        </p:nvSpPr>
        <p:spPr/>
        <p:txBody>
          <a:bodyPr/>
          <a:lstStyle/>
          <a:p>
            <a:r>
              <a:rPr lang="en-US" b="1" dirty="0"/>
              <a:t>Why 2022 World Cup Data?</a:t>
            </a:r>
          </a:p>
        </p:txBody>
      </p:sp>
      <p:sp>
        <p:nvSpPr>
          <p:cNvPr id="4" name="TextBox 3">
            <a:extLst>
              <a:ext uri="{FF2B5EF4-FFF2-40B4-BE49-F238E27FC236}">
                <a16:creationId xmlns:a16="http://schemas.microsoft.com/office/drawing/2014/main" id="{2DC5BF73-1A2D-33FC-7D85-7CBC18546316}"/>
              </a:ext>
            </a:extLst>
          </p:cNvPr>
          <p:cNvSpPr txBox="1"/>
          <p:nvPr/>
        </p:nvSpPr>
        <p:spPr>
          <a:xfrm>
            <a:off x="928766" y="1690688"/>
            <a:ext cx="10681116"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Want relatively recent competition so that </a:t>
            </a:r>
            <a:r>
              <a:rPr lang="en-US" sz="2400" i="1" dirty="0"/>
              <a:t>Defenders</a:t>
            </a:r>
            <a:r>
              <a:rPr lang="en-US" sz="2400" dirty="0"/>
              <a:t> </a:t>
            </a:r>
            <a:r>
              <a:rPr lang="en-US" sz="2400" i="1" dirty="0"/>
              <a:t>Beat by Pass </a:t>
            </a:r>
            <a:r>
              <a:rPr lang="en-US" sz="2400" dirty="0"/>
              <a:t>statistic provides insight to currently relevant players</a:t>
            </a:r>
          </a:p>
          <a:p>
            <a:endParaRPr lang="en-US" sz="2400" dirty="0"/>
          </a:p>
          <a:p>
            <a:pPr marL="285750" indent="-285750">
              <a:buFont typeface="Arial" panose="020B0604020202020204" pitchFamily="34" charset="0"/>
              <a:buChar char="•"/>
            </a:pPr>
            <a:r>
              <a:rPr lang="en-US" sz="2400" dirty="0" err="1"/>
              <a:t>StatsBomb</a:t>
            </a:r>
            <a:r>
              <a:rPr lang="en-US" sz="2400" dirty="0"/>
              <a:t> free data has complete event data for all 64 matches of the 2022 World Cup</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Has event360 data for all 64 matches</a:t>
            </a:r>
          </a:p>
          <a:p>
            <a:pPr marL="742950" lvl="1" indent="-285750">
              <a:buFont typeface="Arial" panose="020B0604020202020204" pitchFamily="34" charset="0"/>
              <a:buChar char="•"/>
            </a:pPr>
            <a:r>
              <a:rPr lang="en-US" sz="2400" dirty="0"/>
              <a:t>Necessary to get off-ball player location information</a:t>
            </a:r>
          </a:p>
          <a:p>
            <a:pPr lvl="1"/>
            <a:endParaRPr lang="en-US" sz="2400" dirty="0"/>
          </a:p>
          <a:p>
            <a:pPr marL="285750" indent="-285750">
              <a:buFont typeface="Arial" panose="020B0604020202020204" pitchFamily="34" charset="0"/>
              <a:buChar char="•"/>
            </a:pPr>
            <a:r>
              <a:rPr lang="en-US" sz="2400" dirty="0"/>
              <a:t>Limitation: Not all forward completed passing events have corresponding ball recipient data and off-ball player location data (covers 79.25% of relevant events)</a:t>
            </a:r>
          </a:p>
          <a:p>
            <a:pPr marL="742950" lvl="1" indent="-285750">
              <a:buFont typeface="Arial" panose="020B0604020202020204" pitchFamily="34" charset="0"/>
              <a:buChar char="•"/>
            </a:pPr>
            <a:r>
              <a:rPr lang="en-US" sz="2400" dirty="0"/>
              <a:t>79.25% of relevant events is still extremely significant and insightful</a:t>
            </a:r>
          </a:p>
        </p:txBody>
      </p:sp>
    </p:spTree>
    <p:extLst>
      <p:ext uri="{BB962C8B-B14F-4D97-AF65-F5344CB8AC3E}">
        <p14:creationId xmlns:p14="http://schemas.microsoft.com/office/powerpoint/2010/main" val="2296791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43B28-81A2-C690-9DB5-1D76E5CB0DD1}"/>
              </a:ext>
            </a:extLst>
          </p:cNvPr>
          <p:cNvSpPr>
            <a:spLocks noGrp="1"/>
          </p:cNvSpPr>
          <p:nvPr>
            <p:ph type="title"/>
          </p:nvPr>
        </p:nvSpPr>
        <p:spPr/>
        <p:txBody>
          <a:bodyPr/>
          <a:lstStyle/>
          <a:p>
            <a:r>
              <a:rPr lang="en-US" b="1" dirty="0"/>
              <a:t>Results Part and Analysis, Part 1</a:t>
            </a:r>
          </a:p>
        </p:txBody>
      </p:sp>
      <p:pic>
        <p:nvPicPr>
          <p:cNvPr id="4" name="Picture 3" descr="A screenshot of a table">
            <a:extLst>
              <a:ext uri="{FF2B5EF4-FFF2-40B4-BE49-F238E27FC236}">
                <a16:creationId xmlns:a16="http://schemas.microsoft.com/office/drawing/2014/main" id="{97B1BB63-AD2E-D19E-37A6-BA514F345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59" y="1435856"/>
            <a:ext cx="6927306" cy="4395318"/>
          </a:xfrm>
          <a:prstGeom prst="rect">
            <a:avLst/>
          </a:prstGeom>
        </p:spPr>
      </p:pic>
      <p:sp>
        <p:nvSpPr>
          <p:cNvPr id="6" name="TextBox 5">
            <a:extLst>
              <a:ext uri="{FF2B5EF4-FFF2-40B4-BE49-F238E27FC236}">
                <a16:creationId xmlns:a16="http://schemas.microsoft.com/office/drawing/2014/main" id="{C2BAA9A3-218F-ACFA-932D-7CBBE6C43FA1}"/>
              </a:ext>
            </a:extLst>
          </p:cNvPr>
          <p:cNvSpPr txBox="1"/>
          <p:nvPr/>
        </p:nvSpPr>
        <p:spPr>
          <a:xfrm>
            <a:off x="7325392" y="1435856"/>
            <a:ext cx="4866608" cy="5816977"/>
          </a:xfrm>
          <a:prstGeom prst="rect">
            <a:avLst/>
          </a:prstGeom>
          <a:noFill/>
        </p:spPr>
        <p:txBody>
          <a:bodyPr wrap="square" rtlCol="0">
            <a:spAutoFit/>
          </a:bodyPr>
          <a:lstStyle/>
          <a:p>
            <a:pPr marL="285750" indent="-285750">
              <a:buFont typeface="Arial" panose="020B0604020202020204" pitchFamily="34" charset="0"/>
              <a:buChar char="•"/>
            </a:pPr>
            <a:r>
              <a:rPr lang="en-US" sz="1600" dirty="0"/>
              <a:t>These players were most influential (in terms of sheer volume) when it comes to advancing the ball through passing</a:t>
            </a:r>
          </a:p>
          <a:p>
            <a:endParaRPr lang="en-US" sz="1600" dirty="0"/>
          </a:p>
          <a:p>
            <a:pPr marL="285750" indent="-285750">
              <a:buFont typeface="Arial" panose="020B0604020202020204" pitchFamily="34" charset="0"/>
              <a:buChar char="•"/>
            </a:pPr>
            <a:r>
              <a:rPr lang="en-US" sz="1600" dirty="0"/>
              <a:t>High </a:t>
            </a:r>
            <a:r>
              <a:rPr lang="en-US" sz="1600" dirty="0" err="1"/>
              <a:t>Total_Defenders_Beat</a:t>
            </a:r>
            <a:r>
              <a:rPr lang="en-US" sz="1600" dirty="0"/>
              <a:t> and low (relatively) </a:t>
            </a:r>
            <a:r>
              <a:rPr lang="en-US" sz="1600" dirty="0" err="1"/>
              <a:t>Avg_Defenders_Beat_per_Pass</a:t>
            </a:r>
            <a:r>
              <a:rPr lang="en-US" sz="1600" dirty="0"/>
              <a:t> indicates how often players get on the ball</a:t>
            </a:r>
          </a:p>
          <a:p>
            <a:pPr marL="742950" lvl="1" indent="-285750">
              <a:buFont typeface="Arial" panose="020B0604020202020204" pitchFamily="34" charset="0"/>
              <a:buChar char="•"/>
            </a:pPr>
            <a:r>
              <a:rPr lang="en-US" sz="1600" dirty="0"/>
              <a:t>Applies to 2/3 of Spanish players on this list, makes sense as Spain is famously a possession based-side</a:t>
            </a:r>
          </a:p>
          <a:p>
            <a:pPr lvl="1"/>
            <a:endParaRPr lang="en-US" sz="1600" dirty="0"/>
          </a:p>
          <a:p>
            <a:pPr marL="285750" indent="-285750">
              <a:buFont typeface="Arial" panose="020B0604020202020204" pitchFamily="34" charset="0"/>
              <a:buChar char="•"/>
            </a:pPr>
            <a:r>
              <a:rPr lang="en-US" sz="1600" i="1" dirty="0"/>
              <a:t>Top 15 Players </a:t>
            </a:r>
            <a:r>
              <a:rPr lang="en-US" sz="1600" dirty="0"/>
              <a:t>all on teams that made it to knockout-phase of tournament </a:t>
            </a:r>
          </a:p>
          <a:p>
            <a:pPr marL="742950" lvl="1" indent="-285750">
              <a:buFont typeface="Arial" panose="020B0604020202020204" pitchFamily="34" charset="0"/>
              <a:buChar char="•"/>
            </a:pPr>
            <a:r>
              <a:rPr lang="en-US" sz="1600" dirty="0"/>
              <a:t>Makes sense as more games means more opportunities</a:t>
            </a:r>
          </a:p>
          <a:p>
            <a:pPr lvl="1"/>
            <a:endParaRPr lang="en-US" sz="1600" dirty="0"/>
          </a:p>
          <a:p>
            <a:pPr marL="285750" indent="-285750">
              <a:buFont typeface="Arial" panose="020B0604020202020204" pitchFamily="34" charset="0"/>
              <a:buChar char="•"/>
            </a:pPr>
            <a:r>
              <a:rPr lang="en-US" sz="1600" dirty="0"/>
              <a:t>All world-class or elite players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lot of midfield players, only one forward, Messi (no surprise there)</a:t>
            </a:r>
          </a:p>
          <a:p>
            <a:pPr marL="742950" lvl="1" indent="-285750">
              <a:buFont typeface="Arial" panose="020B0604020202020204" pitchFamily="34" charset="0"/>
              <a:buChar char="•"/>
            </a:pPr>
            <a:r>
              <a:rPr lang="en-US" sz="1600" dirty="0"/>
              <a:t>Messi drops into midfield a lot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18524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43B28-81A2-C690-9DB5-1D76E5CB0DD1}"/>
              </a:ext>
            </a:extLst>
          </p:cNvPr>
          <p:cNvSpPr>
            <a:spLocks noGrp="1"/>
          </p:cNvSpPr>
          <p:nvPr>
            <p:ph type="title"/>
          </p:nvPr>
        </p:nvSpPr>
        <p:spPr/>
        <p:txBody>
          <a:bodyPr/>
          <a:lstStyle/>
          <a:p>
            <a:r>
              <a:rPr lang="en-US" b="1" dirty="0"/>
              <a:t>Results Part and Analysis, Part 2</a:t>
            </a:r>
          </a:p>
        </p:txBody>
      </p:sp>
      <p:sp>
        <p:nvSpPr>
          <p:cNvPr id="6" name="TextBox 5">
            <a:extLst>
              <a:ext uri="{FF2B5EF4-FFF2-40B4-BE49-F238E27FC236}">
                <a16:creationId xmlns:a16="http://schemas.microsoft.com/office/drawing/2014/main" id="{C2BAA9A3-218F-ACFA-932D-7CBBE6C43FA1}"/>
              </a:ext>
            </a:extLst>
          </p:cNvPr>
          <p:cNvSpPr txBox="1"/>
          <p:nvPr/>
        </p:nvSpPr>
        <p:spPr>
          <a:xfrm>
            <a:off x="7527759" y="1690688"/>
            <a:ext cx="4509342" cy="4832092"/>
          </a:xfrm>
          <a:prstGeom prst="rect">
            <a:avLst/>
          </a:prstGeom>
          <a:noFill/>
        </p:spPr>
        <p:txBody>
          <a:bodyPr wrap="square" rtlCol="0">
            <a:spAutoFit/>
          </a:bodyPr>
          <a:lstStyle/>
          <a:p>
            <a:pPr marL="285750" indent="-285750">
              <a:buFont typeface="Arial" panose="020B0604020202020204" pitchFamily="34" charset="0"/>
              <a:buChar char="•"/>
            </a:pPr>
            <a:r>
              <a:rPr lang="en-US" sz="1600" dirty="0"/>
              <a:t>Indicates players who were most efficient in terms of completed forward passes</a:t>
            </a:r>
          </a:p>
          <a:p>
            <a:endParaRPr lang="en-US" sz="1600" dirty="0"/>
          </a:p>
          <a:p>
            <a:pPr marL="285750" indent="-285750">
              <a:buFont typeface="Arial" panose="020B0604020202020204" pitchFamily="34" charset="0"/>
              <a:buChar char="•"/>
            </a:pPr>
            <a:r>
              <a:rPr lang="en-US" sz="1600" dirty="0"/>
              <a:t>Players who may not have been on the ball as much as players at the top of the list on the previous slide, but did the most with it in terms of advancing play with passes</a:t>
            </a:r>
          </a:p>
          <a:p>
            <a:pPr lvl="1"/>
            <a:endParaRPr lang="en-US" sz="1600" dirty="0"/>
          </a:p>
          <a:p>
            <a:pPr marL="285750" indent="-285750">
              <a:buFont typeface="Arial" panose="020B0604020202020204" pitchFamily="34" charset="0"/>
              <a:buChar char="•"/>
            </a:pPr>
            <a:r>
              <a:rPr lang="en-US" sz="1600" dirty="0"/>
              <a:t>Again, </a:t>
            </a:r>
            <a:r>
              <a:rPr lang="en-US" sz="1600" i="1" dirty="0"/>
              <a:t>Top 15 Players </a:t>
            </a:r>
            <a:r>
              <a:rPr lang="en-US" sz="1600" dirty="0"/>
              <a:t>on teams who made the knockout-phase of the tournament</a:t>
            </a:r>
          </a:p>
          <a:p>
            <a:pPr lvl="1"/>
            <a:endParaRPr lang="en-US" sz="1600" dirty="0"/>
          </a:p>
          <a:p>
            <a:pPr marL="285750" indent="-285750">
              <a:buFont typeface="Arial" panose="020B0604020202020204" pitchFamily="34" charset="0"/>
              <a:buChar char="•"/>
            </a:pPr>
            <a:r>
              <a:rPr lang="en-US" sz="1600" dirty="0"/>
              <a:t>Again, all world-class or elite players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Again, mostly midfielders and defenders, only two forwards, Messi and Griezmann</a:t>
            </a:r>
          </a:p>
          <a:p>
            <a:pPr marL="742950" lvl="1" indent="-285750">
              <a:buFont typeface="Arial" panose="020B0604020202020204" pitchFamily="34" charset="0"/>
              <a:buChar char="•"/>
            </a:pPr>
            <a:r>
              <a:rPr lang="en-US" sz="1600" dirty="0"/>
              <a:t>Both players play as 10s for their respective teams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4" name="Picture 3" descr="A screen shot of a screen">
            <a:extLst>
              <a:ext uri="{FF2B5EF4-FFF2-40B4-BE49-F238E27FC236}">
                <a16:creationId xmlns:a16="http://schemas.microsoft.com/office/drawing/2014/main" id="{024677A9-A55D-2121-4CF3-B678090F4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439" y="1690688"/>
            <a:ext cx="6426339" cy="4254955"/>
          </a:xfrm>
          <a:prstGeom prst="rect">
            <a:avLst/>
          </a:prstGeom>
        </p:spPr>
      </p:pic>
    </p:spTree>
    <p:extLst>
      <p:ext uri="{BB962C8B-B14F-4D97-AF65-F5344CB8AC3E}">
        <p14:creationId xmlns:p14="http://schemas.microsoft.com/office/powerpoint/2010/main" val="3850015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43B28-81A2-C690-9DB5-1D76E5CB0DD1}"/>
              </a:ext>
            </a:extLst>
          </p:cNvPr>
          <p:cNvSpPr>
            <a:spLocks noGrp="1"/>
          </p:cNvSpPr>
          <p:nvPr>
            <p:ph type="title"/>
          </p:nvPr>
        </p:nvSpPr>
        <p:spPr/>
        <p:txBody>
          <a:bodyPr/>
          <a:lstStyle/>
          <a:p>
            <a:r>
              <a:rPr lang="en-US" b="1" dirty="0"/>
              <a:t>Results Part and Analysis, Part 3</a:t>
            </a:r>
          </a:p>
        </p:txBody>
      </p:sp>
      <p:sp>
        <p:nvSpPr>
          <p:cNvPr id="6" name="TextBox 5">
            <a:extLst>
              <a:ext uri="{FF2B5EF4-FFF2-40B4-BE49-F238E27FC236}">
                <a16:creationId xmlns:a16="http://schemas.microsoft.com/office/drawing/2014/main" id="{C2BAA9A3-218F-ACFA-932D-7CBBE6C43FA1}"/>
              </a:ext>
            </a:extLst>
          </p:cNvPr>
          <p:cNvSpPr txBox="1"/>
          <p:nvPr/>
        </p:nvSpPr>
        <p:spPr>
          <a:xfrm>
            <a:off x="7527759" y="1690688"/>
            <a:ext cx="4509342" cy="4093428"/>
          </a:xfrm>
          <a:prstGeom prst="rect">
            <a:avLst/>
          </a:prstGeom>
          <a:noFill/>
        </p:spPr>
        <p:txBody>
          <a:bodyPr wrap="square" rtlCol="0">
            <a:spAutoFit/>
          </a:bodyPr>
          <a:lstStyle/>
          <a:p>
            <a:pPr marL="285750" indent="-285750">
              <a:buFont typeface="Arial" panose="020B0604020202020204" pitchFamily="34" charset="0"/>
              <a:buChar char="•"/>
            </a:pPr>
            <a:r>
              <a:rPr lang="en-US" sz="1600" dirty="0"/>
              <a:t>New criteria of fewer completed forward passes</a:t>
            </a:r>
          </a:p>
          <a:p>
            <a:endParaRPr lang="en-US" sz="1600" dirty="0"/>
          </a:p>
          <a:p>
            <a:pPr marL="285750" indent="-285750">
              <a:buFont typeface="Arial" panose="020B0604020202020204" pitchFamily="34" charset="0"/>
              <a:buChar char="•"/>
            </a:pPr>
            <a:r>
              <a:rPr lang="en-US" sz="1600" dirty="0"/>
              <a:t>Insight on players who were on teams that were not as successful or did not have as much of the ball as the teams of players shown in the previous two slides</a:t>
            </a:r>
          </a:p>
          <a:p>
            <a:pPr marL="742950" lvl="1" indent="-285750">
              <a:buFont typeface="Arial" panose="020B0604020202020204" pitchFamily="34" charset="0"/>
              <a:buChar char="•"/>
            </a:pPr>
            <a:r>
              <a:rPr lang="en-US" sz="1600" dirty="0"/>
              <a:t>Insight on underappreciated players</a:t>
            </a:r>
          </a:p>
          <a:p>
            <a:pPr lvl="1"/>
            <a:endParaRPr lang="en-US" sz="1600" dirty="0"/>
          </a:p>
          <a:p>
            <a:pPr marL="285750" indent="-285750">
              <a:buFont typeface="Arial" panose="020B0604020202020204" pitchFamily="34" charset="0"/>
              <a:buChar char="•"/>
            </a:pPr>
            <a:r>
              <a:rPr lang="en-US" sz="1600" dirty="0"/>
              <a:t>Interesting to notice players from Cameroon, USA and Denmark in top 5</a:t>
            </a:r>
          </a:p>
          <a:p>
            <a:pPr marL="742950" lvl="1" indent="-285750">
              <a:buFont typeface="Arial" panose="020B0604020202020204" pitchFamily="34" charset="0"/>
              <a:buChar char="•"/>
            </a:pPr>
            <a:r>
              <a:rPr lang="en-US" sz="1600" dirty="0"/>
              <a:t>Important to still be aware of smaller sample size</a:t>
            </a:r>
          </a:p>
          <a:p>
            <a:pPr lvl="1"/>
            <a:endParaRPr lang="en-US" sz="1600" dirty="0"/>
          </a:p>
          <a:p>
            <a:pPr marL="285750" indent="-285750">
              <a:buFont typeface="Arial" panose="020B0604020202020204" pitchFamily="34" charset="0"/>
              <a:buChar char="•"/>
            </a:pPr>
            <a:r>
              <a:rPr lang="en-US" sz="1600" dirty="0"/>
              <a:t>Cool to see two USA players on this list!</a:t>
            </a:r>
          </a:p>
          <a:p>
            <a:pPr marL="285750" indent="-285750">
              <a:buFont typeface="Arial" panose="020B0604020202020204" pitchFamily="34" charset="0"/>
              <a:buChar char="•"/>
            </a:pPr>
            <a:endParaRPr lang="en-US" dirty="0"/>
          </a:p>
          <a:p>
            <a:endParaRPr lang="en-US" dirty="0"/>
          </a:p>
        </p:txBody>
      </p:sp>
      <p:pic>
        <p:nvPicPr>
          <p:cNvPr id="5" name="Picture 4" descr="A screenshot of a computer screen">
            <a:extLst>
              <a:ext uri="{FF2B5EF4-FFF2-40B4-BE49-F238E27FC236}">
                <a16:creationId xmlns:a16="http://schemas.microsoft.com/office/drawing/2014/main" id="{0800F497-D526-BE0C-9459-0714BFE435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6220481" cy="4093428"/>
          </a:xfrm>
          <a:prstGeom prst="rect">
            <a:avLst/>
          </a:prstGeom>
        </p:spPr>
      </p:pic>
    </p:spTree>
    <p:extLst>
      <p:ext uri="{BB962C8B-B14F-4D97-AF65-F5344CB8AC3E}">
        <p14:creationId xmlns:p14="http://schemas.microsoft.com/office/powerpoint/2010/main" val="795839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8B68-11E2-AA76-FED0-ECF4BFA7DC32}"/>
              </a:ext>
            </a:extLst>
          </p:cNvPr>
          <p:cNvSpPr>
            <a:spLocks noGrp="1"/>
          </p:cNvSpPr>
          <p:nvPr>
            <p:ph type="title"/>
          </p:nvPr>
        </p:nvSpPr>
        <p:spPr/>
        <p:txBody>
          <a:bodyPr/>
          <a:lstStyle/>
          <a:p>
            <a:r>
              <a:rPr lang="en-US" b="1" dirty="0"/>
              <a:t>Conclusions/Further Considerations</a:t>
            </a:r>
          </a:p>
        </p:txBody>
      </p:sp>
      <p:sp>
        <p:nvSpPr>
          <p:cNvPr id="7" name="Content Placeholder 6">
            <a:extLst>
              <a:ext uri="{FF2B5EF4-FFF2-40B4-BE49-F238E27FC236}">
                <a16:creationId xmlns:a16="http://schemas.microsoft.com/office/drawing/2014/main" id="{BEAF8B7B-7135-B43A-C9D2-8350532C0F70}"/>
              </a:ext>
            </a:extLst>
          </p:cNvPr>
          <p:cNvSpPr>
            <a:spLocks noGrp="1"/>
          </p:cNvSpPr>
          <p:nvPr>
            <p:ph idx="1"/>
          </p:nvPr>
        </p:nvSpPr>
        <p:spPr>
          <a:xfrm>
            <a:off x="838200" y="1420889"/>
            <a:ext cx="10515600" cy="5071985"/>
          </a:xfrm>
        </p:spPr>
        <p:txBody>
          <a:bodyPr>
            <a:normAutofit fontScale="85000" lnSpcReduction="20000"/>
          </a:bodyPr>
          <a:lstStyle/>
          <a:p>
            <a:r>
              <a:rPr lang="en-US" i="1" dirty="0"/>
              <a:t>Defenders Beat by Pass </a:t>
            </a:r>
            <a:r>
              <a:rPr lang="en-US" dirty="0"/>
              <a:t>indicates how well a pass advances the play and bypasses the opponents </a:t>
            </a:r>
          </a:p>
          <a:p>
            <a:pPr lvl="1"/>
            <a:r>
              <a:rPr lang="en-US" dirty="0"/>
              <a:t>Cumulative version of statistic applied to each player shows how well a player is able to accomplish this</a:t>
            </a:r>
          </a:p>
          <a:p>
            <a:pPr lvl="1"/>
            <a:r>
              <a:rPr lang="en-US" dirty="0"/>
              <a:t>Shows how direct a player is with their passing</a:t>
            </a:r>
          </a:p>
          <a:p>
            <a:r>
              <a:rPr lang="en-US" dirty="0"/>
              <a:t>Important to consider bias of players on top teams</a:t>
            </a:r>
          </a:p>
          <a:p>
            <a:pPr lvl="1"/>
            <a:r>
              <a:rPr lang="en-US" dirty="0"/>
              <a:t>These teams usually have a large share of possession</a:t>
            </a:r>
          </a:p>
          <a:p>
            <a:pPr lvl="1"/>
            <a:r>
              <a:rPr lang="en-US" dirty="0"/>
              <a:t>These teams have players who can effectively create space and open passing lanes more frequently than lesser teams</a:t>
            </a:r>
          </a:p>
          <a:p>
            <a:r>
              <a:rPr lang="en-US" dirty="0"/>
              <a:t>Player scouting implications</a:t>
            </a:r>
          </a:p>
          <a:p>
            <a:pPr lvl="1"/>
            <a:r>
              <a:rPr lang="en-US" dirty="0"/>
              <a:t>If soccer operations department is looking to find players with a very direct style of play, </a:t>
            </a:r>
            <a:r>
              <a:rPr lang="en-US" i="1" dirty="0"/>
              <a:t>Defenders Beat by Pass </a:t>
            </a:r>
            <a:r>
              <a:rPr lang="en-US" dirty="0"/>
              <a:t>statistic can be a good metric to measure this criteria</a:t>
            </a:r>
          </a:p>
          <a:p>
            <a:r>
              <a:rPr lang="en-US" dirty="0"/>
              <a:t>Further development and implementation of statistic</a:t>
            </a:r>
          </a:p>
          <a:p>
            <a:pPr lvl="1"/>
            <a:r>
              <a:rPr lang="en-US" dirty="0"/>
              <a:t>Consider forward passes that beat defenders/opponents and lead to goal/shot on target within same possession (not all passes are created equal)</a:t>
            </a:r>
          </a:p>
          <a:p>
            <a:pPr lvl="1"/>
            <a:r>
              <a:rPr lang="en-US" dirty="0"/>
              <a:t>Consider horizontal passes where recipients are able to carry the ball in open space to bypass defenders</a:t>
            </a:r>
          </a:p>
          <a:p>
            <a:pPr lvl="1"/>
            <a:r>
              <a:rPr lang="en-US" dirty="0"/>
              <a:t>Apply to player performances in other competitions</a:t>
            </a:r>
          </a:p>
          <a:p>
            <a:pPr lvl="1"/>
            <a:endParaRPr lang="en-US" dirty="0"/>
          </a:p>
          <a:p>
            <a:pPr lvl="1"/>
            <a:endParaRPr lang="en-US" dirty="0"/>
          </a:p>
        </p:txBody>
      </p:sp>
    </p:spTree>
    <p:extLst>
      <p:ext uri="{BB962C8B-B14F-4D97-AF65-F5344CB8AC3E}">
        <p14:creationId xmlns:p14="http://schemas.microsoft.com/office/powerpoint/2010/main" val="746596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849</Words>
  <Application>Microsoft Office PowerPoint</Application>
  <PresentationFormat>Widescreen</PresentationFormat>
  <Paragraphs>97</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Defenders Beat by Pass</vt:lpstr>
      <vt:lpstr>What is the Defenders Beat by Pass Statistic?</vt:lpstr>
      <vt:lpstr>Visualization of Statistic</vt:lpstr>
      <vt:lpstr>Overview of StatsBomb Free Data </vt:lpstr>
      <vt:lpstr>Why 2022 World Cup Data?</vt:lpstr>
      <vt:lpstr>Results Part and Analysis, Part 1</vt:lpstr>
      <vt:lpstr>Results Part and Analysis, Part 2</vt:lpstr>
      <vt:lpstr>Results Part and Analysis, Part 3</vt:lpstr>
      <vt:lpstr>Conclusions/Further 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Defenders Beat by Passes</dc:title>
  <dc:creator>Will Sivolella</dc:creator>
  <cp:lastModifiedBy>Will Sivolella</cp:lastModifiedBy>
  <cp:revision>11</cp:revision>
  <dcterms:created xsi:type="dcterms:W3CDTF">2024-02-01T17:53:05Z</dcterms:created>
  <dcterms:modified xsi:type="dcterms:W3CDTF">2024-02-02T00:23:31Z</dcterms:modified>
</cp:coreProperties>
</file>