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03F2B"/>
    <a:srgbClr val="344529"/>
    <a:srgbClr val="2B3922"/>
    <a:srgbClr val="2E3722"/>
    <a:srgbClr val="FCF7F1"/>
    <a:srgbClr val="B8D233"/>
    <a:srgbClr val="5CC6D6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57C9DF-36DC-46F1-8F91-C26F62915253}" type="datetime1">
              <a:rPr lang="fr-FR" smtClean="0"/>
              <a:t>16/12/2020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E739A0-0E86-4058-9548-91156883FE48}" type="datetime1">
              <a:rPr lang="fr-FR" smtClean="0"/>
              <a:t>16/12/2020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57A3530-12C7-4304-BAB2-6D020E2D1E43}" type="datetime1">
              <a:rPr lang="fr-FR" smtClean="0"/>
              <a:t>16/12/2020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2CC85-0449-40C0-A025-325571FC01EE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33F2A5-13F9-4337-B606-3A9F7CC22D66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69A762BA-598F-44DE-9090-E426E0766ABE}" type="datetime1">
              <a:rPr lang="fr-FR" smtClean="0"/>
              <a:t>16/12/2020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7E75B-4670-4F3D-9243-F68A57E67180}" type="datetime1">
              <a:rPr lang="fr-FR" smtClean="0"/>
              <a:t>16/12/2020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832C17-BB48-4BEA-9E62-EF4E76C16EEF}" type="datetime1">
              <a:rPr lang="fr-FR" smtClean="0"/>
              <a:t>16/12/2020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BFB857-CA1D-4E51-A786-D551D2CB710D}" type="datetime1">
              <a:rPr lang="fr-FR" smtClean="0"/>
              <a:t>16/12/2020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F98B4-E1D7-4FC8-8EB5-16613D1F754D}" type="datetime1">
              <a:rPr lang="fr-FR" smtClean="0"/>
              <a:t>16/12/2020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19AE95A-940F-4FCB-B87C-ADD441CF0AB2}" type="datetime1">
              <a:rPr lang="fr-FR" smtClean="0"/>
              <a:t>16/12/2020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22BF286-B076-4076-A754-43FCE95D22BB}" type="datetime1">
              <a:rPr lang="fr-FR" smtClean="0"/>
              <a:t>16/12/2020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23C2B6-3A69-4080-BEB8-D6A2EAD2C806}" type="datetime1">
              <a:rPr lang="fr-FR" smtClean="0"/>
              <a:t>16/12/2020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query-ui-accordion" TargetMode="External"/><Relationship Id="rId2" Type="http://schemas.openxmlformats.org/officeDocument/2006/relationships/hyperlink" Target="https://www.tutorialspoint.com/jqueryui/jqueryui_accord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lus2net.com/jquery/msg-demo/accordion-disable-enable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TP7 – Menu accord</a:t>
            </a:r>
            <a:r>
              <a:rPr lang="fr-CA" sz="4400" dirty="0">
                <a:solidFill>
                  <a:schemeClr val="tx1"/>
                </a:solidFill>
              </a:rPr>
              <a:t>éon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Nicolas Roy et William Stancu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1B2E9-09AF-4C03-B686-CD5BB28B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6EA666-2906-49DF-BEB8-8DCE2B3739A4}" type="datetime1">
              <a:rPr lang="fr-FR" smtClean="0"/>
              <a:t>16/12/2020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186E4-06E6-463F-A9F9-B17648C3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344DA3-AD32-4A71-B58A-6E742F6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4F1C4-BB02-4B96-8FD8-F2586CA3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1923"/>
          </a:xfrm>
        </p:spPr>
        <p:txBody>
          <a:bodyPr/>
          <a:lstStyle/>
          <a:p>
            <a:r>
              <a:rPr lang="fr-CA" dirty="0"/>
              <a:t>II – Options : E. </a:t>
            </a:r>
            <a:r>
              <a:rPr lang="fr-CA" dirty="0" err="1"/>
              <a:t>Event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FF17F-20CB-4753-8E36-CB88A5F7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39717" cy="1613203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event</a:t>
            </a:r>
            <a:r>
              <a:rPr lang="fr-CA" dirty="0"/>
              <a:t> permet de choisir sur quel évènement du DOM le menu s’activera (expandre ou fermer).</a:t>
            </a:r>
          </a:p>
          <a:p>
            <a:r>
              <a:rPr lang="fr-CA" dirty="0"/>
              <a:t>Il faut utiliser les options du DOM (</a:t>
            </a:r>
            <a:r>
              <a:rPr lang="fr-CA" dirty="0" err="1"/>
              <a:t>mouseover</a:t>
            </a:r>
            <a:r>
              <a:rPr lang="fr-CA" dirty="0"/>
              <a:t>, </a:t>
            </a:r>
            <a:r>
              <a:rPr lang="fr-CA" dirty="0" err="1"/>
              <a:t>mouseout</a:t>
            </a:r>
            <a:r>
              <a:rPr lang="fr-CA" dirty="0"/>
              <a:t>, etc.).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4B437-9948-4002-8A2B-ADB993C1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FCB7D-427C-4521-8D93-FAD0965F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5D062-FC55-4028-A475-0E0571DF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85AB4B-E65C-4346-81D4-0DA05AC9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1" y="1533260"/>
            <a:ext cx="5553850" cy="18957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153872D-757C-4681-AD45-E216490021B5}"/>
              </a:ext>
            </a:extLst>
          </p:cNvPr>
          <p:cNvSpPr txBox="1"/>
          <p:nvPr/>
        </p:nvSpPr>
        <p:spPr>
          <a:xfrm>
            <a:off x="9332461" y="1163928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0" name="Graphique 9" descr="Document">
            <a:extLst>
              <a:ext uri="{FF2B5EF4-FFF2-40B4-BE49-F238E27FC236}">
                <a16:creationId xmlns:a16="http://schemas.microsoft.com/office/drawing/2014/main" id="{E5DF1410-11CC-4971-A75C-1EE1664D8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714" y="1087513"/>
            <a:ext cx="445747" cy="44574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88AF54-E267-4339-AE7F-FD60F8CA8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19" y="3716323"/>
            <a:ext cx="6322561" cy="21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58D02-738D-40CF-B8ED-E66FD913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3868"/>
          </a:xfrm>
        </p:spPr>
        <p:txBody>
          <a:bodyPr/>
          <a:lstStyle/>
          <a:p>
            <a:r>
              <a:rPr lang="fr-CA" dirty="0"/>
              <a:t>II – Options : F. Header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D7F88-6BC4-40F1-841D-18EFA72B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436378" cy="2301100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>
                <a:solidFill>
                  <a:srgbClr val="00B050"/>
                </a:solidFill>
              </a:rPr>
              <a:t>header</a:t>
            </a:r>
            <a:r>
              <a:rPr lang="fr-CA" dirty="0"/>
              <a:t> permet de choisir quel élément du fichier HTML sera utilisé comme en-tête des parties du menu.</a:t>
            </a:r>
          </a:p>
          <a:p>
            <a:r>
              <a:rPr lang="fr-CA" dirty="0"/>
              <a:t>Par exemple, on peut utiliser les &lt;h2&gt;, les &lt;p&gt; ou même les &lt;li&gt;.</a:t>
            </a:r>
          </a:p>
          <a:p>
            <a:r>
              <a:rPr lang="fr-CA" dirty="0"/>
              <a:t>jQuery-UI va construire le menu en fonction de ces options choisies.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4267A-61EB-4A3F-A25E-40EA5BA3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C9BEB-F12F-4E41-BC44-66D0D752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F53C2-178C-44A2-84D8-3C01B1F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12A48F-61FD-466A-90B2-D6B8C2141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72" y="1619766"/>
            <a:ext cx="6068272" cy="199100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FBC66D-81C8-4BA6-BB6A-9CA0571FB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60" y="3985091"/>
            <a:ext cx="6068272" cy="201532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B977BEA-33A2-4009-AE97-F0EA78F96655}"/>
              </a:ext>
            </a:extLst>
          </p:cNvPr>
          <p:cNvSpPr txBox="1"/>
          <p:nvPr/>
        </p:nvSpPr>
        <p:spPr>
          <a:xfrm>
            <a:off x="9475742" y="1245444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FFDD1AD-A5A4-467D-BA22-A18289B1C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995" y="1169029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C1742-C4DF-43FF-9967-BE9E7B5E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9645"/>
          </a:xfrm>
        </p:spPr>
        <p:txBody>
          <a:bodyPr/>
          <a:lstStyle/>
          <a:p>
            <a:r>
              <a:rPr lang="fr-CA" dirty="0"/>
              <a:t>II – Options : F. </a:t>
            </a:r>
            <a:r>
              <a:rPr lang="fr-CA" dirty="0" err="1"/>
              <a:t>heightStyle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DAB722-B447-41F1-AC1F-43374617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42239"/>
            <a:ext cx="10317061" cy="1372959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heightStyle</a:t>
            </a:r>
            <a:r>
              <a:rPr lang="fr-CA" dirty="0"/>
              <a:t> permet de choisir comment la hauteur du contenu du menu.</a:t>
            </a:r>
          </a:p>
          <a:p>
            <a:r>
              <a:rPr lang="fr-CA" dirty="0"/>
              <a:t>Par exemple, l’option content ajuste la hauteur d’un item du menu pour englober le contenu de celui-ci.</a:t>
            </a:r>
          </a:p>
          <a:p>
            <a:r>
              <a:rPr lang="fr-CA" dirty="0"/>
              <a:t>De plus, l’option </a:t>
            </a:r>
            <a:r>
              <a:rPr lang="fr-CA" b="1" i="1" dirty="0" err="1">
                <a:solidFill>
                  <a:srgbClr val="00B050"/>
                </a:solidFill>
              </a:rPr>
              <a:t>fill</a:t>
            </a:r>
            <a:r>
              <a:rPr lang="fr-CA" dirty="0"/>
              <a:t> va ajouter une barre de défilement pour naviguer à travers toute la hauteur du contenu.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8D7EE-E8F4-46FB-8A01-B8CC8388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77C8CE-E5AD-44CF-8C98-DFB092D8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640A7-C462-4713-8FCB-E0C7C670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endParaRPr lang="en-US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7DF2F0-7D78-474F-910E-D0C1EA42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0" y="3147549"/>
            <a:ext cx="2046250" cy="2368212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31CF40-C6D7-4324-8DEE-4B809F88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04" y="2715198"/>
            <a:ext cx="4308779" cy="1638625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D3C7FD-2220-4B44-9683-189C7D954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26" y="4548110"/>
            <a:ext cx="7697274" cy="1514686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EAC720-90EC-432D-971F-3144DDBA0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41" y="2602168"/>
            <a:ext cx="1657498" cy="1864686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46583E1-6564-4290-B3F7-B08E11477C40}"/>
              </a:ext>
            </a:extLst>
          </p:cNvPr>
          <p:cNvSpPr/>
          <p:nvPr/>
        </p:nvSpPr>
        <p:spPr>
          <a:xfrm rot="19789315">
            <a:off x="2245934" y="4241237"/>
            <a:ext cx="1552918" cy="310354"/>
          </a:xfrm>
          <a:prstGeom prst="rightArrow">
            <a:avLst/>
          </a:prstGeom>
          <a:solidFill>
            <a:srgbClr val="F03F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0A4AD3F-54D2-43EA-B871-39F0C7A8AE68}"/>
              </a:ext>
            </a:extLst>
          </p:cNvPr>
          <p:cNvSpPr/>
          <p:nvPr/>
        </p:nvSpPr>
        <p:spPr>
          <a:xfrm rot="18405539">
            <a:off x="10140725" y="3845688"/>
            <a:ext cx="246331" cy="196615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63CFF0C-1DB8-4151-81FB-F6CEE9706B21}"/>
              </a:ext>
            </a:extLst>
          </p:cNvPr>
          <p:cNvSpPr txBox="1"/>
          <p:nvPr/>
        </p:nvSpPr>
        <p:spPr>
          <a:xfrm>
            <a:off x="1365995" y="2778217"/>
            <a:ext cx="160137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21" name="Graphique 20" descr="Document">
            <a:extLst>
              <a:ext uri="{FF2B5EF4-FFF2-40B4-BE49-F238E27FC236}">
                <a16:creationId xmlns:a16="http://schemas.microsoft.com/office/drawing/2014/main" id="{6E846F85-8ED9-4853-9702-EF06BE4CE9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345" y="2774892"/>
            <a:ext cx="332347" cy="33234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5FCD88C-933E-4394-9C7D-AFEC546E9A01}"/>
              </a:ext>
            </a:extLst>
          </p:cNvPr>
          <p:cNvSpPr txBox="1"/>
          <p:nvPr/>
        </p:nvSpPr>
        <p:spPr>
          <a:xfrm>
            <a:off x="10149839" y="2602168"/>
            <a:ext cx="139995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23" name="Graphique 22" descr="Document">
            <a:extLst>
              <a:ext uri="{FF2B5EF4-FFF2-40B4-BE49-F238E27FC236}">
                <a16:creationId xmlns:a16="http://schemas.microsoft.com/office/drawing/2014/main" id="{12E8EC3E-5250-4278-8DE0-BA20FB6A3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9839" y="2971500"/>
            <a:ext cx="354558" cy="3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8701"/>
          </a:xfrm>
        </p:spPr>
        <p:txBody>
          <a:bodyPr/>
          <a:lstStyle/>
          <a:p>
            <a:r>
              <a:rPr lang="fr-CA" dirty="0"/>
              <a:t>II – Options : F. </a:t>
            </a:r>
            <a:r>
              <a:rPr lang="fr-CA" dirty="0" err="1"/>
              <a:t>icons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54492" cy="1325880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icons</a:t>
            </a:r>
            <a:r>
              <a:rPr lang="fr-CA" dirty="0"/>
              <a:t> permet de définir des icônes pour expandre et minimiser le menu.</a:t>
            </a:r>
          </a:p>
          <a:p>
            <a:r>
              <a:rPr lang="fr-CA" dirty="0"/>
              <a:t>On peut choisir parmi ceux qui sont offerts par la librairie jQuery-UI.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70C425-0F2F-46A4-AE07-15138F055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40" y="1234494"/>
            <a:ext cx="4506598" cy="250867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0963F2-FEBB-45D1-A886-ACA5CC786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20" y="3894812"/>
            <a:ext cx="7557417" cy="21179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171066" y="86516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5319" y="788747"/>
            <a:ext cx="445747" cy="445747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5AB58483-67BC-4913-8E6A-927DE4634EA3}"/>
              </a:ext>
            </a:extLst>
          </p:cNvPr>
          <p:cNvSpPr/>
          <p:nvPr/>
        </p:nvSpPr>
        <p:spPr>
          <a:xfrm>
            <a:off x="1879520" y="3916793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0CB698F-DBA5-4649-9FE5-AF1307048194}"/>
              </a:ext>
            </a:extLst>
          </p:cNvPr>
          <p:cNvSpPr/>
          <p:nvPr/>
        </p:nvSpPr>
        <p:spPr>
          <a:xfrm>
            <a:off x="1921466" y="4322623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8B34465-CEC6-4479-9794-4E2941E1DA82}"/>
              </a:ext>
            </a:extLst>
          </p:cNvPr>
          <p:cNvSpPr/>
          <p:nvPr/>
        </p:nvSpPr>
        <p:spPr>
          <a:xfrm>
            <a:off x="1921466" y="5684692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34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273567" cy="708034"/>
          </a:xfrm>
        </p:spPr>
        <p:txBody>
          <a:bodyPr/>
          <a:lstStyle/>
          <a:p>
            <a:r>
              <a:rPr lang="fr-CA" dirty="0"/>
              <a:t>III – Actions : A. Destroy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36" y="1692087"/>
            <a:ext cx="4654492" cy="1325880"/>
          </a:xfrm>
        </p:spPr>
        <p:txBody>
          <a:bodyPr/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destroy</a:t>
            </a:r>
            <a:r>
              <a:rPr lang="fr-CA" dirty="0"/>
              <a:t> permet de détruire le menu accordéon. En effet, cette option enlève le style et les fonction de ce menu.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129121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374" y="1375977"/>
            <a:ext cx="445747" cy="445747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6AF668-3B91-4498-8CCD-B8240C824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3017967"/>
            <a:ext cx="4080058" cy="2678158"/>
          </a:xfrm>
          <a:prstGeom prst="rect">
            <a:avLst/>
          </a:prstGeom>
        </p:spPr>
      </p:pic>
      <p:pic>
        <p:nvPicPr>
          <p:cNvPr id="17" name="Image 16" descr="Une image contenant texte, périphérique&#10;&#10;Description générée automatiquement">
            <a:extLst>
              <a:ext uri="{FF2B5EF4-FFF2-40B4-BE49-F238E27FC236}">
                <a16:creationId xmlns:a16="http://schemas.microsoft.com/office/drawing/2014/main" id="{82CD02EE-E71A-44A2-BFD7-E0E7447D0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22" y="1821485"/>
            <a:ext cx="3972479" cy="628738"/>
          </a:xfrm>
          <a:prstGeom prst="rect">
            <a:avLst/>
          </a:prstGeom>
        </p:spPr>
      </p:pic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6124FF-C8F9-4933-ABA6-D074E4366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2" y="3323492"/>
            <a:ext cx="4294988" cy="2067107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853CBC15-6DC8-46BF-B24D-28E09A844F68}"/>
              </a:ext>
            </a:extLst>
          </p:cNvPr>
          <p:cNvSpPr/>
          <p:nvPr/>
        </p:nvSpPr>
        <p:spPr>
          <a:xfrm>
            <a:off x="5461233" y="4160743"/>
            <a:ext cx="1040235" cy="3657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738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273567" cy="708034"/>
          </a:xfrm>
        </p:spPr>
        <p:txBody>
          <a:bodyPr/>
          <a:lstStyle/>
          <a:p>
            <a:r>
              <a:rPr lang="fr-CA" dirty="0"/>
              <a:t>III – Actions : B. </a:t>
            </a:r>
            <a:r>
              <a:rPr lang="fr-CA" dirty="0" err="1"/>
              <a:t>Disable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36" y="1692087"/>
            <a:ext cx="4654492" cy="1325880"/>
          </a:xfrm>
        </p:spPr>
        <p:txBody>
          <a:bodyPr/>
          <a:lstStyle/>
          <a:p>
            <a:r>
              <a:rPr lang="fr-CA" dirty="0"/>
              <a:t>L’action </a:t>
            </a:r>
            <a:r>
              <a:rPr lang="fr-CA" b="1" i="1" dirty="0" err="1">
                <a:solidFill>
                  <a:srgbClr val="00B050"/>
                </a:solidFill>
              </a:rPr>
              <a:t>disable</a:t>
            </a:r>
            <a:r>
              <a:rPr lang="fr-CA" dirty="0"/>
              <a:t> permet de désactiver le menu.</a:t>
            </a:r>
          </a:p>
          <a:p>
            <a:r>
              <a:rPr lang="fr-CA" dirty="0"/>
              <a:t>Il devient alors très pâle et ne peut plus être activé et désactivé.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15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129121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374" y="1375977"/>
            <a:ext cx="445747" cy="445747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5AC3A1D-CE18-4D92-A76D-05122519A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21" y="1825954"/>
            <a:ext cx="4153480" cy="990738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049D0E-2C4E-42E2-B16F-8E34C45A7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35" y="3312837"/>
            <a:ext cx="4731166" cy="2226058"/>
          </a:xfrm>
          <a:prstGeom prst="rect">
            <a:avLst/>
          </a:prstGeom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83D5F1-3C96-4B48-9F42-504583400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4" y="3429000"/>
            <a:ext cx="4294988" cy="2067107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55499E1-F739-463F-9CE1-0A988B5B8AE5}"/>
              </a:ext>
            </a:extLst>
          </p:cNvPr>
          <p:cNvSpPr/>
          <p:nvPr/>
        </p:nvSpPr>
        <p:spPr>
          <a:xfrm>
            <a:off x="5402510" y="4273182"/>
            <a:ext cx="864066" cy="3053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807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273567" cy="708034"/>
          </a:xfrm>
        </p:spPr>
        <p:txBody>
          <a:bodyPr/>
          <a:lstStyle/>
          <a:p>
            <a:r>
              <a:rPr lang="fr-CA" dirty="0"/>
              <a:t>III – Actions : C. Enable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36" y="1692087"/>
            <a:ext cx="4654492" cy="1325880"/>
          </a:xfrm>
        </p:spPr>
        <p:txBody>
          <a:bodyPr/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enable</a:t>
            </a:r>
            <a:r>
              <a:rPr lang="fr-CA" dirty="0"/>
              <a:t> permet d’activer le menu.</a:t>
            </a:r>
          </a:p>
          <a:p>
            <a:r>
              <a:rPr lang="fr-CA" dirty="0"/>
              <a:t>Il revient à son état initial. Par exemple, dans l’exemple, on lui applique </a:t>
            </a:r>
            <a:r>
              <a:rPr lang="fr-CA" b="1" i="1" dirty="0" err="1">
                <a:solidFill>
                  <a:srgbClr val="00B050"/>
                </a:solidFill>
              </a:rPr>
              <a:t>disable</a:t>
            </a:r>
            <a:r>
              <a:rPr lang="fr-CA" dirty="0"/>
              <a:t>, qui le désactive et </a:t>
            </a:r>
            <a:r>
              <a:rPr lang="fr-CA" b="1" i="1" dirty="0">
                <a:solidFill>
                  <a:srgbClr val="00B050"/>
                </a:solidFill>
              </a:rPr>
              <a:t>enable</a:t>
            </a:r>
            <a:r>
              <a:rPr lang="fr-CA" dirty="0"/>
              <a:t> qui le réactive.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16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129121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374" y="1375977"/>
            <a:ext cx="445747" cy="44574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2D217F-9D1F-4226-ABB5-640EF831B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0" y="1815633"/>
            <a:ext cx="4124901" cy="914528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A826B2-7474-41C4-A296-968AC7738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30" y="3260236"/>
            <a:ext cx="5168964" cy="2487737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EAAC55-AC87-43C4-9E7C-FF4563BE7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6" y="3430057"/>
            <a:ext cx="4731166" cy="2226058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1823DBC-E86E-4E66-B9AE-819DB661E5BB}"/>
              </a:ext>
            </a:extLst>
          </p:cNvPr>
          <p:cNvSpPr/>
          <p:nvPr/>
        </p:nvSpPr>
        <p:spPr>
          <a:xfrm>
            <a:off x="5427677" y="4216299"/>
            <a:ext cx="847288" cy="3657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303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986631" cy="708034"/>
          </a:xfrm>
        </p:spPr>
        <p:txBody>
          <a:bodyPr>
            <a:normAutofit fontScale="90000"/>
          </a:bodyPr>
          <a:lstStyle/>
          <a:p>
            <a:r>
              <a:rPr lang="fr-CA" dirty="0"/>
              <a:t>III – Actions : D. option(</a:t>
            </a:r>
            <a:r>
              <a:rPr lang="fr-CA" dirty="0" err="1"/>
              <a:t>name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87" y="1297293"/>
            <a:ext cx="4654492" cy="1568149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option(</a:t>
            </a:r>
            <a:r>
              <a:rPr lang="fr-CA" b="1" i="1" dirty="0" err="1">
                <a:solidFill>
                  <a:srgbClr val="00B050"/>
                </a:solidFill>
              </a:rPr>
              <a:t>optionName</a:t>
            </a:r>
            <a:r>
              <a:rPr lang="fr-CA" b="1" i="1" dirty="0">
                <a:solidFill>
                  <a:srgbClr val="00B050"/>
                </a:solidFill>
              </a:rPr>
              <a:t>)</a:t>
            </a:r>
            <a:r>
              <a:rPr lang="fr-CA" dirty="0"/>
              <a:t> permet de chercher la valeur d’une option en particulier.</a:t>
            </a:r>
          </a:p>
          <a:p>
            <a:r>
              <a:rPr lang="fr-CA" dirty="0"/>
              <a:t>Dans l’exemple ci-dessous, on imprime à la console la valeur de l’option </a:t>
            </a:r>
            <a:r>
              <a:rPr lang="fr-CA" b="1" i="1" dirty="0" err="1">
                <a:solidFill>
                  <a:srgbClr val="0070C0"/>
                </a:solidFill>
              </a:rPr>
              <a:t>collapsible</a:t>
            </a:r>
            <a:r>
              <a:rPr lang="fr-CA" b="1" i="1" dirty="0">
                <a:solidFill>
                  <a:srgbClr val="0070C0"/>
                </a:solidFill>
              </a:rPr>
              <a:t>, </a:t>
            </a:r>
            <a:r>
              <a:rPr lang="fr-CA" dirty="0"/>
              <a:t>qui était à </a:t>
            </a:r>
            <a:r>
              <a:rPr lang="fr-CA" i="1" dirty="0"/>
              <a:t>false.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17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449648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3901" y="1375977"/>
            <a:ext cx="445747" cy="44574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DFF59F-6737-4BD4-BA9C-09F9F81C4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03" y="1821724"/>
            <a:ext cx="5506425" cy="898275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FC7E0AE-F011-407F-8710-757416B7E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38" y="2963510"/>
            <a:ext cx="7083068" cy="3101513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3CB7A3AC-4F41-4951-8534-52C44C293A56}"/>
              </a:ext>
            </a:extLst>
          </p:cNvPr>
          <p:cNvSpPr/>
          <p:nvPr/>
        </p:nvSpPr>
        <p:spPr>
          <a:xfrm>
            <a:off x="8633788" y="3581528"/>
            <a:ext cx="815860" cy="25801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20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986631" cy="708034"/>
          </a:xfrm>
        </p:spPr>
        <p:txBody>
          <a:bodyPr>
            <a:normAutofit/>
          </a:bodyPr>
          <a:lstStyle/>
          <a:p>
            <a:r>
              <a:rPr lang="fr-CA" dirty="0"/>
              <a:t>III – Actions : E. option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87" y="1297293"/>
            <a:ext cx="4654492" cy="1568149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option</a:t>
            </a:r>
            <a:r>
              <a:rPr lang="fr-CA" dirty="0"/>
              <a:t> permet de chercher toutes les valeurs des options dans un </a:t>
            </a:r>
            <a:r>
              <a:rPr lang="fr-CA" dirty="0" err="1"/>
              <a:t>object</a:t>
            </a:r>
            <a:r>
              <a:rPr lang="fr-CA" dirty="0"/>
              <a:t> javascript.</a:t>
            </a:r>
          </a:p>
          <a:p>
            <a:r>
              <a:rPr lang="fr-CA" dirty="0"/>
              <a:t>Dans l’exemple ci-dessous, on imprime à la console la valeur de toutes les options de notre menu accordéon.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18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449648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3901" y="1375977"/>
            <a:ext cx="445747" cy="44574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1C6CCB-DE16-4FE6-B774-B96EC5913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82" y="1785239"/>
            <a:ext cx="6058746" cy="962159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FB7A7D-79AE-479B-85B5-905F27F25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55" y="2952894"/>
            <a:ext cx="5362248" cy="320019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3CB7A3AC-4F41-4951-8534-52C44C293A56}"/>
              </a:ext>
            </a:extLst>
          </p:cNvPr>
          <p:cNvSpPr/>
          <p:nvPr/>
        </p:nvSpPr>
        <p:spPr>
          <a:xfrm>
            <a:off x="5705671" y="3707932"/>
            <a:ext cx="2893044" cy="18948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57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 fontScale="90000"/>
          </a:bodyPr>
          <a:lstStyle/>
          <a:p>
            <a:r>
              <a:rPr lang="fr-CA" dirty="0"/>
              <a:t>III – Actions : F. option(</a:t>
            </a:r>
            <a:r>
              <a:rPr lang="fr-CA" dirty="0" err="1"/>
              <a:t>name</a:t>
            </a:r>
            <a:r>
              <a:rPr lang="fr-CA" dirty="0"/>
              <a:t>, value)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199226"/>
            <a:ext cx="4654492" cy="1568149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option(</a:t>
            </a:r>
            <a:r>
              <a:rPr lang="fr-CA" b="1" i="1" dirty="0" err="1">
                <a:solidFill>
                  <a:srgbClr val="00B050"/>
                </a:solidFill>
              </a:rPr>
              <a:t>name</a:t>
            </a:r>
            <a:r>
              <a:rPr lang="fr-CA" b="1" i="1" dirty="0">
                <a:solidFill>
                  <a:srgbClr val="00B050"/>
                </a:solidFill>
              </a:rPr>
              <a:t>, value)</a:t>
            </a:r>
            <a:r>
              <a:rPr lang="fr-CA" dirty="0"/>
              <a:t> permet d’attribuer une valeur à une option du menu.</a:t>
            </a:r>
          </a:p>
          <a:p>
            <a:r>
              <a:rPr lang="fr-CA" dirty="0"/>
              <a:t>Dans l’exemple ci-dessous, on attribue </a:t>
            </a:r>
            <a:r>
              <a:rPr lang="fr-CA" i="1" dirty="0" err="1"/>
              <a:t>true</a:t>
            </a:r>
            <a:r>
              <a:rPr lang="fr-CA" dirty="0"/>
              <a:t> à l’option </a:t>
            </a:r>
            <a:r>
              <a:rPr lang="fr-CA" b="1" i="1" dirty="0" err="1">
                <a:solidFill>
                  <a:srgbClr val="0070C0"/>
                </a:solidFill>
              </a:rPr>
              <a:t>collapsible</a:t>
            </a:r>
            <a:r>
              <a:rPr lang="fr-CA" dirty="0"/>
              <a:t> du menu. Le menu peut donc se refermer au complet.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19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449648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3901" y="1375977"/>
            <a:ext cx="445747" cy="44574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8F49BA-EAE5-4CBE-8535-A3C59E477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51" y="1786163"/>
            <a:ext cx="6287377" cy="981212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539F39-4B0F-447E-8D53-87BD10BA2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01" y="3177561"/>
            <a:ext cx="5661171" cy="23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1D79-6BD3-49E4-B7A2-9619250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E6EAB0-C150-4210-860E-4CF3334A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F881E-BBB2-423D-8BFF-6CF86139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0B402-D13D-4CB8-B303-652460A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26CEB51-0FD7-45A6-BE30-C2003586A031}"/>
              </a:ext>
            </a:extLst>
          </p:cNvPr>
          <p:cNvSpPr txBox="1">
            <a:spLocks/>
          </p:cNvSpPr>
          <p:nvPr/>
        </p:nvSpPr>
        <p:spPr>
          <a:xfrm>
            <a:off x="1219200" y="1604211"/>
            <a:ext cx="3320716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romanUcPeriod"/>
            </a:pPr>
            <a:r>
              <a:rPr lang="fr-CA" sz="1800" dirty="0"/>
              <a:t>Fonction accordéon initiale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1800" dirty="0"/>
              <a:t>Les options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/>
              <a:t>active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animate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collapsible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disabled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event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/>
              <a:t>Header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heightStyle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icons</a:t>
            </a:r>
            <a:endParaRPr lang="fr-CA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2289-B584-4F89-A369-8F0917D8C706}"/>
              </a:ext>
            </a:extLst>
          </p:cNvPr>
          <p:cNvSpPr/>
          <p:nvPr/>
        </p:nvSpPr>
        <p:spPr>
          <a:xfrm>
            <a:off x="4610100" y="1629184"/>
            <a:ext cx="35553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III. Les actions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destroy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 err="1"/>
              <a:t>disable</a:t>
            </a:r>
            <a:endParaRPr lang="fr-CA" dirty="0"/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enable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option(</a:t>
            </a:r>
            <a:r>
              <a:rPr lang="fr-CA" dirty="0" err="1"/>
              <a:t>name</a:t>
            </a:r>
            <a:r>
              <a:rPr lang="fr-CA" dirty="0"/>
              <a:t>)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option(</a:t>
            </a:r>
            <a:r>
              <a:rPr lang="fr-CA" dirty="0" err="1"/>
              <a:t>name</a:t>
            </a:r>
            <a:r>
              <a:rPr lang="fr-CA" dirty="0"/>
              <a:t>, value)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option(options)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 err="1"/>
              <a:t>refresh</a:t>
            </a:r>
            <a:endParaRPr lang="fr-CA" dirty="0"/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widget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01B08-F31C-4860-BBD0-1DDF7100CEFC}"/>
              </a:ext>
            </a:extLst>
          </p:cNvPr>
          <p:cNvSpPr/>
          <p:nvPr/>
        </p:nvSpPr>
        <p:spPr>
          <a:xfrm>
            <a:off x="7878878" y="1629184"/>
            <a:ext cx="35553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IV.   Les </a:t>
            </a:r>
            <a:r>
              <a:rPr lang="fr-CA" dirty="0" err="1"/>
              <a:t>évenements</a:t>
            </a:r>
            <a:endParaRPr lang="fr-CA" dirty="0"/>
          </a:p>
          <a:p>
            <a:pPr marL="800100" lvl="1" indent="-342900">
              <a:buFont typeface="+mj-lt"/>
              <a:buAutoNum type="alphaUcPeriod"/>
            </a:pPr>
            <a:r>
              <a:rPr lang="fr-CA" dirty="0" err="1"/>
              <a:t>activate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, </a:t>
            </a:r>
            <a:r>
              <a:rPr lang="fr-CA" dirty="0" err="1"/>
              <a:t>ui</a:t>
            </a:r>
            <a:r>
              <a:rPr lang="fr-CA" dirty="0"/>
              <a:t>)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A" dirty="0" err="1"/>
              <a:t>beforeActivate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, </a:t>
            </a:r>
            <a:r>
              <a:rPr lang="fr-CA" dirty="0" err="1"/>
              <a:t>ui</a:t>
            </a:r>
            <a:r>
              <a:rPr lang="fr-CA" dirty="0"/>
              <a:t>)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A" dirty="0" err="1"/>
              <a:t>create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, </a:t>
            </a:r>
            <a:r>
              <a:rPr lang="fr-CA" dirty="0" err="1"/>
              <a:t>ui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813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III – Actions : G. option(options)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199226"/>
            <a:ext cx="4654492" cy="1879534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option(options)</a:t>
            </a:r>
            <a:r>
              <a:rPr lang="fr-CA" dirty="0"/>
              <a:t> permet d’attribuer des valeurs à plusieurs options du menu sous la forme d’un objet javascript.</a:t>
            </a:r>
          </a:p>
          <a:p>
            <a:r>
              <a:rPr lang="fr-CA" dirty="0"/>
              <a:t>Dans l’exemple ci-dessous, on attribue les options </a:t>
            </a:r>
            <a:r>
              <a:rPr lang="fr-CA" b="1" i="1" dirty="0" err="1">
                <a:solidFill>
                  <a:srgbClr val="0070C0"/>
                </a:solidFill>
              </a:rPr>
              <a:t>collapsible</a:t>
            </a:r>
            <a:r>
              <a:rPr lang="fr-CA" b="1" i="1" dirty="0">
                <a:solidFill>
                  <a:srgbClr val="0070C0"/>
                </a:solidFill>
              </a:rPr>
              <a:t> (</a:t>
            </a:r>
            <a:r>
              <a:rPr lang="fr-CA" b="1" i="1" dirty="0" err="1">
                <a:solidFill>
                  <a:srgbClr val="0070C0"/>
                </a:solidFill>
              </a:rPr>
              <a:t>true</a:t>
            </a:r>
            <a:r>
              <a:rPr lang="fr-CA" b="1" i="1" dirty="0">
                <a:solidFill>
                  <a:srgbClr val="0070C0"/>
                </a:solidFill>
              </a:rPr>
              <a:t>)</a:t>
            </a:r>
            <a:r>
              <a:rPr lang="fr-CA" dirty="0"/>
              <a:t>, </a:t>
            </a:r>
            <a:r>
              <a:rPr lang="fr-CA" b="1" i="1" dirty="0" err="1">
                <a:solidFill>
                  <a:srgbClr val="0070C0"/>
                </a:solidFill>
              </a:rPr>
              <a:t>icons</a:t>
            </a:r>
            <a:r>
              <a:rPr lang="fr-CA" b="1" i="1" dirty="0">
                <a:solidFill>
                  <a:srgbClr val="0070C0"/>
                </a:solidFill>
              </a:rPr>
              <a:t>(header: + et </a:t>
            </a:r>
            <a:r>
              <a:rPr lang="fr-CA" b="1" i="1" dirty="0" err="1">
                <a:solidFill>
                  <a:srgbClr val="0070C0"/>
                </a:solidFill>
              </a:rPr>
              <a:t>activeHeader</a:t>
            </a:r>
            <a:r>
              <a:rPr lang="fr-CA" b="1" i="1" dirty="0">
                <a:solidFill>
                  <a:srgbClr val="0070C0"/>
                </a:solidFill>
              </a:rPr>
              <a:t>: -)</a:t>
            </a:r>
            <a:r>
              <a:rPr lang="fr-CA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20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529894" y="1014560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147" y="938145"/>
            <a:ext cx="445747" cy="445747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84503-DF86-47D2-8FCB-EE7B51F8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17" y="3441163"/>
            <a:ext cx="8302021" cy="1969069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6B57DA4C-436A-4D15-BC8F-8A8FA9DBB9F9}"/>
              </a:ext>
            </a:extLst>
          </p:cNvPr>
          <p:cNvSpPr/>
          <p:nvPr/>
        </p:nvSpPr>
        <p:spPr>
          <a:xfrm>
            <a:off x="2018462" y="3622762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2533F8D-BF37-4962-9A92-C683F68F4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30" y="1383892"/>
            <a:ext cx="533474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5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III – Actions : H. </a:t>
            </a:r>
            <a:r>
              <a:rPr lang="fr-CA" dirty="0" err="1"/>
              <a:t>refresh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199226"/>
            <a:ext cx="3944923" cy="194066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L’action </a:t>
            </a:r>
            <a:r>
              <a:rPr lang="fr-CA" b="1" i="1" dirty="0" err="1">
                <a:solidFill>
                  <a:srgbClr val="00B050"/>
                </a:solidFill>
              </a:rPr>
              <a:t>refresh</a:t>
            </a:r>
            <a:r>
              <a:rPr lang="fr-CA" dirty="0"/>
              <a:t> permet de rafraîchir le menu. Par exemple, si on </a:t>
            </a:r>
            <a:r>
              <a:rPr lang="fr-CA" dirty="0" err="1"/>
              <a:t>on</a:t>
            </a:r>
            <a:r>
              <a:rPr lang="fr-CA" dirty="0"/>
              <a:t> ajoute un élément dans le menu directement par le </a:t>
            </a:r>
            <a:r>
              <a:rPr lang="fr-CA" b="1" dirty="0">
                <a:solidFill>
                  <a:schemeClr val="accent2"/>
                </a:solidFill>
              </a:rPr>
              <a:t>DOM</a:t>
            </a:r>
            <a:r>
              <a:rPr lang="fr-CA" dirty="0"/>
              <a:t>, on doit rafraîchir le menu pour qu’il le prenne en compte.</a:t>
            </a:r>
          </a:p>
          <a:p>
            <a:r>
              <a:rPr lang="fr-CA" dirty="0"/>
              <a:t>Dans l’exemple ci-dessous, on ajoute un élément </a:t>
            </a:r>
            <a:r>
              <a:rPr lang="fr-CA" dirty="0">
                <a:solidFill>
                  <a:schemeClr val="accent2"/>
                </a:solidFill>
              </a:rPr>
              <a:t>&lt;h3&gt;, </a:t>
            </a:r>
            <a:r>
              <a:rPr lang="fr-CA" dirty="0"/>
              <a:t>qui apparaît comme un élément html au début, mais après avoir </a:t>
            </a:r>
            <a:r>
              <a:rPr lang="fr-CA" b="1" i="1" dirty="0" err="1">
                <a:solidFill>
                  <a:srgbClr val="00B050"/>
                </a:solidFill>
              </a:rPr>
              <a:t>refresh</a:t>
            </a:r>
            <a:r>
              <a:rPr lang="fr-CA" dirty="0"/>
              <a:t> le menu, il est intégré à ses éléments.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21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529894" y="1014560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147" y="938145"/>
            <a:ext cx="445747" cy="44574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6926D9-F5D1-40AA-BDD6-C3A6B28D4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3044"/>
            <a:ext cx="5586343" cy="8756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9D135F-8DE8-421F-9B98-663D1672C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65" y="2533765"/>
            <a:ext cx="4133009" cy="194066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AC2E7BD-A81F-4D96-95A7-A87DEE70A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39886"/>
            <a:ext cx="6096851" cy="924054"/>
          </a:xfrm>
          <a:prstGeom prst="rect">
            <a:avLst/>
          </a:prstGeom>
        </p:spPr>
      </p:pic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83B5C3-7B67-41D8-88FC-C7C27EB26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67" y="4187039"/>
            <a:ext cx="4436727" cy="205100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4B6B726-B621-42A7-A7CF-ADA638109FFF}"/>
              </a:ext>
            </a:extLst>
          </p:cNvPr>
          <p:cNvSpPr txBox="1"/>
          <p:nvPr/>
        </p:nvSpPr>
        <p:spPr>
          <a:xfrm>
            <a:off x="5015871" y="2762679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27" name="Graphique 26" descr="Document">
            <a:extLst>
              <a:ext uri="{FF2B5EF4-FFF2-40B4-BE49-F238E27FC236}">
                <a16:creationId xmlns:a16="http://schemas.microsoft.com/office/drawing/2014/main" id="{5BAA0CC7-5B16-47AF-8B70-7DBD9E324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124" y="2686264"/>
            <a:ext cx="445747" cy="445747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D700CB8-7BFB-4B3F-A655-030409548BA3}"/>
              </a:ext>
            </a:extLst>
          </p:cNvPr>
          <p:cNvSpPr/>
          <p:nvPr/>
        </p:nvSpPr>
        <p:spPr>
          <a:xfrm rot="3200789">
            <a:off x="1471266" y="4791920"/>
            <a:ext cx="2425858" cy="41048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79DA4A2F-DA65-48C6-BB53-63E950E30D96}"/>
              </a:ext>
            </a:extLst>
          </p:cNvPr>
          <p:cNvSpPr/>
          <p:nvPr/>
        </p:nvSpPr>
        <p:spPr>
          <a:xfrm rot="6678670">
            <a:off x="7576908" y="2905107"/>
            <a:ext cx="2389975" cy="45380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564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III – Actions : I. widget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199226"/>
            <a:ext cx="5217593" cy="1485251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widget</a:t>
            </a:r>
            <a:r>
              <a:rPr lang="fr-CA" dirty="0"/>
              <a:t> permet de chercher l’élément qui compose le menu accordéon.</a:t>
            </a:r>
          </a:p>
          <a:p>
            <a:r>
              <a:rPr lang="fr-CA" dirty="0"/>
              <a:t>Dans l’exemple ci-dessous, on remarque que notre menu est composé d’un </a:t>
            </a:r>
            <a:r>
              <a:rPr lang="fr-CA" dirty="0">
                <a:solidFill>
                  <a:schemeClr val="accent2"/>
                </a:solidFill>
              </a:rPr>
              <a:t>&lt;div&gt; </a:t>
            </a:r>
            <a:r>
              <a:rPr lang="fr-CA" dirty="0"/>
              <a:t>avec id </a:t>
            </a:r>
            <a:r>
              <a:rPr lang="fr-CA" dirty="0">
                <a:solidFill>
                  <a:srgbClr val="0070C0"/>
                </a:solidFill>
              </a:rPr>
              <a:t>accordion-1</a:t>
            </a:r>
            <a:r>
              <a:rPr lang="fr-CA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22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4719434" y="4700125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3687" y="4623710"/>
            <a:ext cx="445747" cy="44574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52BEE4-2812-4448-B6BA-150D3EBE7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4" y="5069457"/>
            <a:ext cx="6020640" cy="85737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865ED0-CF7E-439E-9CA8-00C57A736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6" y="971021"/>
            <a:ext cx="4496044" cy="33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3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IV – Évènements : A. </a:t>
            </a:r>
            <a:r>
              <a:rPr lang="fr-CA" dirty="0" err="1"/>
              <a:t>Activate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74" y="1908925"/>
            <a:ext cx="5217593" cy="1485251"/>
          </a:xfrm>
        </p:spPr>
        <p:txBody>
          <a:bodyPr>
            <a:normAutofit/>
          </a:bodyPr>
          <a:lstStyle/>
          <a:p>
            <a:r>
              <a:rPr lang="fr-CA" dirty="0"/>
              <a:t>L’évènement </a:t>
            </a:r>
            <a:r>
              <a:rPr lang="fr-CA" b="1" i="1" dirty="0" err="1">
                <a:solidFill>
                  <a:srgbClr val="00B050"/>
                </a:solidFill>
              </a:rPr>
              <a:t>activate</a:t>
            </a:r>
            <a:r>
              <a:rPr lang="fr-CA" dirty="0"/>
              <a:t> permet de faire une action lorsqu’on clique sur un élément du menu.</a:t>
            </a:r>
          </a:p>
          <a:p>
            <a:r>
              <a:rPr lang="fr-CA" dirty="0"/>
              <a:t>Dans l’exemple ci-dessous, on ajoute </a:t>
            </a:r>
            <a:r>
              <a:rPr lang="fr-CA" i="1" dirty="0"/>
              <a:t>Bouton activé </a:t>
            </a:r>
            <a:r>
              <a:rPr lang="fr-CA" dirty="0"/>
              <a:t>lorsqu’on clique sur un élément.</a:t>
            </a:r>
            <a:endParaRPr lang="fr-CA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23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3801204" y="3916505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4-events.js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457" y="3840090"/>
            <a:ext cx="445747" cy="44574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9EBB189-8E57-47E3-9709-71C34C111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85837"/>
            <a:ext cx="4882184" cy="830768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5C6D03-6B82-4072-AEDA-972B9F7BD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12" y="1315637"/>
            <a:ext cx="5410955" cy="4296375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7BA224D-5683-4A13-99AC-4000FF2F90E2}"/>
              </a:ext>
            </a:extLst>
          </p:cNvPr>
          <p:cNvSpPr/>
          <p:nvPr/>
        </p:nvSpPr>
        <p:spPr>
          <a:xfrm>
            <a:off x="6197112" y="5214300"/>
            <a:ext cx="1059682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518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 fontScale="90000"/>
          </a:bodyPr>
          <a:lstStyle/>
          <a:p>
            <a:r>
              <a:rPr lang="fr-CA" dirty="0"/>
              <a:t>IV – Évènements : B. </a:t>
            </a:r>
            <a:r>
              <a:rPr lang="fr-CA" dirty="0" err="1"/>
              <a:t>BeforeActivate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74" y="1908925"/>
            <a:ext cx="5217593" cy="1485251"/>
          </a:xfrm>
        </p:spPr>
        <p:txBody>
          <a:bodyPr>
            <a:normAutofit/>
          </a:bodyPr>
          <a:lstStyle/>
          <a:p>
            <a:r>
              <a:rPr lang="fr-CA" dirty="0"/>
              <a:t>L’évènement </a:t>
            </a:r>
            <a:r>
              <a:rPr lang="fr-CA" b="1" i="1" dirty="0" err="1">
                <a:solidFill>
                  <a:srgbClr val="00B050"/>
                </a:solidFill>
              </a:rPr>
              <a:t>beforeactivate</a:t>
            </a:r>
            <a:r>
              <a:rPr lang="fr-CA" dirty="0"/>
              <a:t> permet de faire une action avant que l’élément du menu s’active.</a:t>
            </a:r>
          </a:p>
          <a:p>
            <a:r>
              <a:rPr lang="fr-CA" dirty="0"/>
              <a:t>Dans l’exemple ci-dessous, on ajoute le texte </a:t>
            </a:r>
            <a:r>
              <a:rPr lang="fr-CA" i="1" dirty="0"/>
              <a:t>Avant l’activation du bouton</a:t>
            </a:r>
            <a:r>
              <a:rPr lang="fr-CA" dirty="0"/>
              <a:t> avant que l’item du menu s’active.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3801204" y="3916505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4-events.js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457" y="3840090"/>
            <a:ext cx="445747" cy="44574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D56915F-EA28-4729-9075-59C90766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35" y="1292274"/>
            <a:ext cx="5391902" cy="4496427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7BA224D-5683-4A13-99AC-4000FF2F90E2}"/>
              </a:ext>
            </a:extLst>
          </p:cNvPr>
          <p:cNvSpPr/>
          <p:nvPr/>
        </p:nvSpPr>
        <p:spPr>
          <a:xfrm>
            <a:off x="6076483" y="5199967"/>
            <a:ext cx="2111172" cy="365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81A8A39-C6F4-4922-A98E-42D177890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4" y="4285837"/>
            <a:ext cx="526806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42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IV – Évènements : C. </a:t>
            </a:r>
            <a:r>
              <a:rPr lang="fr-CA" dirty="0" err="1"/>
              <a:t>Create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74" y="1908925"/>
            <a:ext cx="5217593" cy="1485251"/>
          </a:xfrm>
        </p:spPr>
        <p:txBody>
          <a:bodyPr>
            <a:normAutofit/>
          </a:bodyPr>
          <a:lstStyle/>
          <a:p>
            <a:r>
              <a:rPr lang="fr-CA" dirty="0"/>
              <a:t>L’évènement </a:t>
            </a:r>
            <a:r>
              <a:rPr lang="fr-CA" b="1" i="1" dirty="0" err="1">
                <a:solidFill>
                  <a:srgbClr val="00B050"/>
                </a:solidFill>
              </a:rPr>
              <a:t>create</a:t>
            </a:r>
            <a:r>
              <a:rPr lang="fr-CA" dirty="0"/>
              <a:t> permet de faire une action avant que le menu se crée.</a:t>
            </a:r>
          </a:p>
          <a:p>
            <a:r>
              <a:rPr lang="fr-CA" dirty="0"/>
              <a:t>Dans l’exemple ci-dessous, on ajoute le texte </a:t>
            </a:r>
            <a:r>
              <a:rPr lang="fr-CA" i="1" dirty="0"/>
              <a:t>Menu créé</a:t>
            </a:r>
            <a:r>
              <a:rPr lang="fr-CA" dirty="0"/>
              <a:t> avant que le menu se crée sur la page web.</a:t>
            </a:r>
            <a:endParaRPr lang="fr-CA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25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3801204" y="3916505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4-events.js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457" y="3840090"/>
            <a:ext cx="445747" cy="44574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B648A6-5EEF-49E5-AD6A-B7C62E150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37" y="1199226"/>
            <a:ext cx="4973679" cy="4668277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7BA224D-5683-4A13-99AC-4000FF2F90E2}"/>
              </a:ext>
            </a:extLst>
          </p:cNvPr>
          <p:cNvSpPr/>
          <p:nvPr/>
        </p:nvSpPr>
        <p:spPr>
          <a:xfrm>
            <a:off x="6184237" y="5585512"/>
            <a:ext cx="912849" cy="365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D75E0C-FC0F-459D-8CC1-DFC94ACB1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93" y="4285837"/>
            <a:ext cx="477269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53" y="742861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Références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26</a:t>
            </a:fld>
            <a:endParaRPr lang="en-US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15E45B8-BA3B-41A1-939C-5EA92AEE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26189"/>
            <a:ext cx="10058400" cy="2263925"/>
          </a:xfrm>
        </p:spPr>
        <p:txBody>
          <a:bodyPr>
            <a:normAutofit/>
          </a:bodyPr>
          <a:lstStyle/>
          <a:p>
            <a:pPr algn="ctr"/>
            <a:r>
              <a:rPr lang="fr-CA" dirty="0">
                <a:hlinkClick r:id="rId2"/>
              </a:rPr>
              <a:t>https://www.tutorialspoint.com/jqueryui/jqueryui_accordion.htm</a:t>
            </a:r>
            <a:endParaRPr lang="fr-CA" dirty="0"/>
          </a:p>
          <a:p>
            <a:pPr algn="ctr"/>
            <a:endParaRPr lang="fr-CA" dirty="0"/>
          </a:p>
          <a:p>
            <a:pPr algn="ctr"/>
            <a:r>
              <a:rPr lang="fr-CA" dirty="0">
                <a:hlinkClick r:id="rId3"/>
              </a:rPr>
              <a:t>https://www.javatpoint.com/jquery-ui-accordion</a:t>
            </a:r>
            <a:endParaRPr lang="fr-CA" dirty="0"/>
          </a:p>
          <a:p>
            <a:pPr algn="ctr"/>
            <a:endParaRPr lang="fr-CA" dirty="0"/>
          </a:p>
          <a:p>
            <a:pPr algn="ctr"/>
            <a:r>
              <a:rPr lang="fr-CA" dirty="0">
                <a:hlinkClick r:id="rId4" tooltip="https://www.plus2net.com/jquery/msg-demo/accordion-disable-enable.php"/>
              </a:rPr>
              <a:t>https://www.plus2net.com/jquery/msg-demo/accordion-disable-enable.php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4099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25F23-B8C5-43CB-A6BA-199D135B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7F521-2EFE-484C-89CB-E5F5A000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but de cette présentation est d’en apprendre plus sur la librairie </a:t>
            </a:r>
            <a:r>
              <a:rPr lang="fr-CA" dirty="0" err="1"/>
              <a:t>jQueryUI</a:t>
            </a:r>
            <a:r>
              <a:rPr lang="fr-CA" dirty="0"/>
              <a:t>.</a:t>
            </a:r>
          </a:p>
          <a:p>
            <a:r>
              <a:rPr lang="fr-CA" dirty="0"/>
              <a:t>On apprendra entre autres le menu accordéon, qui nous permet de séparer nos pages web en différentes partie et les rendre visibles et invisibles.</a:t>
            </a:r>
          </a:p>
          <a:p>
            <a:r>
              <a:rPr lang="fr-CA" dirty="0"/>
              <a:t>Cette présentation expliquera les différents concepts de la libraire jQuery-UI.</a:t>
            </a:r>
          </a:p>
          <a:p>
            <a:r>
              <a:rPr lang="fr-CA" dirty="0"/>
              <a:t>On expliquera les différentes options possibles avec cette libraire.</a:t>
            </a:r>
          </a:p>
          <a:p>
            <a:r>
              <a:rPr lang="fr-CA" dirty="0"/>
              <a:t>Des exemples de code et de résultat seront fournis.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800D4-8ACD-4224-BA59-E7E39878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3B8A6E-D58B-4152-B158-DB782DFA2437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15EC1-01F0-4984-8FA5-16408C5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EEFA5-4077-48C9-91C0-651DEC80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5D778-3BC2-4D13-AEB0-0AF50925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7028"/>
          </a:xfrm>
        </p:spPr>
        <p:txBody>
          <a:bodyPr>
            <a:normAutofit fontScale="90000"/>
          </a:bodyPr>
          <a:lstStyle/>
          <a:p>
            <a:r>
              <a:rPr lang="fr-CA" dirty="0"/>
              <a:t>Fichier html de base pour tous les exemples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21A7D-E838-4129-8EED-B8DB9877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13B39-F5B8-43E1-9FE8-BF0743EB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A9DFC-6CAC-45FC-8008-5B9711EC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955561-4952-4585-A05D-3A8EDB4E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1843703"/>
            <a:ext cx="2514802" cy="4191337"/>
          </a:xfrm>
          <a:prstGeom prst="rect">
            <a:avLst/>
          </a:prstGeom>
        </p:spPr>
      </p:pic>
      <p:pic>
        <p:nvPicPr>
          <p:cNvPr id="10" name="Image 9" descr="Une image contenant texte, capture d’écran, intérieur&#10;&#10;Description générée automatiquement">
            <a:extLst>
              <a:ext uri="{FF2B5EF4-FFF2-40B4-BE49-F238E27FC236}">
                <a16:creationId xmlns:a16="http://schemas.microsoft.com/office/drawing/2014/main" id="{2BA255D8-C776-4C79-8A12-D095E2DF0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9" y="2733286"/>
            <a:ext cx="5086463" cy="23641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C92F41D-F08F-4C42-B9A9-CB6463C96F54}"/>
              </a:ext>
            </a:extLst>
          </p:cNvPr>
          <p:cNvSpPr txBox="1"/>
          <p:nvPr/>
        </p:nvSpPr>
        <p:spPr>
          <a:xfrm>
            <a:off x="908139" y="2293620"/>
            <a:ext cx="241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Page web initiale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781DEA-6773-452F-93D3-6B4DFA249051}"/>
              </a:ext>
            </a:extLst>
          </p:cNvPr>
          <p:cNvSpPr txBox="1"/>
          <p:nvPr/>
        </p:nvSpPr>
        <p:spPr>
          <a:xfrm>
            <a:off x="9502140" y="1739622"/>
            <a:ext cx="922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Code de base </a:t>
            </a:r>
          </a:p>
        </p:txBody>
      </p:sp>
    </p:spTree>
    <p:extLst>
      <p:ext uri="{BB962C8B-B14F-4D97-AF65-F5344CB8AC3E}">
        <p14:creationId xmlns:p14="http://schemas.microsoft.com/office/powerpoint/2010/main" val="21043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C1F87-3886-4F09-AD3A-87604371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6563"/>
            <a:ext cx="10058400" cy="925853"/>
          </a:xfrm>
        </p:spPr>
        <p:txBody>
          <a:bodyPr/>
          <a:lstStyle/>
          <a:p>
            <a:r>
              <a:rPr lang="fr-CA" dirty="0"/>
              <a:t>I - Fonction accordéon initiale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15700-A02A-4781-ADE5-85CA4987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23347" cy="3849624"/>
          </a:xfrm>
        </p:spPr>
        <p:txBody>
          <a:bodyPr/>
          <a:lstStyle/>
          <a:p>
            <a:r>
              <a:rPr lang="fr-CA" dirty="0"/>
              <a:t>Le menu accordéon de la librairie </a:t>
            </a:r>
            <a:r>
              <a:rPr lang="fr-CA" dirty="0" err="1"/>
              <a:t>jQueryUI</a:t>
            </a:r>
            <a:r>
              <a:rPr lang="fr-CA" dirty="0"/>
              <a:t> viens avec une fonctionnalité par défaut.</a:t>
            </a:r>
          </a:p>
          <a:p>
            <a:r>
              <a:rPr lang="fr-CA" dirty="0"/>
              <a:t>Elle permet de créer un simple menu accordéon qui peut se rétrécir et s’expandre.</a:t>
            </a:r>
          </a:p>
          <a:p>
            <a:r>
              <a:rPr lang="fr-CA" dirty="0"/>
              <a:t>Ce menu est utilise lorsqu’il y a beaucoup de contenu pour un petit espace.</a:t>
            </a:r>
          </a:p>
          <a:p>
            <a:r>
              <a:rPr lang="fr-CA" dirty="0"/>
              <a:t>Pour mettre plusieurs options, on les insères dans un objet JavaScript, comme ceci:</a:t>
            </a:r>
          </a:p>
          <a:p>
            <a:pPr marL="0" indent="0">
              <a:buNone/>
            </a:pPr>
            <a:r>
              <a:rPr lang="en-US" dirty="0"/>
              <a:t>$(selector, context).accordion({option1: value1, option2: value2..... });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1DC49-C527-42E0-8DD9-563F38C0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2AB8A-5C01-4E4B-A775-803BE697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22980-D4B9-46A5-B992-4134553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8E5DB6-28CC-4154-A4E8-CF627277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86" y="2096490"/>
            <a:ext cx="4017468" cy="1529831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309CD9-5D68-40FB-9E63-DF6AC4DB7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94" y="4200206"/>
            <a:ext cx="5758434" cy="14623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D3FC97-27DF-4F3C-9428-23BCA4CFBE78}"/>
              </a:ext>
            </a:extLst>
          </p:cNvPr>
          <p:cNvSpPr txBox="1"/>
          <p:nvPr/>
        </p:nvSpPr>
        <p:spPr>
          <a:xfrm>
            <a:off x="8311674" y="1727158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1-accordion.html</a:t>
            </a:r>
          </a:p>
        </p:txBody>
      </p:sp>
      <p:pic>
        <p:nvPicPr>
          <p:cNvPr id="13" name="Graphique 12" descr="Document">
            <a:extLst>
              <a:ext uri="{FF2B5EF4-FFF2-40B4-BE49-F238E27FC236}">
                <a16:creationId xmlns:a16="http://schemas.microsoft.com/office/drawing/2014/main" id="{CB7D2002-3883-4A3B-9406-83BC04338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5864" y="1650743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1875F-7A4E-4E71-A4D1-1392A3D2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5853"/>
          </a:xfrm>
        </p:spPr>
        <p:txBody>
          <a:bodyPr/>
          <a:lstStyle/>
          <a:p>
            <a:r>
              <a:rPr lang="en-US" dirty="0"/>
              <a:t>II – Les options : A. Active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D3FD2-6CCB-4FC4-9D5F-57C66711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78991" cy="3849624"/>
          </a:xfrm>
        </p:spPr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Active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choisir</a:t>
            </a:r>
            <a:r>
              <a:rPr lang="en-US" dirty="0"/>
              <a:t> l’ index du premier menu </a:t>
            </a:r>
            <a:r>
              <a:rPr lang="en-US" dirty="0" err="1"/>
              <a:t>ouvert</a:t>
            </a:r>
            <a:r>
              <a:rPr lang="en-US" dirty="0"/>
              <a:t> </a:t>
            </a:r>
            <a:r>
              <a:rPr lang="en-US" dirty="0" err="1"/>
              <a:t>lorsque</a:t>
            </a:r>
            <a:r>
              <a:rPr lang="en-US" dirty="0"/>
              <a:t> la page charge.</a:t>
            </a:r>
          </a:p>
          <a:p>
            <a:r>
              <a:rPr lang="en-US" dirty="0" err="1"/>
              <a:t>C’est</a:t>
            </a:r>
            <a:r>
              <a:rPr lang="en-US" dirty="0"/>
              <a:t> un index de base 0, </a:t>
            </a:r>
            <a:r>
              <a:rPr lang="fr-CA" dirty="0"/>
              <a:t>donc</a:t>
            </a:r>
            <a:r>
              <a:rPr lang="en-US" dirty="0"/>
              <a:t> </a:t>
            </a:r>
            <a:r>
              <a:rPr lang="fr-CA" dirty="0"/>
              <a:t>l’index</a:t>
            </a:r>
            <a:r>
              <a:rPr lang="en-US" dirty="0"/>
              <a:t> 0 </a:t>
            </a:r>
            <a:r>
              <a:rPr lang="fr-CA" dirty="0"/>
              <a:t>représente</a:t>
            </a:r>
            <a:r>
              <a:rPr lang="en-US" dirty="0"/>
              <a:t> le premier </a:t>
            </a:r>
            <a:r>
              <a:rPr lang="fr-CA" dirty="0"/>
              <a:t>élément</a:t>
            </a:r>
            <a:r>
              <a:rPr lang="en-US" dirty="0"/>
              <a:t>.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280657-AFF7-4988-9193-D51A38D2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4E92E-D5E6-41BD-BC1C-E15745FC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C4C03-FBAA-4ED5-AF09-7FFE3E1D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pic>
        <p:nvPicPr>
          <p:cNvPr id="8" name="Image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B4F3B802-18EC-497C-B06E-49E8CEF8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2096490"/>
            <a:ext cx="3658111" cy="762106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537775-13FD-448B-8177-649266D65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8" y="3608762"/>
            <a:ext cx="6401443" cy="21628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63633C4-0594-4B25-8983-B3819770BEC2}"/>
              </a:ext>
            </a:extLst>
          </p:cNvPr>
          <p:cNvSpPr txBox="1"/>
          <p:nvPr/>
        </p:nvSpPr>
        <p:spPr>
          <a:xfrm>
            <a:off x="8393731" y="1727158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29408CAD-7C80-4AC4-A2B5-400B3BD42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7984" y="1650743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6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C41ED-4F18-4B04-8E5D-D2E562A7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– Les options : B. Animate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BEC39-CECD-4830-8597-BCF2594C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03490" cy="3849624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animate</a:t>
            </a:r>
            <a:r>
              <a:rPr lang="fr-CA" dirty="0"/>
              <a:t> permet d’ajouter des animations au menu accordéon.</a:t>
            </a:r>
          </a:p>
          <a:p>
            <a:r>
              <a:rPr lang="fr-CA" dirty="0"/>
              <a:t>Il est possible d’animer les changements de parties du menu.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CF1A60-1156-43E1-A8D8-3AF5DB0F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134E19-B222-4241-9ED7-787C0C93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23E80-F6B4-4F26-865C-34859BD3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59C83-F0BA-43CF-9FC8-4D41E1D1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2" y="1944839"/>
            <a:ext cx="4560685" cy="1578092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60623B-A587-482F-877F-4ED04098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52" y="3933907"/>
            <a:ext cx="6117227" cy="20188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9B843C2-3F86-469A-9DBC-ECC929A65698}"/>
              </a:ext>
            </a:extLst>
          </p:cNvPr>
          <p:cNvSpPr txBox="1"/>
          <p:nvPr/>
        </p:nvSpPr>
        <p:spPr>
          <a:xfrm>
            <a:off x="9034617" y="1575507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FBC7548E-1323-4592-A608-1AE91C7F3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8870" y="1499092"/>
            <a:ext cx="445747" cy="445747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085C2342-F037-4EF3-A2AB-7A9478FBA665}"/>
              </a:ext>
            </a:extLst>
          </p:cNvPr>
          <p:cNvSpPr/>
          <p:nvPr/>
        </p:nvSpPr>
        <p:spPr>
          <a:xfrm>
            <a:off x="4379053" y="5738824"/>
            <a:ext cx="209725" cy="427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12259705-1DFE-4066-AA41-9698C0A85E34}"/>
              </a:ext>
            </a:extLst>
          </p:cNvPr>
          <p:cNvSpPr/>
          <p:nvPr/>
        </p:nvSpPr>
        <p:spPr>
          <a:xfrm rot="10800000">
            <a:off x="4379053" y="4695850"/>
            <a:ext cx="180364" cy="49495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314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A2785-AD41-48F5-B8AB-A1125A8E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8701"/>
          </a:xfrm>
        </p:spPr>
        <p:txBody>
          <a:bodyPr/>
          <a:lstStyle/>
          <a:p>
            <a:r>
              <a:rPr lang="fr-CA" dirty="0"/>
              <a:t>II – Options : C. </a:t>
            </a:r>
            <a:r>
              <a:rPr lang="fr-CA" dirty="0" err="1"/>
              <a:t>Collapsible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94CFC-24AE-4E5A-8A5B-2C2BF99A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12547" cy="1797761"/>
          </a:xfrm>
        </p:spPr>
        <p:txBody>
          <a:bodyPr/>
          <a:lstStyle/>
          <a:p>
            <a:r>
              <a:rPr lang="fr-CA" dirty="0"/>
              <a:t>Il est possible d’empêcher ou de permettre la fermeture complète du menu avec l’option </a:t>
            </a:r>
            <a:r>
              <a:rPr lang="fr-CA" b="1" i="1" dirty="0" err="1">
                <a:solidFill>
                  <a:srgbClr val="00B050"/>
                </a:solidFill>
              </a:rPr>
              <a:t>collapsible</a:t>
            </a:r>
            <a:r>
              <a:rPr lang="fr-CA" dirty="0"/>
              <a:t>.</a:t>
            </a:r>
          </a:p>
          <a:p>
            <a:r>
              <a:rPr lang="fr-CA" dirty="0"/>
              <a:t>Cette option détermine si l’élément du menu peut se fermer (</a:t>
            </a:r>
            <a:r>
              <a:rPr lang="fr-CA" dirty="0" err="1"/>
              <a:t>true</a:t>
            </a:r>
            <a:r>
              <a:rPr lang="fr-CA" dirty="0"/>
              <a:t>) ou non (false).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4B588-028B-4D0A-B106-2CB32993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3FCD7-64B6-41C7-A3CC-7213DABA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8A8CD6-08D8-446C-8E93-CD6C6929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908B77-74F9-4FCB-894E-E5B19864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1548272"/>
            <a:ext cx="5687219" cy="19147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68EFBE-CB7C-40F3-8DBE-91BBB798F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55" y="4061779"/>
            <a:ext cx="7744906" cy="12479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2571F68-9822-4CF4-939A-DFF33390E2EB}"/>
              </a:ext>
            </a:extLst>
          </p:cNvPr>
          <p:cNvSpPr txBox="1"/>
          <p:nvPr/>
        </p:nvSpPr>
        <p:spPr>
          <a:xfrm>
            <a:off x="9353010" y="1178940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92786218-D9E3-4749-96AA-D3D920125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7263" y="1102525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5A869-3441-40AB-BB2E-590E9BF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75813"/>
          </a:xfrm>
        </p:spPr>
        <p:txBody>
          <a:bodyPr/>
          <a:lstStyle/>
          <a:p>
            <a:r>
              <a:rPr lang="fr-CA" dirty="0"/>
              <a:t>II – Options : D. </a:t>
            </a:r>
            <a:r>
              <a:rPr lang="fr-CA" dirty="0" err="1"/>
              <a:t>Disabled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1F4F4-3F11-428C-8325-F0653061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52488" cy="2057819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disabled</a:t>
            </a:r>
            <a:r>
              <a:rPr lang="fr-CA" dirty="0"/>
              <a:t> permet de déterminer si le menu peut être fermé et ouvert.</a:t>
            </a:r>
          </a:p>
          <a:p>
            <a:r>
              <a:rPr lang="fr-CA" dirty="0"/>
              <a:t>Si on met cette option à </a:t>
            </a:r>
            <a:r>
              <a:rPr lang="fr-CA" dirty="0" err="1"/>
              <a:t>true</a:t>
            </a:r>
            <a:r>
              <a:rPr lang="fr-CA" dirty="0"/>
              <a:t>, il sera impossible d’ouvrir ou fermer les parties du menu.</a:t>
            </a:r>
          </a:p>
          <a:p>
            <a:r>
              <a:rPr lang="fr-CA" dirty="0"/>
              <a:t>Cette option est à faux pas défaut.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566E1C-6318-4443-9A65-27093424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1F85A-E262-4F41-9C78-D7FD9ECF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5EFB7-EF58-4C92-BDE3-67C156AB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8BE092-FAD4-4B24-95BE-51BB541A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19" y="1618415"/>
            <a:ext cx="5620534" cy="1943371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D27773-CFE3-4C30-8BB6-8C785EB2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64" y="4022960"/>
            <a:ext cx="6126671" cy="2012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13BA4F6-97E0-4579-AD0E-C4A8496D2E47}"/>
              </a:ext>
            </a:extLst>
          </p:cNvPr>
          <p:cNvSpPr txBox="1"/>
          <p:nvPr/>
        </p:nvSpPr>
        <p:spPr>
          <a:xfrm>
            <a:off x="9283573" y="1249083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A984491E-F82B-4B0E-A562-48E25F2C7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826" y="1172668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9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{D74A5EF9-DBF4-4DB8-A4DA-D54443B10C96}tf78438558_win32</Template>
  <TotalTime>182</TotalTime>
  <Words>1401</Words>
  <Application>Microsoft Office PowerPoint</Application>
  <PresentationFormat>Grand écran</PresentationFormat>
  <Paragraphs>211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Calibri</vt:lpstr>
      <vt:lpstr>Century Gothic</vt:lpstr>
      <vt:lpstr>Garamond</vt:lpstr>
      <vt:lpstr>SavonVTI</vt:lpstr>
      <vt:lpstr>TP7 – Menu accordéon</vt:lpstr>
      <vt:lpstr>Plan</vt:lpstr>
      <vt:lpstr>Introduction</vt:lpstr>
      <vt:lpstr>Fichier html de base pour tous les exemples</vt:lpstr>
      <vt:lpstr>I - Fonction accordéon initiale</vt:lpstr>
      <vt:lpstr>II – Les options : A. Active</vt:lpstr>
      <vt:lpstr>II – Les options : B. Animate</vt:lpstr>
      <vt:lpstr>II – Options : C. Collapsible</vt:lpstr>
      <vt:lpstr>II – Options : D. Disabled</vt:lpstr>
      <vt:lpstr>II – Options : E. Event</vt:lpstr>
      <vt:lpstr>II – Options : F. Header</vt:lpstr>
      <vt:lpstr>II – Options : F. heightStyle</vt:lpstr>
      <vt:lpstr>II – Options : F. icons</vt:lpstr>
      <vt:lpstr>III – Actions : A. Destroy</vt:lpstr>
      <vt:lpstr>III – Actions : B. Disable</vt:lpstr>
      <vt:lpstr>III – Actions : C. Enable</vt:lpstr>
      <vt:lpstr>III – Actions : D. option(name)</vt:lpstr>
      <vt:lpstr>III – Actions : E. option</vt:lpstr>
      <vt:lpstr>III – Actions : F. option(name, value)</vt:lpstr>
      <vt:lpstr>III – Actions : G. option(options)</vt:lpstr>
      <vt:lpstr>III – Actions : H. refresh</vt:lpstr>
      <vt:lpstr>III – Actions : I. widget</vt:lpstr>
      <vt:lpstr>IV – Évènements : A. Activate</vt:lpstr>
      <vt:lpstr>IV – Évènements : B. BeforeActivate</vt:lpstr>
      <vt:lpstr>IV – Évènements : C. Create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TP7 – Menu accordéon</dc:title>
  <dc:creator>Roy, Nicolas</dc:creator>
  <cp:lastModifiedBy>Roy, Nicolas</cp:lastModifiedBy>
  <cp:revision>199</cp:revision>
  <dcterms:created xsi:type="dcterms:W3CDTF">2020-12-14T21:01:25Z</dcterms:created>
  <dcterms:modified xsi:type="dcterms:W3CDTF">2020-12-16T21:21:31Z</dcterms:modified>
</cp:coreProperties>
</file>