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03F2B"/>
    <a:srgbClr val="344529"/>
    <a:srgbClr val="2B3922"/>
    <a:srgbClr val="2E3722"/>
    <a:srgbClr val="FCF7F1"/>
    <a:srgbClr val="B8D233"/>
    <a:srgbClr val="5CC6D6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57C9DF-36DC-46F1-8F91-C26F62915253}" type="datetime1">
              <a:rPr lang="fr-FR" smtClean="0"/>
              <a:t>14/12/2020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E739A0-0E86-4058-9548-91156883FE48}" type="datetime1">
              <a:rPr lang="fr-FR" smtClean="0"/>
              <a:t>14/12/2020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57A3530-12C7-4304-BAB2-6D020E2D1E43}" type="datetime1">
              <a:rPr lang="fr-FR" smtClean="0"/>
              <a:t>14/12/2020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2CC85-0449-40C0-A025-325571FC01EE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33F2A5-13F9-4337-B606-3A9F7CC22D66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69A762BA-598F-44DE-9090-E426E0766ABE}" type="datetime1">
              <a:rPr lang="fr-FR" smtClean="0"/>
              <a:t>14/12/2020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7E75B-4670-4F3D-9243-F68A57E67180}" type="datetime1">
              <a:rPr lang="fr-FR" smtClean="0"/>
              <a:t>14/12/2020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832C17-BB48-4BEA-9E62-EF4E76C16EEF}" type="datetime1">
              <a:rPr lang="fr-FR" smtClean="0"/>
              <a:t>14/12/2020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BFB857-CA1D-4E51-A786-D551D2CB710D}" type="datetime1">
              <a:rPr lang="fr-FR" smtClean="0"/>
              <a:t>14/12/2020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F98B4-E1D7-4FC8-8EB5-16613D1F754D}" type="datetime1">
              <a:rPr lang="fr-FR" smtClean="0"/>
              <a:t>14/12/2020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19AE95A-940F-4FCB-B87C-ADD441CF0AB2}" type="datetime1">
              <a:rPr lang="fr-FR" smtClean="0"/>
              <a:t>14/12/2020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22BF286-B076-4076-A754-43FCE95D22BB}" type="datetime1">
              <a:rPr lang="fr-FR" smtClean="0"/>
              <a:t>14/12/2020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23C2B6-3A69-4080-BEB8-D6A2EAD2C806}" type="datetime1">
              <a:rPr lang="fr-FR" smtClean="0"/>
              <a:t>14/12/2020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TP7 – Menu accord</a:t>
            </a:r>
            <a:r>
              <a:rPr lang="fr-CA" sz="4400" dirty="0">
                <a:solidFill>
                  <a:schemeClr val="tx1"/>
                </a:solidFill>
              </a:rPr>
              <a:t>éon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Nicolas Roy et William Stancu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1B2E9-09AF-4C03-B686-CD5BB28B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6EA666-2906-49DF-BEB8-8DCE2B3739A4}" type="datetime1">
              <a:rPr lang="fr-FR" smtClean="0"/>
              <a:t>14/12/2020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186E4-06E6-463F-A9F9-B17648C3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344DA3-AD32-4A71-B58A-6E742F6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4F1C4-BB02-4B96-8FD8-F2586CA3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1923"/>
          </a:xfrm>
        </p:spPr>
        <p:txBody>
          <a:bodyPr/>
          <a:lstStyle/>
          <a:p>
            <a:r>
              <a:rPr lang="fr-CA" dirty="0"/>
              <a:t>II – Options : E. </a:t>
            </a:r>
            <a:r>
              <a:rPr lang="fr-CA" dirty="0" err="1"/>
              <a:t>Event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FF17F-20CB-4753-8E36-CB88A5F7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39717" cy="1613203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dirty="0" err="1"/>
              <a:t>event</a:t>
            </a:r>
            <a:r>
              <a:rPr lang="fr-CA" dirty="0"/>
              <a:t> permet de choisir sur quel évènement du DOM le menu s’activera (expandre ou fermer).</a:t>
            </a:r>
          </a:p>
          <a:p>
            <a:r>
              <a:rPr lang="fr-CA" dirty="0"/>
              <a:t>Il faut utiliser les options du DOM (</a:t>
            </a:r>
            <a:r>
              <a:rPr lang="fr-CA" dirty="0" err="1"/>
              <a:t>mouseover</a:t>
            </a:r>
            <a:r>
              <a:rPr lang="fr-CA" dirty="0"/>
              <a:t>, </a:t>
            </a:r>
            <a:r>
              <a:rPr lang="fr-CA" dirty="0" err="1"/>
              <a:t>mouseout</a:t>
            </a:r>
            <a:r>
              <a:rPr lang="fr-CA" dirty="0"/>
              <a:t>, etc.).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4B437-9948-4002-8A2B-ADB993C1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FCB7D-427C-4521-8D93-FAD0965F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5D062-FC55-4028-A475-0E0571DF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85AB4B-E65C-4346-81D4-0DA05AC9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1" y="1533260"/>
            <a:ext cx="5553850" cy="18957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153872D-757C-4681-AD45-E216490021B5}"/>
              </a:ext>
            </a:extLst>
          </p:cNvPr>
          <p:cNvSpPr txBox="1"/>
          <p:nvPr/>
        </p:nvSpPr>
        <p:spPr>
          <a:xfrm>
            <a:off x="9332461" y="1163928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0" name="Graphique 9" descr="Document">
            <a:extLst>
              <a:ext uri="{FF2B5EF4-FFF2-40B4-BE49-F238E27FC236}">
                <a16:creationId xmlns:a16="http://schemas.microsoft.com/office/drawing/2014/main" id="{E5DF1410-11CC-4971-A75C-1EE1664D8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714" y="1087513"/>
            <a:ext cx="445747" cy="44574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88AF54-E267-4339-AE7F-FD60F8CA8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19" y="3716323"/>
            <a:ext cx="6322561" cy="21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58D02-738D-40CF-B8ED-E66FD913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3868"/>
          </a:xfrm>
        </p:spPr>
        <p:txBody>
          <a:bodyPr/>
          <a:lstStyle/>
          <a:p>
            <a:r>
              <a:rPr lang="fr-CA" dirty="0"/>
              <a:t>II – Options : F. Header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D7F88-6BC4-40F1-841D-18EFA72B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436378" cy="2301100"/>
          </a:xfrm>
        </p:spPr>
        <p:txBody>
          <a:bodyPr/>
          <a:lstStyle/>
          <a:p>
            <a:r>
              <a:rPr lang="fr-CA" dirty="0"/>
              <a:t>L’option header permet de choisir quel élément du fichier HTML sera utilisé comme en-tête des parties du menu.</a:t>
            </a:r>
          </a:p>
          <a:p>
            <a:r>
              <a:rPr lang="fr-CA" dirty="0"/>
              <a:t>Par exemple, on peut utiliser les &lt;h2&gt;, les &lt;p&gt; ou même les &lt;li&gt;.</a:t>
            </a:r>
          </a:p>
          <a:p>
            <a:r>
              <a:rPr lang="fr-CA" dirty="0"/>
              <a:t>jQuery-UI va construire le menu en fonction de ces options choisies.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4267A-61EB-4A3F-A25E-40EA5BA3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C9BEB-F12F-4E41-BC44-66D0D752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F53C2-178C-44A2-84D8-3C01B1F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12A48F-61FD-466A-90B2-D6B8C2141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72" y="1619766"/>
            <a:ext cx="6068272" cy="199100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FBC66D-81C8-4BA6-BB6A-9CA0571FB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60" y="3985091"/>
            <a:ext cx="6068272" cy="201532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B977BEA-33A2-4009-AE97-F0EA78F96655}"/>
              </a:ext>
            </a:extLst>
          </p:cNvPr>
          <p:cNvSpPr txBox="1"/>
          <p:nvPr/>
        </p:nvSpPr>
        <p:spPr>
          <a:xfrm>
            <a:off x="9475742" y="1245444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FFDD1AD-A5A4-467D-BA22-A18289B1C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995" y="1169029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C1742-C4DF-43FF-9967-BE9E7B5E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9645"/>
          </a:xfrm>
        </p:spPr>
        <p:txBody>
          <a:bodyPr/>
          <a:lstStyle/>
          <a:p>
            <a:r>
              <a:rPr lang="fr-CA" dirty="0"/>
              <a:t>II – Options : F. </a:t>
            </a:r>
            <a:r>
              <a:rPr lang="fr-CA" dirty="0" err="1"/>
              <a:t>heightStyle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DAB722-B447-41F1-AC1F-43374617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42239"/>
            <a:ext cx="10317061" cy="1372959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dirty="0" err="1"/>
              <a:t>heightStyle</a:t>
            </a:r>
            <a:r>
              <a:rPr lang="fr-CA" dirty="0"/>
              <a:t> permet de choisir comment la hauteur du contenu du menu.</a:t>
            </a:r>
          </a:p>
          <a:p>
            <a:r>
              <a:rPr lang="fr-CA" dirty="0"/>
              <a:t>Par exemple, l’option content ajuste la hauteur d’un item du menu pour englober le contenu de celui-ci.</a:t>
            </a:r>
          </a:p>
          <a:p>
            <a:r>
              <a:rPr lang="fr-CA" dirty="0"/>
              <a:t>De plus, l’option </a:t>
            </a:r>
            <a:r>
              <a:rPr lang="fr-CA" dirty="0" err="1"/>
              <a:t>fill</a:t>
            </a:r>
            <a:r>
              <a:rPr lang="fr-CA" dirty="0"/>
              <a:t> va ajouter une barre de défilement pour naviguer à travers toute la hauteur du contenu.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8D7EE-E8F4-46FB-8A01-B8CC8388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77C8CE-E5AD-44CF-8C98-DFB092D8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640A7-C462-4713-8FCB-E0C7C670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endParaRPr lang="en-US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7DF2F0-7D78-474F-910E-D0C1EA42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0" y="3147549"/>
            <a:ext cx="2046250" cy="2368212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31CF40-C6D7-4324-8DEE-4B809F88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04" y="2715198"/>
            <a:ext cx="4308779" cy="1638625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D3C7FD-2220-4B44-9683-189C7D954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26" y="4548110"/>
            <a:ext cx="7697274" cy="1514686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EAC720-90EC-432D-971F-3144DDBA0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41" y="2602168"/>
            <a:ext cx="1657498" cy="1864686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46583E1-6564-4290-B3F7-B08E11477C40}"/>
              </a:ext>
            </a:extLst>
          </p:cNvPr>
          <p:cNvSpPr/>
          <p:nvPr/>
        </p:nvSpPr>
        <p:spPr>
          <a:xfrm rot="19789315">
            <a:off x="2245934" y="4241237"/>
            <a:ext cx="1552918" cy="310354"/>
          </a:xfrm>
          <a:prstGeom prst="rightArrow">
            <a:avLst/>
          </a:prstGeom>
          <a:solidFill>
            <a:srgbClr val="F03F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0A4AD3F-54D2-43EA-B871-39F0C7A8AE68}"/>
              </a:ext>
            </a:extLst>
          </p:cNvPr>
          <p:cNvSpPr/>
          <p:nvPr/>
        </p:nvSpPr>
        <p:spPr>
          <a:xfrm rot="18405539">
            <a:off x="10140725" y="3845688"/>
            <a:ext cx="246331" cy="196615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63CFF0C-1DB8-4151-81FB-F6CEE9706B21}"/>
              </a:ext>
            </a:extLst>
          </p:cNvPr>
          <p:cNvSpPr txBox="1"/>
          <p:nvPr/>
        </p:nvSpPr>
        <p:spPr>
          <a:xfrm>
            <a:off x="1365995" y="2778217"/>
            <a:ext cx="160137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21" name="Graphique 20" descr="Document">
            <a:extLst>
              <a:ext uri="{FF2B5EF4-FFF2-40B4-BE49-F238E27FC236}">
                <a16:creationId xmlns:a16="http://schemas.microsoft.com/office/drawing/2014/main" id="{6E846F85-8ED9-4853-9702-EF06BE4CE9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345" y="2774892"/>
            <a:ext cx="332347" cy="33234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5FCD88C-933E-4394-9C7D-AFEC546E9A01}"/>
              </a:ext>
            </a:extLst>
          </p:cNvPr>
          <p:cNvSpPr txBox="1"/>
          <p:nvPr/>
        </p:nvSpPr>
        <p:spPr>
          <a:xfrm>
            <a:off x="10149839" y="2602168"/>
            <a:ext cx="139995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23" name="Graphique 22" descr="Document">
            <a:extLst>
              <a:ext uri="{FF2B5EF4-FFF2-40B4-BE49-F238E27FC236}">
                <a16:creationId xmlns:a16="http://schemas.microsoft.com/office/drawing/2014/main" id="{12E8EC3E-5250-4278-8DE0-BA20FB6A3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9839" y="2971500"/>
            <a:ext cx="354558" cy="3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68F0-B5BE-44CB-909A-8FCC7B5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8701"/>
          </a:xfrm>
        </p:spPr>
        <p:txBody>
          <a:bodyPr/>
          <a:lstStyle/>
          <a:p>
            <a:r>
              <a:rPr lang="fr-CA" dirty="0"/>
              <a:t>II – Options : F. </a:t>
            </a:r>
            <a:r>
              <a:rPr lang="fr-CA" dirty="0" err="1"/>
              <a:t>icons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92A9B-B683-4C2D-ABE7-5F9A63DF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54492" cy="1325880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dirty="0" err="1"/>
              <a:t>icons</a:t>
            </a:r>
            <a:r>
              <a:rPr lang="fr-CA" dirty="0"/>
              <a:t> permet de définir des icônes pour expandre et minimiser le menu.</a:t>
            </a:r>
          </a:p>
          <a:p>
            <a:r>
              <a:rPr lang="fr-CA" dirty="0"/>
              <a:t>On peut choisir </a:t>
            </a:r>
            <a:r>
              <a:rPr lang="fr-CA" dirty="0" err="1"/>
              <a:t>parmis</a:t>
            </a:r>
            <a:r>
              <a:rPr lang="fr-CA" dirty="0"/>
              <a:t> ceux qui sont offerts par la librairie jQuery-UI.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77F5C-7195-47AD-9FB9-3EEE712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F3AE-799A-41A1-BEE1-C8A521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C773-4F93-42FB-B3ED-0E625A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70C425-0F2F-46A4-AE07-15138F055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40" y="1234494"/>
            <a:ext cx="4506598" cy="250867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0963F2-FEBB-45D1-A886-ACA5CC786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20" y="3894812"/>
            <a:ext cx="7557417" cy="21179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D9BE016-DA3B-4AE1-813F-9A355E656BCB}"/>
              </a:ext>
            </a:extLst>
          </p:cNvPr>
          <p:cNvSpPr txBox="1"/>
          <p:nvPr/>
        </p:nvSpPr>
        <p:spPr>
          <a:xfrm>
            <a:off x="9171066" y="865162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891032CB-D41A-4612-86A7-F10F900E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5319" y="788747"/>
            <a:ext cx="445747" cy="445747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5AB58483-67BC-4913-8E6A-927DE4634EA3}"/>
              </a:ext>
            </a:extLst>
          </p:cNvPr>
          <p:cNvSpPr/>
          <p:nvPr/>
        </p:nvSpPr>
        <p:spPr>
          <a:xfrm>
            <a:off x="1879520" y="3916793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0CB698F-DBA5-4649-9FE5-AF1307048194}"/>
              </a:ext>
            </a:extLst>
          </p:cNvPr>
          <p:cNvSpPr/>
          <p:nvPr/>
        </p:nvSpPr>
        <p:spPr>
          <a:xfrm>
            <a:off x="1921466" y="4322623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8B34465-CEC6-4479-9794-4E2941E1DA82}"/>
              </a:ext>
            </a:extLst>
          </p:cNvPr>
          <p:cNvSpPr/>
          <p:nvPr/>
        </p:nvSpPr>
        <p:spPr>
          <a:xfrm>
            <a:off x="1921466" y="5684692"/>
            <a:ext cx="335175" cy="3280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3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1D79-6BD3-49E4-B7A2-9619250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E6EAB0-C150-4210-860E-4CF3334A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F881E-BBB2-423D-8BFF-6CF86139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0B402-D13D-4CB8-B303-652460A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26CEB51-0FD7-45A6-BE30-C2003586A031}"/>
              </a:ext>
            </a:extLst>
          </p:cNvPr>
          <p:cNvSpPr txBox="1">
            <a:spLocks/>
          </p:cNvSpPr>
          <p:nvPr/>
        </p:nvSpPr>
        <p:spPr>
          <a:xfrm>
            <a:off x="1219200" y="1604211"/>
            <a:ext cx="3320716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romanUcPeriod"/>
            </a:pPr>
            <a:r>
              <a:rPr lang="fr-CA" sz="1800" dirty="0"/>
              <a:t>Fonction accordéon initiale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1800" dirty="0"/>
              <a:t>Les options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/>
              <a:t>active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animate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collapsible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disabled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event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/>
              <a:t>Header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heightStyle</a:t>
            </a:r>
            <a:endParaRPr lang="fr-CA" sz="1800" dirty="0"/>
          </a:p>
          <a:p>
            <a:pPr marL="674370" lvl="1" indent="-400050">
              <a:buFont typeface="+mj-lt"/>
              <a:buAutoNum type="alphaUcPeriod"/>
            </a:pPr>
            <a:r>
              <a:rPr lang="fr-CA" sz="1800" dirty="0" err="1"/>
              <a:t>icons</a:t>
            </a:r>
            <a:endParaRPr lang="fr-CA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2289-B584-4F89-A369-8F0917D8C706}"/>
              </a:ext>
            </a:extLst>
          </p:cNvPr>
          <p:cNvSpPr/>
          <p:nvPr/>
        </p:nvSpPr>
        <p:spPr>
          <a:xfrm>
            <a:off x="4610100" y="1629184"/>
            <a:ext cx="35553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III. Les actions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destroy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 err="1"/>
              <a:t>disable</a:t>
            </a:r>
            <a:endParaRPr lang="fr-CA" dirty="0"/>
          </a:p>
          <a:p>
            <a:pPr marL="674370" lvl="1" indent="-400050">
              <a:buFont typeface="+mj-lt"/>
              <a:buAutoNum type="alphaUcPeriod"/>
            </a:pPr>
            <a:r>
              <a:rPr lang="fr-CA" dirty="0" err="1"/>
              <a:t>dnable</a:t>
            </a:r>
            <a:endParaRPr lang="fr-CA" dirty="0"/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option(</a:t>
            </a:r>
            <a:r>
              <a:rPr lang="fr-CA" dirty="0" err="1"/>
              <a:t>name</a:t>
            </a:r>
            <a:r>
              <a:rPr lang="fr-CA" dirty="0"/>
              <a:t>)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option(</a:t>
            </a:r>
            <a:r>
              <a:rPr lang="fr-CA" dirty="0" err="1"/>
              <a:t>name</a:t>
            </a:r>
            <a:r>
              <a:rPr lang="fr-CA" dirty="0"/>
              <a:t>, value)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option(options)</a:t>
            </a:r>
          </a:p>
          <a:p>
            <a:pPr marL="674370" lvl="1" indent="-400050">
              <a:buFont typeface="+mj-lt"/>
              <a:buAutoNum type="alphaUcPeriod"/>
            </a:pPr>
            <a:r>
              <a:rPr lang="fr-CA" dirty="0" err="1"/>
              <a:t>refresh</a:t>
            </a:r>
            <a:endParaRPr lang="fr-CA" dirty="0"/>
          </a:p>
          <a:p>
            <a:pPr marL="674370" lvl="1" indent="-400050">
              <a:buFont typeface="+mj-lt"/>
              <a:buAutoNum type="alphaUcPeriod"/>
            </a:pPr>
            <a:r>
              <a:rPr lang="fr-CA" dirty="0"/>
              <a:t>widget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01B08-F31C-4860-BBD0-1DDF7100CEFC}"/>
              </a:ext>
            </a:extLst>
          </p:cNvPr>
          <p:cNvSpPr/>
          <p:nvPr/>
        </p:nvSpPr>
        <p:spPr>
          <a:xfrm>
            <a:off x="7878878" y="1629184"/>
            <a:ext cx="35553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IV.   Les </a:t>
            </a:r>
            <a:r>
              <a:rPr lang="fr-CA" dirty="0" err="1"/>
              <a:t>évenements</a:t>
            </a:r>
            <a:endParaRPr lang="fr-CA" dirty="0"/>
          </a:p>
          <a:p>
            <a:pPr marL="800100" lvl="1" indent="-342900">
              <a:buFont typeface="+mj-lt"/>
              <a:buAutoNum type="alphaUcPeriod"/>
            </a:pPr>
            <a:r>
              <a:rPr lang="fr-CA" dirty="0" err="1"/>
              <a:t>activate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, </a:t>
            </a:r>
            <a:r>
              <a:rPr lang="fr-CA" dirty="0" err="1"/>
              <a:t>ui</a:t>
            </a:r>
            <a:r>
              <a:rPr lang="fr-CA" dirty="0"/>
              <a:t>)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A" dirty="0" err="1"/>
              <a:t>beforeActivate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, </a:t>
            </a:r>
            <a:r>
              <a:rPr lang="fr-CA" dirty="0" err="1"/>
              <a:t>ui</a:t>
            </a:r>
            <a:r>
              <a:rPr lang="fr-CA" dirty="0"/>
              <a:t>)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A" dirty="0" err="1"/>
              <a:t>create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, </a:t>
            </a:r>
            <a:r>
              <a:rPr lang="fr-CA" dirty="0" err="1"/>
              <a:t>ui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813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25F23-B8C5-43CB-A6BA-199D135B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7F521-2EFE-484C-89CB-E5F5A000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but de cette présentation est d’en apprendre plus sur la librairie </a:t>
            </a:r>
            <a:r>
              <a:rPr lang="fr-CA" dirty="0" err="1"/>
              <a:t>jQueryUI</a:t>
            </a:r>
            <a:r>
              <a:rPr lang="fr-CA" dirty="0"/>
              <a:t>.</a:t>
            </a:r>
          </a:p>
          <a:p>
            <a:r>
              <a:rPr lang="fr-CA" dirty="0"/>
              <a:t>On apprendra entre autres le menu accordéon, qui nous permet de séparer nos pages web en différentes partie et les rendre visibles et invisibles.</a:t>
            </a:r>
          </a:p>
          <a:p>
            <a:r>
              <a:rPr lang="fr-CA" dirty="0"/>
              <a:t>Cette présentation expliquera les différents concepts de la libraire jQuery-UI.</a:t>
            </a:r>
          </a:p>
          <a:p>
            <a:r>
              <a:rPr lang="fr-CA" dirty="0"/>
              <a:t>On expliquera les différentes options possibles avec cette libraire.</a:t>
            </a:r>
          </a:p>
          <a:p>
            <a:r>
              <a:rPr lang="fr-CA" dirty="0"/>
              <a:t>Des exemples de code et de résultat seront fournis.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800D4-8ACD-4224-BA59-E7E39878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3B8A6E-D58B-4152-B158-DB782DFA2437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15EC1-01F0-4984-8FA5-16408C5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EEFA5-4077-48C9-91C0-651DEC80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5D778-3BC2-4D13-AEB0-0AF50925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7028"/>
          </a:xfrm>
        </p:spPr>
        <p:txBody>
          <a:bodyPr>
            <a:normAutofit fontScale="90000"/>
          </a:bodyPr>
          <a:lstStyle/>
          <a:p>
            <a:r>
              <a:rPr lang="fr-CA" dirty="0"/>
              <a:t>Fichier html de base pour tous les exemples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21A7D-E838-4129-8EED-B8DB9877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13B39-F5B8-43E1-9FE8-BF0743EB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A9DFC-6CAC-45FC-8008-5B9711EC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955561-4952-4585-A05D-3A8EDB4E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1843703"/>
            <a:ext cx="2514802" cy="4191337"/>
          </a:xfrm>
          <a:prstGeom prst="rect">
            <a:avLst/>
          </a:prstGeom>
        </p:spPr>
      </p:pic>
      <p:pic>
        <p:nvPicPr>
          <p:cNvPr id="10" name="Image 9" descr="Une image contenant texte, capture d’écran, intérieur&#10;&#10;Description générée automatiquement">
            <a:extLst>
              <a:ext uri="{FF2B5EF4-FFF2-40B4-BE49-F238E27FC236}">
                <a16:creationId xmlns:a16="http://schemas.microsoft.com/office/drawing/2014/main" id="{2BA255D8-C776-4C79-8A12-D095E2DF0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9" y="2733286"/>
            <a:ext cx="5086463" cy="23641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C92F41D-F08F-4C42-B9A9-CB6463C96F54}"/>
              </a:ext>
            </a:extLst>
          </p:cNvPr>
          <p:cNvSpPr txBox="1"/>
          <p:nvPr/>
        </p:nvSpPr>
        <p:spPr>
          <a:xfrm>
            <a:off x="908139" y="2293620"/>
            <a:ext cx="241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Page web initiale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781DEA-6773-452F-93D3-6B4DFA249051}"/>
              </a:ext>
            </a:extLst>
          </p:cNvPr>
          <p:cNvSpPr txBox="1"/>
          <p:nvPr/>
        </p:nvSpPr>
        <p:spPr>
          <a:xfrm>
            <a:off x="9502140" y="1739622"/>
            <a:ext cx="922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Code de base </a:t>
            </a:r>
          </a:p>
        </p:txBody>
      </p:sp>
    </p:spTree>
    <p:extLst>
      <p:ext uri="{BB962C8B-B14F-4D97-AF65-F5344CB8AC3E}">
        <p14:creationId xmlns:p14="http://schemas.microsoft.com/office/powerpoint/2010/main" val="21043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C1F87-3886-4F09-AD3A-87604371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6563"/>
            <a:ext cx="10058400" cy="925853"/>
          </a:xfrm>
        </p:spPr>
        <p:txBody>
          <a:bodyPr/>
          <a:lstStyle/>
          <a:p>
            <a:r>
              <a:rPr lang="fr-CA" dirty="0"/>
              <a:t>I - Fonction accordéon initiale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15700-A02A-4781-ADE5-85CA4987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23347" cy="3849624"/>
          </a:xfrm>
        </p:spPr>
        <p:txBody>
          <a:bodyPr/>
          <a:lstStyle/>
          <a:p>
            <a:r>
              <a:rPr lang="fr-CA" dirty="0"/>
              <a:t>Le menu accordéon de la librairie </a:t>
            </a:r>
            <a:r>
              <a:rPr lang="fr-CA" dirty="0" err="1"/>
              <a:t>jQueryUI</a:t>
            </a:r>
            <a:r>
              <a:rPr lang="fr-CA" dirty="0"/>
              <a:t> viens avec une fonctionnalité par défaut.</a:t>
            </a:r>
          </a:p>
          <a:p>
            <a:r>
              <a:rPr lang="fr-CA" dirty="0"/>
              <a:t>Elle permet de créer un simple menu accordéon qui peut se rétrécir et s’expandre.</a:t>
            </a:r>
          </a:p>
          <a:p>
            <a:r>
              <a:rPr lang="fr-CA" dirty="0"/>
              <a:t>Ce menu est utilise lorsqu’il y a beaucoup de contenu pour un petit espace.</a:t>
            </a:r>
          </a:p>
          <a:p>
            <a:r>
              <a:rPr lang="fr-CA" dirty="0"/>
              <a:t>Pour mettre plusieurs options, on les insères dans un objet JavaScript, comme ceci:</a:t>
            </a:r>
          </a:p>
          <a:p>
            <a:pPr marL="0" indent="0">
              <a:buNone/>
            </a:pPr>
            <a:r>
              <a:rPr lang="en-US" dirty="0"/>
              <a:t>$(selector, context).accordion({option1: value1, option2: value2..... });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1DC49-C527-42E0-8DD9-563F38C0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2AB8A-5C01-4E4B-A775-803BE697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22980-D4B9-46A5-B992-4134553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8E5DB6-28CC-4154-A4E8-CF627277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86" y="2096490"/>
            <a:ext cx="4017468" cy="1529831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309CD9-5D68-40FB-9E63-DF6AC4DB7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94" y="4200206"/>
            <a:ext cx="5758434" cy="14623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D3FC97-27DF-4F3C-9428-23BCA4CFBE78}"/>
              </a:ext>
            </a:extLst>
          </p:cNvPr>
          <p:cNvSpPr txBox="1"/>
          <p:nvPr/>
        </p:nvSpPr>
        <p:spPr>
          <a:xfrm>
            <a:off x="8311674" y="1727158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1-accordion.html</a:t>
            </a:r>
          </a:p>
        </p:txBody>
      </p:sp>
      <p:pic>
        <p:nvPicPr>
          <p:cNvPr id="13" name="Graphique 12" descr="Document">
            <a:extLst>
              <a:ext uri="{FF2B5EF4-FFF2-40B4-BE49-F238E27FC236}">
                <a16:creationId xmlns:a16="http://schemas.microsoft.com/office/drawing/2014/main" id="{CB7D2002-3883-4A3B-9406-83BC04338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5864" y="1650743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1875F-7A4E-4E71-A4D1-1392A3D2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5853"/>
          </a:xfrm>
        </p:spPr>
        <p:txBody>
          <a:bodyPr/>
          <a:lstStyle/>
          <a:p>
            <a:r>
              <a:rPr lang="en-US" dirty="0"/>
              <a:t>II – Les options : A. Active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D3FD2-6CCB-4FC4-9D5F-57C66711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78991" cy="3849624"/>
          </a:xfrm>
        </p:spPr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choisir</a:t>
            </a:r>
            <a:r>
              <a:rPr lang="en-US" dirty="0"/>
              <a:t> l’ index du premier menu </a:t>
            </a:r>
            <a:r>
              <a:rPr lang="en-US" dirty="0" err="1"/>
              <a:t>ouvert</a:t>
            </a:r>
            <a:r>
              <a:rPr lang="en-US" dirty="0"/>
              <a:t> </a:t>
            </a:r>
            <a:r>
              <a:rPr lang="en-US" dirty="0" err="1"/>
              <a:t>lorsque</a:t>
            </a:r>
            <a:r>
              <a:rPr lang="en-US" dirty="0"/>
              <a:t> la page charge.</a:t>
            </a:r>
          </a:p>
          <a:p>
            <a:r>
              <a:rPr lang="en-US" dirty="0" err="1"/>
              <a:t>C’est</a:t>
            </a:r>
            <a:r>
              <a:rPr lang="en-US" dirty="0"/>
              <a:t> un index de base 0, </a:t>
            </a:r>
            <a:r>
              <a:rPr lang="fr-CA" dirty="0"/>
              <a:t>donc</a:t>
            </a:r>
            <a:r>
              <a:rPr lang="en-US" dirty="0"/>
              <a:t> </a:t>
            </a:r>
            <a:r>
              <a:rPr lang="fr-CA" dirty="0"/>
              <a:t>l’index</a:t>
            </a:r>
            <a:r>
              <a:rPr lang="en-US" dirty="0"/>
              <a:t> 0 </a:t>
            </a:r>
            <a:r>
              <a:rPr lang="fr-CA" dirty="0"/>
              <a:t>représente</a:t>
            </a:r>
            <a:r>
              <a:rPr lang="en-US" dirty="0"/>
              <a:t> le premier </a:t>
            </a:r>
            <a:r>
              <a:rPr lang="fr-CA" dirty="0"/>
              <a:t>élément</a:t>
            </a:r>
            <a:r>
              <a:rPr lang="en-US" dirty="0"/>
              <a:t>.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280657-AFF7-4988-9193-D51A38D2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4E92E-D5E6-41BD-BC1C-E15745FC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C4C03-FBAA-4ED5-AF09-7FFE3E1D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pic>
        <p:nvPicPr>
          <p:cNvPr id="8" name="Image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B4F3B802-18EC-497C-B06E-49E8CEF8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2096490"/>
            <a:ext cx="3658111" cy="762106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537775-13FD-448B-8177-649266D65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8" y="3608762"/>
            <a:ext cx="6401443" cy="21628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63633C4-0594-4B25-8983-B3819770BEC2}"/>
              </a:ext>
            </a:extLst>
          </p:cNvPr>
          <p:cNvSpPr txBox="1"/>
          <p:nvPr/>
        </p:nvSpPr>
        <p:spPr>
          <a:xfrm>
            <a:off x="8393731" y="1727158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29408CAD-7C80-4AC4-A2B5-400B3BD42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7984" y="1650743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6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C41ED-4F18-4B04-8E5D-D2E562A7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– Les options : B. Animate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BEC39-CECD-4830-8597-BCF2594C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03490" cy="3849624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dirty="0" err="1"/>
              <a:t>animate</a:t>
            </a:r>
            <a:r>
              <a:rPr lang="fr-CA" dirty="0"/>
              <a:t> permet d’ajouter des animations au menu accordéon.</a:t>
            </a:r>
          </a:p>
          <a:p>
            <a:r>
              <a:rPr lang="fr-CA" dirty="0"/>
              <a:t>Il est possible d’animer les changements de parties du menu.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CF1A60-1156-43E1-A8D8-3AF5DB0F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134E19-B222-4241-9ED7-787C0C93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23E80-F6B4-4F26-865C-34859BD3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59C83-F0BA-43CF-9FC8-4D41E1D1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2" y="1944839"/>
            <a:ext cx="4560685" cy="1578092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60623B-A587-482F-877F-4ED04098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52" y="3933907"/>
            <a:ext cx="6117227" cy="20188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9B843C2-3F86-469A-9DBC-ECC929A65698}"/>
              </a:ext>
            </a:extLst>
          </p:cNvPr>
          <p:cNvSpPr txBox="1"/>
          <p:nvPr/>
        </p:nvSpPr>
        <p:spPr>
          <a:xfrm>
            <a:off x="9034617" y="1575507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FBC7548E-1323-4592-A608-1AE91C7F3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8870" y="1499092"/>
            <a:ext cx="445747" cy="445747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085C2342-F037-4EF3-A2AB-7A9478FBA665}"/>
              </a:ext>
            </a:extLst>
          </p:cNvPr>
          <p:cNvSpPr/>
          <p:nvPr/>
        </p:nvSpPr>
        <p:spPr>
          <a:xfrm>
            <a:off x="4379053" y="5738824"/>
            <a:ext cx="209725" cy="427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12259705-1DFE-4066-AA41-9698C0A85E34}"/>
              </a:ext>
            </a:extLst>
          </p:cNvPr>
          <p:cNvSpPr/>
          <p:nvPr/>
        </p:nvSpPr>
        <p:spPr>
          <a:xfrm rot="10800000">
            <a:off x="4379053" y="4695850"/>
            <a:ext cx="180364" cy="49495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314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A2785-AD41-48F5-B8AB-A1125A8E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8701"/>
          </a:xfrm>
        </p:spPr>
        <p:txBody>
          <a:bodyPr/>
          <a:lstStyle/>
          <a:p>
            <a:r>
              <a:rPr lang="fr-CA" dirty="0"/>
              <a:t>II – Options : C. </a:t>
            </a:r>
            <a:r>
              <a:rPr lang="fr-CA" dirty="0" err="1"/>
              <a:t>Collapsible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94CFC-24AE-4E5A-8A5B-2C2BF99A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12547" cy="1797761"/>
          </a:xfrm>
        </p:spPr>
        <p:txBody>
          <a:bodyPr/>
          <a:lstStyle/>
          <a:p>
            <a:r>
              <a:rPr lang="fr-CA" dirty="0"/>
              <a:t>Il est possible d’empêcher ou de permettre la fermeture complète du menu avec l’option </a:t>
            </a:r>
            <a:r>
              <a:rPr lang="fr-CA" dirty="0" err="1"/>
              <a:t>Collapsible</a:t>
            </a:r>
            <a:r>
              <a:rPr lang="fr-CA" dirty="0"/>
              <a:t>.</a:t>
            </a:r>
          </a:p>
          <a:p>
            <a:r>
              <a:rPr lang="fr-CA" dirty="0"/>
              <a:t>Cette option détermine si l’élément du menu peut se fermer (</a:t>
            </a:r>
            <a:r>
              <a:rPr lang="fr-CA" dirty="0" err="1"/>
              <a:t>true</a:t>
            </a:r>
            <a:r>
              <a:rPr lang="fr-CA" dirty="0"/>
              <a:t>) ou non (false).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4B588-028B-4D0A-B106-2CB32993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3FCD7-64B6-41C7-A3CC-7213DABA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8A8CD6-08D8-446C-8E93-CD6C6929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908B77-74F9-4FCB-894E-E5B19864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1" y="1548272"/>
            <a:ext cx="5687219" cy="19147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68EFBE-CB7C-40F3-8DBE-91BBB798F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55" y="4061779"/>
            <a:ext cx="7744906" cy="12479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2571F68-9822-4CF4-939A-DFF33390E2EB}"/>
              </a:ext>
            </a:extLst>
          </p:cNvPr>
          <p:cNvSpPr txBox="1"/>
          <p:nvPr/>
        </p:nvSpPr>
        <p:spPr>
          <a:xfrm>
            <a:off x="9353010" y="1178940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92786218-D9E3-4749-96AA-D3D920125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7263" y="1102525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5A869-3441-40AB-BB2E-590E9BF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75813"/>
          </a:xfrm>
        </p:spPr>
        <p:txBody>
          <a:bodyPr/>
          <a:lstStyle/>
          <a:p>
            <a:r>
              <a:rPr lang="fr-CA" dirty="0"/>
              <a:t>II – Options : D. </a:t>
            </a:r>
            <a:r>
              <a:rPr lang="fr-CA" dirty="0" err="1"/>
              <a:t>Disabled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1F4F4-3F11-428C-8325-F0653061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52488" cy="2057819"/>
          </a:xfrm>
        </p:spPr>
        <p:txBody>
          <a:bodyPr/>
          <a:lstStyle/>
          <a:p>
            <a:r>
              <a:rPr lang="fr-CA" dirty="0"/>
              <a:t>L’option </a:t>
            </a:r>
            <a:r>
              <a:rPr lang="fr-CA" dirty="0" err="1"/>
              <a:t>disabled</a:t>
            </a:r>
            <a:r>
              <a:rPr lang="fr-CA" dirty="0"/>
              <a:t> permet de déterminer si le menu peut être fermé et ouvert.</a:t>
            </a:r>
          </a:p>
          <a:p>
            <a:r>
              <a:rPr lang="fr-CA" dirty="0"/>
              <a:t>Si on met cette option à </a:t>
            </a:r>
            <a:r>
              <a:rPr lang="fr-CA" dirty="0" err="1"/>
              <a:t>true</a:t>
            </a:r>
            <a:r>
              <a:rPr lang="fr-CA" dirty="0"/>
              <a:t>, il sera impossible d’ouvrir ou fermer les parties du menu.</a:t>
            </a:r>
          </a:p>
          <a:p>
            <a:r>
              <a:rPr lang="fr-CA" dirty="0"/>
              <a:t>Cette option est à faux pas défaut.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566E1C-6318-4443-9A65-27093424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26B06-5512-469D-825D-B7A091B96FE3}" type="datetime1">
              <a:rPr lang="fr-FR" smtClean="0"/>
              <a:t>14/12/2020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1F85A-E262-4F41-9C78-D7FD9ECF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Nicolas Roy et William Stancu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5EFB7-EF58-4C92-BDE3-67C156AB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8BE092-FAD4-4B24-95BE-51BB541A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19" y="1618415"/>
            <a:ext cx="5620534" cy="1943371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D27773-CFE3-4C30-8BB6-8C785EB2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64" y="4022960"/>
            <a:ext cx="6126671" cy="2012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13BA4F6-97E0-4579-AD0E-C4A8496D2E47}"/>
              </a:ext>
            </a:extLst>
          </p:cNvPr>
          <p:cNvSpPr txBox="1"/>
          <p:nvPr/>
        </p:nvSpPr>
        <p:spPr>
          <a:xfrm>
            <a:off x="9283573" y="1249083"/>
            <a:ext cx="21477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2-options.js</a:t>
            </a:r>
          </a:p>
        </p:txBody>
      </p:sp>
      <p:pic>
        <p:nvPicPr>
          <p:cNvPr id="12" name="Graphique 11" descr="Document">
            <a:extLst>
              <a:ext uri="{FF2B5EF4-FFF2-40B4-BE49-F238E27FC236}">
                <a16:creationId xmlns:a16="http://schemas.microsoft.com/office/drawing/2014/main" id="{A984491E-F82B-4B0E-A562-48E25F2C7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826" y="1172668"/>
            <a:ext cx="445747" cy="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9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{D74A5EF9-DBF4-4DB8-A4DA-D54443B10C96}tf78438558_win32</Template>
  <TotalTime>91</TotalTime>
  <Words>706</Words>
  <Application>Microsoft Office PowerPoint</Application>
  <PresentationFormat>Grand écran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Garamond</vt:lpstr>
      <vt:lpstr>SavonVTI</vt:lpstr>
      <vt:lpstr>TP7 – Menu accordéon</vt:lpstr>
      <vt:lpstr>Plan</vt:lpstr>
      <vt:lpstr>Introduction</vt:lpstr>
      <vt:lpstr>Fichier html de base pour tous les exemples</vt:lpstr>
      <vt:lpstr>I - Fonction accordéon initiale</vt:lpstr>
      <vt:lpstr>II – Les options : A. Active</vt:lpstr>
      <vt:lpstr>II – Les options : B. Animate</vt:lpstr>
      <vt:lpstr>II – Options : C. Collapsible</vt:lpstr>
      <vt:lpstr>II – Options : D. Disabled</vt:lpstr>
      <vt:lpstr>II – Options : E. Event</vt:lpstr>
      <vt:lpstr>II – Options : F. Header</vt:lpstr>
      <vt:lpstr>II – Options : F. heightStyle</vt:lpstr>
      <vt:lpstr>II – Options : F.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TP7 – Menu accordéon</dc:title>
  <dc:creator>Roy, Nicolas</dc:creator>
  <cp:lastModifiedBy>Roy, Nicolas</cp:lastModifiedBy>
  <cp:revision>89</cp:revision>
  <dcterms:created xsi:type="dcterms:W3CDTF">2020-12-14T21:01:25Z</dcterms:created>
  <dcterms:modified xsi:type="dcterms:W3CDTF">2020-12-14T22:37:01Z</dcterms:modified>
</cp:coreProperties>
</file>