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70" r:id="rId4"/>
    <p:sldId id="271" r:id="rId5"/>
    <p:sldId id="272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74" r:id="rId14"/>
    <p:sldId id="266" r:id="rId15"/>
    <p:sldId id="276" r:id="rId16"/>
    <p:sldId id="269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96600"/>
    <a:srgbClr val="B3A223"/>
    <a:srgbClr val="FF3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7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A94138D-6FB1-4818-B78C-AAE560F1E2B9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9CA2A71-B90A-421C-A400-1F509646BA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50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CF89F4D-CB3F-49C2-86B8-D74A0C8F738F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740A736-2015-4044-84AF-2B8E469744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1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en_weblike_COV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207F10-C8B2-48FE-953C-3591BE429207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6A4E9-0BB9-4901-8089-1BF747E22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2EB05-26BF-4B5A-8EBA-7668173296AA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08468-6DE5-43A6-A600-53D458997D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3CA21-464E-4F97-93B9-C2791FDE2D3C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FA959-050F-4650-878F-C349AAEC4F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FB55F-4259-41F4-BB7D-9FCA0A4F90F2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628D3-D362-4FD9-B396-5C5400047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819D4-BF8F-458D-A5C7-F72958AACFFA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E9B10-B1E7-458A-AB10-032FB121FA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7247A-C532-473C-971D-F3F64E004FD3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4E795-DF86-487E-BF0B-40B1834082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421AA2-155A-470C-BFDA-283F7C1A5F74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0C632-57A7-4325-83F3-0F2091FCAD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21397B-95A6-411F-8A83-DA102C494FBA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41541-1617-4252-86FE-95EA7AB4D9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34ABEE-FE15-4C1A-BA97-70F83E9CEC61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0A422-935A-407D-8D5A-C8B8FCF1AC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5AD999-BB68-42A8-A654-47270BC29B57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44289-B17E-4D61-B0B3-C09C87489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A70ED-75F9-4129-AFFF-B20512ED1903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847DB-1407-4B2A-8EC8-316D08347C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0B3954D-BA11-4D1A-AFD0-013C23B1D98E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1547F8A-7C6B-4D67-8214-B2BC69AC76A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8" descr="gen_weblike_INT01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2865438"/>
            <a:ext cx="7772400" cy="1470025"/>
          </a:xfrm>
        </p:spPr>
        <p:txBody>
          <a:bodyPr/>
          <a:lstStyle/>
          <a:p>
            <a:r>
              <a:rPr lang="en-US" dirty="0" smtClean="0"/>
              <a:t>Oblivious Trees</a:t>
            </a:r>
            <a:br>
              <a:rPr lang="en-US" dirty="0" smtClean="0"/>
            </a:br>
            <a:r>
              <a:rPr lang="en-US" sz="2400" dirty="0" smtClean="0"/>
              <a:t>A Concurrent Cryptographic Data Structure</a:t>
            </a:r>
            <a:endParaRPr lang="en-US" sz="2400" dirty="0" smtClean="0">
              <a:latin typeface="Gotham-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97413"/>
            <a:ext cx="6400800" cy="104775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996600"/>
                </a:solidFill>
                <a:latin typeface="Gotham XNarrow Book Italic" charset="0"/>
              </a:rPr>
              <a:t>William Strickland</a:t>
            </a:r>
          </a:p>
          <a:p>
            <a:r>
              <a:rPr lang="en-US" sz="2400" dirty="0" smtClean="0">
                <a:solidFill>
                  <a:srgbClr val="996600"/>
                </a:solidFill>
                <a:latin typeface="Gotham XNarrow Book Italic" charset="0"/>
              </a:rPr>
              <a:t>Christopher Fontaine</a:t>
            </a:r>
          </a:p>
          <a:p>
            <a:r>
              <a:rPr lang="en-US" sz="2400" dirty="0" smtClean="0">
                <a:solidFill>
                  <a:srgbClr val="996600"/>
                </a:solidFill>
                <a:latin typeface="Gotham XNarrow Book Italic" charset="0"/>
              </a:rPr>
              <a:t>[10-12-2011]</a:t>
            </a:r>
          </a:p>
          <a:p>
            <a:endParaRPr lang="en-US" sz="2400" dirty="0" smtClean="0">
              <a:solidFill>
                <a:srgbClr val="898989"/>
              </a:solidFill>
              <a:latin typeface="Gotham XNarrow Book Ital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Observation: Structure Reveals History</a:t>
            </a:r>
          </a:p>
          <a:p>
            <a:r>
              <a:rPr lang="en-US" dirty="0"/>
              <a:t>Bottom-up Construction</a:t>
            </a:r>
          </a:p>
          <a:p>
            <a:r>
              <a:rPr lang="en-US" dirty="0" err="1"/>
              <a:t>foreach</a:t>
            </a:r>
            <a:r>
              <a:rPr lang="en-US" dirty="0"/>
              <a:t>(level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Traverse nodes from right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d from {2,3} uniformly at random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Or set d to number of nodes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node with d as its degree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Stop when number of nodes created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INSERT(b, </a:t>
            </a:r>
            <a:r>
              <a:rPr lang="en-US" dirty="0" err="1"/>
              <a:t>i</a:t>
            </a:r>
            <a:r>
              <a:rPr lang="en-US" dirty="0"/>
              <a:t>, CREATE(L)) == CREATE(L')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Locate the </a:t>
            </a:r>
            <a:r>
              <a:rPr lang="en-US" dirty="0" err="1"/>
              <a:t>ith</a:t>
            </a:r>
            <a:r>
              <a:rPr lang="en-US" dirty="0"/>
              <a:t> leaf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new node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Starting from i's parent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err="1"/>
              <a:t>foreach</a:t>
            </a:r>
            <a:r>
              <a:rPr lang="en-US" dirty="0"/>
              <a:t>(level l)</a:t>
            </a:r>
          </a:p>
          <a:p>
            <a:pPr lvl="3"/>
            <a:r>
              <a:rPr lang="en-US" dirty="0" smtClean="0"/>
              <a:t>Moving from left to right, rebuild the tree in the same manner as CREATE, but with new random coin tosses.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DELETE(</a:t>
            </a:r>
            <a:r>
              <a:rPr lang="en-US" dirty="0" err="1"/>
              <a:t>i</a:t>
            </a:r>
            <a:r>
              <a:rPr lang="en-US" dirty="0"/>
              <a:t>, CREATE(L)) == CREATE(L')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Locate the </a:t>
            </a:r>
            <a:r>
              <a:rPr lang="en-US" dirty="0" err="1"/>
              <a:t>ith</a:t>
            </a:r>
            <a:r>
              <a:rPr lang="en-US" dirty="0"/>
              <a:t> leaf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Delete the </a:t>
            </a:r>
            <a:r>
              <a:rPr lang="en-US" dirty="0" err="1"/>
              <a:t>ith</a:t>
            </a:r>
            <a:r>
              <a:rPr lang="en-US" dirty="0"/>
              <a:t> leaf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Starting from i's parent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foreach</a:t>
            </a:r>
            <a:r>
              <a:rPr lang="en-US" dirty="0"/>
              <a:t>(level l)</a:t>
            </a:r>
          </a:p>
          <a:p>
            <a:pPr lvl="3"/>
            <a:r>
              <a:rPr lang="en-US" dirty="0"/>
              <a:t>Moving from left to right, rebuild the tree in the same manner as CREATE, but with new random coin tosses.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68071" y="228153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2741" y="319147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4" idx="3"/>
          </p:cNvCxnSpPr>
          <p:nvPr/>
        </p:nvCxnSpPr>
        <p:spPr>
          <a:xfrm flipH="1">
            <a:off x="4048125" y="2671780"/>
            <a:ext cx="286901" cy="452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</p:cNvCxnSpPr>
          <p:nvPr/>
        </p:nvCxnSpPr>
        <p:spPr>
          <a:xfrm>
            <a:off x="4658316" y="2671780"/>
            <a:ext cx="218484" cy="452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67000" y="4343400"/>
            <a:ext cx="457200" cy="685800"/>
            <a:chOff x="2362200" y="4343400"/>
            <a:chExt cx="457200" cy="685800"/>
          </a:xfrm>
        </p:grpSpPr>
        <p:sp>
          <p:nvSpPr>
            <p:cNvPr id="5" name="Oval 4"/>
            <p:cNvSpPr/>
            <p:nvPr/>
          </p:nvSpPr>
          <p:spPr>
            <a:xfrm>
              <a:off x="2362200" y="45720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5" idx="0"/>
            </p:cNvCxnSpPr>
            <p:nvPr/>
          </p:nvCxnSpPr>
          <p:spPr>
            <a:xfrm flipV="1">
              <a:off x="2590800" y="434340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3305750" y="458152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</p:cNvCxnSpPr>
          <p:nvPr/>
        </p:nvCxnSpPr>
        <p:spPr>
          <a:xfrm flipV="1">
            <a:off x="3534350" y="4352925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90975" y="458152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0"/>
          </p:cNvCxnSpPr>
          <p:nvPr/>
        </p:nvCxnSpPr>
        <p:spPr>
          <a:xfrm flipV="1">
            <a:off x="4219575" y="4352925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00575" y="45910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0"/>
          </p:cNvCxnSpPr>
          <p:nvPr/>
        </p:nvCxnSpPr>
        <p:spPr>
          <a:xfrm flipV="1">
            <a:off x="4829175" y="436245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10175" y="458152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 flipV="1">
            <a:off x="5438775" y="4352925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19775" y="458152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 flipV="1">
            <a:off x="6048375" y="4352925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89311" y="2286000"/>
            <a:ext cx="9444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Root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96085" y="3200400"/>
            <a:ext cx="138531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Internal</a:t>
            </a:r>
          </a:p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Nodes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47426" y="4495800"/>
            <a:ext cx="13452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Leaves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0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Observations</a:t>
            </a:r>
          </a:p>
          <a:p>
            <a:r>
              <a:rPr lang="en-US" dirty="0"/>
              <a:t>Tree structure is randomized.</a:t>
            </a:r>
          </a:p>
          <a:p>
            <a:r>
              <a:rPr lang="en-US" dirty="0"/>
              <a:t>There is no 'correct' tree structure, so long as the result is a 2-3 tree.</a:t>
            </a:r>
          </a:p>
          <a:p>
            <a:r>
              <a:rPr lang="en-US" dirty="0"/>
              <a:t>Outputting the current signature is akin to a snapshot of the tree. </a:t>
            </a:r>
          </a:p>
          <a:p>
            <a:r>
              <a:rPr lang="en-US" dirty="0"/>
              <a:t>Inserts and deletes only randomize the tree structure to the right of the affected index.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known implementation of Oblivious Tree data structure</a:t>
            </a:r>
          </a:p>
          <a:p>
            <a:r>
              <a:rPr lang="en-US" dirty="0" smtClean="0"/>
              <a:t>Lock-free implementation of Oblivious Trees</a:t>
            </a:r>
          </a:p>
          <a:p>
            <a:r>
              <a:rPr lang="en-US" dirty="0" smtClean="0"/>
              <a:t>Prove lock-free nature of implementation</a:t>
            </a:r>
          </a:p>
          <a:p>
            <a:r>
              <a:rPr lang="en-US" dirty="0" smtClean="0"/>
              <a:t>Create representative parallel test application</a:t>
            </a:r>
          </a:p>
          <a:p>
            <a:r>
              <a:rPr lang="en-US" dirty="0" smtClean="0"/>
              <a:t>Show improved performance over non-incremental signature schemes in test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sequential implementation</a:t>
            </a:r>
          </a:p>
          <a:p>
            <a:r>
              <a:rPr lang="en-US" dirty="0"/>
              <a:t>Refine sequential implementation to be lock-free</a:t>
            </a:r>
          </a:p>
          <a:p>
            <a:r>
              <a:rPr lang="en-US" dirty="0"/>
              <a:t>Exploit randomized structure to enable concurrency</a:t>
            </a:r>
          </a:p>
          <a:p>
            <a:r>
              <a:rPr lang="en-US" dirty="0"/>
              <a:t>Develop test application and test data set</a:t>
            </a:r>
          </a:p>
          <a:p>
            <a:r>
              <a:rPr lang="en-US" dirty="0"/>
              <a:t>Tune hashing function and chunk </a:t>
            </a:r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Application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Signed Source Code Repository</a:t>
            </a:r>
          </a:p>
          <a:p>
            <a:r>
              <a:rPr lang="en-US" dirty="0" smtClean="0"/>
              <a:t>Incremental Backup</a:t>
            </a:r>
          </a:p>
          <a:p>
            <a:r>
              <a:rPr lang="en-US" dirty="0" smtClean="0"/>
              <a:t>Streaming Security Footage</a:t>
            </a:r>
          </a:p>
          <a:p>
            <a:r>
              <a:rPr lang="en-US" dirty="0" smtClean="0"/>
              <a:t>Collaborative Photo/Text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Daniele </a:t>
            </a:r>
            <a:r>
              <a:rPr lang="en-US" dirty="0" err="1">
                <a:solidFill>
                  <a:srgbClr val="000000"/>
                </a:solidFill>
              </a:rPr>
              <a:t>Micciancio</a:t>
            </a:r>
            <a:r>
              <a:rPr lang="en-US" dirty="0">
                <a:solidFill>
                  <a:srgbClr val="000000"/>
                </a:solidFill>
              </a:rPr>
              <a:t>. 1997. Oblivious data structures: applications to cryptography. In Proceedings of the twenty-ninth annual ACM symposium on Theory of computing (STOC '97). ACM, New York, NY, USA, 456-464. DOI=10.1145/258533.258638 http://doi.acm.org/10.1145/258533.258638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Mihir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Bellare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Oded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Goldreich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dirty="0" err="1">
                <a:solidFill>
                  <a:srgbClr val="000000"/>
                </a:solidFill>
              </a:rPr>
              <a:t>Shafi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Goldwasser</a:t>
            </a:r>
            <a:r>
              <a:rPr lang="en-US" dirty="0">
                <a:solidFill>
                  <a:srgbClr val="000000"/>
                </a:solidFill>
              </a:rPr>
              <a:t>. 1994. Incremental Cryptography: The Case of Hashing and Signing. In Proceedings of the 14th Annual International Cryptology Conference on Advances in Cryptology (CRYPTO '94), </a:t>
            </a:r>
            <a:r>
              <a:rPr lang="en-US" dirty="0" err="1">
                <a:solidFill>
                  <a:srgbClr val="000000"/>
                </a:solidFill>
              </a:rPr>
              <a:t>Yvo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Desmedt</a:t>
            </a:r>
            <a:r>
              <a:rPr lang="en-US" dirty="0">
                <a:solidFill>
                  <a:srgbClr val="000000"/>
                </a:solidFill>
              </a:rPr>
              <a:t> (Ed.). Springer-</a:t>
            </a:r>
            <a:r>
              <a:rPr lang="en-US" dirty="0" err="1">
                <a:solidFill>
                  <a:srgbClr val="000000"/>
                </a:solidFill>
              </a:rPr>
              <a:t>Verlag</a:t>
            </a:r>
            <a:r>
              <a:rPr lang="en-US" dirty="0">
                <a:solidFill>
                  <a:srgbClr val="000000"/>
                </a:solidFill>
              </a:rPr>
              <a:t>, London, UK, 216-233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Qingji</a:t>
            </a:r>
            <a:r>
              <a:rPr lang="en-US" dirty="0"/>
              <a:t> 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/>
              <a:t>Shouhuai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. 2011. Fair and dynamic proofs of </a:t>
            </a:r>
            <a:r>
              <a:rPr lang="en-US" dirty="0" err="1"/>
              <a:t>retrievability</a:t>
            </a:r>
            <a:r>
              <a:rPr lang="en-US" dirty="0"/>
              <a:t>. In </a:t>
            </a:r>
            <a:r>
              <a:rPr lang="en-US" i="1" dirty="0"/>
              <a:t>Proceedings of the first ACM conference on Data and application security and privacy</a:t>
            </a:r>
            <a:r>
              <a:rPr lang="en-US" dirty="0"/>
              <a:t> (CODASPY '11). ACM, New York, NY, USA, 237-248. DOI=10.1145/1943513.1943546 http://doi.acm.org/10.1145/1943513.1943546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Mihir</a:t>
            </a:r>
            <a:r>
              <a:rPr lang="en-US" dirty="0"/>
              <a:t> </a:t>
            </a:r>
            <a:r>
              <a:rPr lang="en-US" dirty="0" err="1"/>
              <a:t>Bellare</a:t>
            </a:r>
            <a:r>
              <a:rPr lang="en-US" dirty="0"/>
              <a:t> and Daniele </a:t>
            </a:r>
            <a:r>
              <a:rPr lang="en-US" dirty="0" err="1"/>
              <a:t>Micciancio</a:t>
            </a:r>
            <a:r>
              <a:rPr lang="en-US" dirty="0"/>
              <a:t>. 1997. A new paradigm for collision-free hashing: </a:t>
            </a:r>
            <a:r>
              <a:rPr lang="en-US" dirty="0" err="1"/>
              <a:t>incrementality</a:t>
            </a:r>
            <a:r>
              <a:rPr lang="en-US" dirty="0"/>
              <a:t> at reduced cost. In </a:t>
            </a:r>
            <a:r>
              <a:rPr lang="en-US" i="1" dirty="0"/>
              <a:t>Proceedings of the 16th annual international conference on Theory and application of cryptographic techniques</a:t>
            </a:r>
            <a:r>
              <a:rPr lang="en-US" dirty="0"/>
              <a:t> (EUROCRYPT'97), Walter Fumy (Ed.). Springer-</a:t>
            </a:r>
            <a:r>
              <a:rPr lang="en-US" dirty="0" err="1"/>
              <a:t>Verlag</a:t>
            </a:r>
            <a:r>
              <a:rPr lang="en-US" dirty="0"/>
              <a:t>, Berlin, Heidelberg, 163-192.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Times New Roman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38150" y="741363"/>
            <a:ext cx="8229600" cy="944562"/>
          </a:xfrm>
        </p:spPr>
        <p:txBody>
          <a:bodyPr/>
          <a:lstStyle/>
          <a:p>
            <a:r>
              <a:rPr lang="en-US" sz="2800" dirty="0" smtClean="0">
                <a:latin typeface="Gotham-Black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3886200" cy="4267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latin typeface="Gotham-Bold" charset="0"/>
              </a:rPr>
              <a:t>Digital Signatures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Gotham-Bold" charset="0"/>
              </a:rPr>
              <a:t>Incremental Signatures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smtClean="0">
                <a:latin typeface="Gotham-Bold" charset="0"/>
              </a:rPr>
              <a:t>Concerns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smtClean="0">
                <a:latin typeface="Gotham-Bold" charset="0"/>
              </a:rPr>
              <a:t>Early Work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Gotham-Bold" charset="0"/>
              </a:rPr>
              <a:t>Oblivious Trees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Gotham-Bold" charset="0"/>
              </a:rPr>
              <a:t>Obliviousness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Gotham-Bold" charset="0"/>
              </a:rPr>
              <a:t>Implementation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Gotham-Bold" charset="0"/>
              </a:rPr>
              <a:t>Concurrency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Gotham-Bold" charset="0"/>
              </a:rPr>
              <a:t>Goals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Gotham-Bold" charset="0"/>
              </a:rPr>
              <a:t>Challenges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smtClean="0">
                <a:latin typeface="Gotham-Bold" charset="0"/>
              </a:rPr>
              <a:t>Test Application </a:t>
            </a:r>
            <a:r>
              <a:rPr lang="en-US" sz="1400" dirty="0" smtClean="0">
                <a:latin typeface="Gotham-Bold" charset="0"/>
              </a:rPr>
              <a:t>Domains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Gotham-Bold" charset="0"/>
              </a:rPr>
              <a:t>References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Gotham-Bold" charset="0"/>
              </a:rPr>
              <a:t>Q &amp; A</a:t>
            </a:r>
          </a:p>
          <a:p>
            <a:pPr marL="0" indent="0">
              <a:buNone/>
            </a:pPr>
            <a:endParaRPr lang="en-US" sz="1800" dirty="0" smtClean="0">
              <a:latin typeface="Gotham-Book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774188" y="2283475"/>
            <a:ext cx="3333750" cy="3448047"/>
            <a:chOff x="5334000" y="2209800"/>
            <a:chExt cx="2514600" cy="2228850"/>
          </a:xfrm>
        </p:grpSpPr>
        <p:sp>
          <p:nvSpPr>
            <p:cNvPr id="2" name="Rounded Rectangle 1"/>
            <p:cNvSpPr/>
            <p:nvPr/>
          </p:nvSpPr>
          <p:spPr>
            <a:xfrm>
              <a:off x="6400800" y="220980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96000" y="297180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91375" y="278130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43800" y="342900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91400" y="413385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86575" y="337185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34000" y="3581400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48399" y="3838575"/>
              <a:ext cx="304800" cy="3048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lbow Connector 13"/>
            <p:cNvCxnSpPr>
              <a:stCxn id="2" idx="2"/>
              <a:endCxn id="5" idx="0"/>
            </p:cNvCxnSpPr>
            <p:nvPr/>
          </p:nvCxnSpPr>
          <p:spPr>
            <a:xfrm rot="5400000">
              <a:off x="6172200" y="2590800"/>
              <a:ext cx="457200" cy="3048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2" idx="2"/>
              <a:endCxn id="6" idx="0"/>
            </p:cNvCxnSpPr>
            <p:nvPr/>
          </p:nvCxnSpPr>
          <p:spPr>
            <a:xfrm rot="16200000" flipH="1">
              <a:off x="6815137" y="2252662"/>
              <a:ext cx="266700" cy="7905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2"/>
              <a:endCxn id="9" idx="0"/>
            </p:cNvCxnSpPr>
            <p:nvPr/>
          </p:nvCxnSpPr>
          <p:spPr>
            <a:xfrm rot="5400000">
              <a:off x="7048500" y="3076575"/>
              <a:ext cx="285750" cy="3048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2"/>
              <a:endCxn id="7" idx="0"/>
            </p:cNvCxnSpPr>
            <p:nvPr/>
          </p:nvCxnSpPr>
          <p:spPr>
            <a:xfrm rot="16200000" flipH="1">
              <a:off x="7348537" y="3081337"/>
              <a:ext cx="342900" cy="352425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9" idx="2"/>
              <a:endCxn id="8" idx="0"/>
            </p:cNvCxnSpPr>
            <p:nvPr/>
          </p:nvCxnSpPr>
          <p:spPr>
            <a:xfrm rot="16200000" flipH="1">
              <a:off x="7062787" y="3652837"/>
              <a:ext cx="457200" cy="504825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5" idx="2"/>
              <a:endCxn id="11" idx="0"/>
            </p:cNvCxnSpPr>
            <p:nvPr/>
          </p:nvCxnSpPr>
          <p:spPr>
            <a:xfrm rot="16200000" flipH="1">
              <a:off x="6043612" y="3481387"/>
              <a:ext cx="561975" cy="15239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5" idx="2"/>
              <a:endCxn id="10" idx="0"/>
            </p:cNvCxnSpPr>
            <p:nvPr/>
          </p:nvCxnSpPr>
          <p:spPr>
            <a:xfrm rot="5400000">
              <a:off x="5715000" y="3048000"/>
              <a:ext cx="304800" cy="7620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84415" y="2609681"/>
            <a:ext cx="1704975" cy="2238375"/>
            <a:chOff x="4162425" y="4314825"/>
            <a:chExt cx="1476375" cy="1904999"/>
          </a:xfrm>
        </p:grpSpPr>
        <p:sp>
          <p:nvSpPr>
            <p:cNvPr id="29" name="Can 28"/>
            <p:cNvSpPr/>
            <p:nvPr/>
          </p:nvSpPr>
          <p:spPr>
            <a:xfrm>
              <a:off x="4162425" y="5029199"/>
              <a:ext cx="1476375" cy="1190625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3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/>
            <p:cNvSpPr/>
            <p:nvPr/>
          </p:nvSpPr>
          <p:spPr>
            <a:xfrm>
              <a:off x="4291011" y="4314825"/>
              <a:ext cx="1219201" cy="1743075"/>
            </a:xfrm>
            <a:prstGeom prst="blockArc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3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786313" y="5457822"/>
              <a:ext cx="228600" cy="2286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Extract 32"/>
            <p:cNvSpPr/>
            <p:nvPr/>
          </p:nvSpPr>
          <p:spPr>
            <a:xfrm>
              <a:off x="4748213" y="5619746"/>
              <a:ext cx="304799" cy="357189"/>
            </a:xfrm>
            <a:prstGeom prst="flowChartExtra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Useful for detecting or preventing forgery and tampering of digital data.</a:t>
            </a:r>
          </a:p>
          <a:p>
            <a:r>
              <a:rPr lang="en-US" sz="2800" dirty="0"/>
              <a:t>Most useful with asymmetric key schemes.</a:t>
            </a:r>
          </a:p>
          <a:p>
            <a:r>
              <a:rPr lang="en-US" sz="2800" dirty="0"/>
              <a:t>Critical to Software distribution, Email, E-commerce.</a:t>
            </a:r>
          </a:p>
          <a:p>
            <a:r>
              <a:rPr lang="en-US" sz="2800" dirty="0"/>
              <a:t>Many algorithms and schemes exist.</a:t>
            </a:r>
          </a:p>
          <a:p>
            <a:r>
              <a:rPr lang="en-US" sz="2800" dirty="0"/>
              <a:t>Any change to the document invalidates the signature, even authorized changes.</a:t>
            </a:r>
          </a:p>
          <a:p>
            <a:r>
              <a:rPr lang="en-US" sz="2800" dirty="0"/>
              <a:t>Can a new valid signature be generated by only processing the updates of the document?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Potential performance improvements in applications where signatures a repeatedly computed for often changing documents.</a:t>
            </a:r>
          </a:p>
          <a:p>
            <a:r>
              <a:rPr lang="en-US" sz="2800" dirty="0"/>
              <a:t>Signature generation proportional to updates.</a:t>
            </a:r>
          </a:p>
          <a:p>
            <a:r>
              <a:rPr lang="en-US" sz="2800" dirty="0"/>
              <a:t>Signature size and verification difficulty does not grow with repeated updates.</a:t>
            </a:r>
          </a:p>
          <a:p>
            <a:r>
              <a:rPr lang="en-US" sz="2800" dirty="0"/>
              <a:t>Must maintain security and privacy of non-incremental schemes.</a:t>
            </a:r>
          </a:p>
          <a:p>
            <a:r>
              <a:rPr lang="en-US" sz="2800" dirty="0"/>
              <a:t>Security to tampering and forgery.</a:t>
            </a:r>
          </a:p>
          <a:p>
            <a:r>
              <a:rPr lang="en-US" sz="2800" dirty="0"/>
              <a:t>Privacy of revision history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1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Security more complicated with incremental signatures.</a:t>
            </a:r>
          </a:p>
          <a:p>
            <a:r>
              <a:rPr lang="en-US" dirty="0"/>
              <a:t>Security is of foremost concern.</a:t>
            </a:r>
          </a:p>
          <a:p>
            <a:r>
              <a:rPr lang="en-US" dirty="0"/>
              <a:t>Attacker has new avenues to attack observing result of incremental changes.</a:t>
            </a:r>
          </a:p>
          <a:p>
            <a:r>
              <a:rPr lang="en-US" dirty="0"/>
              <a:t>No longer practical to hide which chunks have changed with a fast algorithm.</a:t>
            </a:r>
          </a:p>
          <a:p>
            <a:r>
              <a:rPr lang="en-US" dirty="0"/>
              <a:t>Privacy becomes an issue.</a:t>
            </a:r>
          </a:p>
          <a:p>
            <a:r>
              <a:rPr lang="en-US" dirty="0"/>
              <a:t>No previous versions to be concerned with in non-incremental.</a:t>
            </a:r>
          </a:p>
          <a:p>
            <a:r>
              <a:rPr lang="en-US" dirty="0"/>
              <a:t>Do no wish to leak information about previous edits with signature.</a:t>
            </a:r>
          </a:p>
          <a:p>
            <a:r>
              <a:rPr lang="en-US" dirty="0"/>
              <a:t>Some incremental signature schemes may be </a:t>
            </a:r>
            <a:r>
              <a:rPr lang="en-US" dirty="0" smtClean="0"/>
              <a:t>secure </a:t>
            </a:r>
            <a:r>
              <a:rPr lang="en-US" dirty="0"/>
              <a:t>while still leaking revision history.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early incremental signature scheme presented by </a:t>
            </a:r>
            <a:r>
              <a:rPr lang="en-US" dirty="0" err="1"/>
              <a:t>Bellare</a:t>
            </a:r>
            <a:r>
              <a:rPr lang="en-US" dirty="0"/>
              <a:t>, </a:t>
            </a:r>
            <a:r>
              <a:rPr lang="en-US" dirty="0" err="1"/>
              <a:t>Goldreich</a:t>
            </a:r>
            <a:r>
              <a:rPr lang="en-US" dirty="0"/>
              <a:t> and </a:t>
            </a:r>
            <a:r>
              <a:rPr lang="en-US" dirty="0" err="1"/>
              <a:t>Goldwasser</a:t>
            </a:r>
            <a:r>
              <a:rPr lang="en-US" dirty="0"/>
              <a:t> in 1994 utilized 2-3 trees to provide incremental signatures with proven </a:t>
            </a:r>
            <a:r>
              <a:rPr lang="en-US" dirty="0" smtClean="0"/>
              <a:t>security.</a:t>
            </a:r>
          </a:p>
          <a:p>
            <a:r>
              <a:rPr lang="en-US" dirty="0" smtClean="0"/>
              <a:t>Utilized generic non-incremental signature function as building block.</a:t>
            </a:r>
            <a:endParaRPr lang="en-US" dirty="0"/>
          </a:p>
          <a:p>
            <a:r>
              <a:rPr lang="en-US" dirty="0"/>
              <a:t>This scheme was later found to leak revision history in by the structure of the </a:t>
            </a:r>
            <a:r>
              <a:rPr lang="en-US" dirty="0" smtClean="0"/>
              <a:t>tree.</a:t>
            </a:r>
            <a:endParaRPr lang="en-US" dirty="0"/>
          </a:p>
          <a:p>
            <a:r>
              <a:rPr lang="en-US" dirty="0"/>
              <a:t>Previous state information was leaked solely by the structure of the 2-3 </a:t>
            </a:r>
            <a:r>
              <a:rPr lang="en-US" dirty="0" smtClean="0"/>
              <a:t>tree.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Oblivious data structure is defined as one that reveals no information about what operations have been performed on </a:t>
            </a:r>
            <a:r>
              <a:rPr lang="en-US" dirty="0" smtClean="0"/>
              <a:t>it.</a:t>
            </a:r>
            <a:endParaRPr lang="en-US" dirty="0"/>
          </a:p>
          <a:p>
            <a:r>
              <a:rPr lang="en-US" dirty="0"/>
              <a:t>Adding the oblivious property to the 2-3 tree signature scheme would resolve the privacy </a:t>
            </a:r>
            <a:r>
              <a:rPr lang="en-US" dirty="0" smtClean="0"/>
              <a:t>issues.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2-3 Tree Basis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Leaf Nodes at the same level</a:t>
            </a:r>
          </a:p>
          <a:p>
            <a:pPr lvl="3"/>
            <a:r>
              <a:rPr lang="en-US" dirty="0" smtClean="0"/>
              <a:t>Fast Access to leaves</a:t>
            </a:r>
          </a:p>
          <a:p>
            <a:pPr lvl="3"/>
            <a:r>
              <a:rPr lang="en-US" dirty="0" smtClean="0"/>
              <a:t>Good probability of a balanced tree</a:t>
            </a:r>
          </a:p>
          <a:p>
            <a:pPr lvl="2"/>
            <a:r>
              <a:rPr lang="en-US" dirty="0" smtClean="0"/>
              <a:t>Leaf Nodes are in sorted order</a:t>
            </a:r>
          </a:p>
          <a:p>
            <a:pPr lvl="3"/>
            <a:r>
              <a:rPr lang="en-US" dirty="0" smtClean="0"/>
              <a:t>Easy to locate using only size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Trees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Implementation	</a:t>
            </a:r>
          </a:p>
          <a:p>
            <a:pPr lvl="1"/>
            <a:r>
              <a:rPr lang="en-US" dirty="0" smtClean="0"/>
              <a:t>Create</a:t>
            </a:r>
          </a:p>
          <a:p>
            <a:pPr lvl="2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O(log n)</a:t>
            </a:r>
          </a:p>
          <a:p>
            <a:pPr lvl="1"/>
            <a:r>
              <a:rPr lang="en-US" dirty="0" smtClean="0"/>
              <a:t>Delete</a:t>
            </a:r>
          </a:p>
          <a:p>
            <a:pPr lvl="2"/>
            <a:r>
              <a:rPr lang="en-US" dirty="0" smtClean="0"/>
              <a:t>O(log n)</a:t>
            </a:r>
          </a:p>
          <a:p>
            <a:r>
              <a:rPr lang="en-US" dirty="0" smtClean="0"/>
              <a:t>Key Issues</a:t>
            </a:r>
          </a:p>
          <a:p>
            <a:pPr lvl="1"/>
            <a:r>
              <a:rPr lang="en-US" dirty="0" smtClean="0"/>
              <a:t>Maintain Obliviousness</a:t>
            </a:r>
          </a:p>
          <a:p>
            <a:pPr lvl="1"/>
            <a:r>
              <a:rPr lang="en-US" dirty="0" smtClean="0"/>
              <a:t>Maintain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875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Oblivious Trees A Concurrent Cryptographic Data Structure</vt:lpstr>
      <vt:lpstr>Table of Contents</vt:lpstr>
      <vt:lpstr>Digital Signatures</vt:lpstr>
      <vt:lpstr>Incremental Signatures</vt:lpstr>
      <vt:lpstr>Incremental Concerns</vt:lpstr>
      <vt:lpstr>Early Work</vt:lpstr>
      <vt:lpstr>Obliviousness</vt:lpstr>
      <vt:lpstr>Oblivious Trees</vt:lpstr>
      <vt:lpstr>Oblivious Trees </vt:lpstr>
      <vt:lpstr>Oblivious Trees</vt:lpstr>
      <vt:lpstr>Oblivious Trees</vt:lpstr>
      <vt:lpstr>Oblivious Trees</vt:lpstr>
      <vt:lpstr>Oblivious Tree</vt:lpstr>
      <vt:lpstr>Approach to Concurrency</vt:lpstr>
      <vt:lpstr>Goals</vt:lpstr>
      <vt:lpstr>Challenges</vt:lpstr>
      <vt:lpstr>Test Application Domains</vt:lpstr>
      <vt:lpstr>References</vt:lpstr>
    </vt:vector>
  </TitlesOfParts>
  <Company>University of Central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Haar</dc:creator>
  <cp:lastModifiedBy>Chris Fontaine</cp:lastModifiedBy>
  <cp:revision>55</cp:revision>
  <cp:lastPrinted>2009-05-20T17:13:00Z</cp:lastPrinted>
  <dcterms:created xsi:type="dcterms:W3CDTF">2010-03-30T20:16:01Z</dcterms:created>
  <dcterms:modified xsi:type="dcterms:W3CDTF">2011-10-12T20:00:50Z</dcterms:modified>
</cp:coreProperties>
</file>