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5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70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1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5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EC1B-2C06-494F-9950-3B0F8DB08D72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57CB-908B-42B0-A146-B52F48670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7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rnghn/the-mathematics-of-decision-trees-random-forest-and-feature-importance-in-scikit-learn-and-spark-f2861df67e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feature </a:t>
            </a:r>
            <a:r>
              <a:rPr lang="en-GB" dirty="0" smtClean="0"/>
              <a:t>importance is </a:t>
            </a:r>
            <a:r>
              <a:rPr lang="en-GB" dirty="0"/>
              <a:t>calculated in a Random Forest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Supplementary 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0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Description of RF Classification*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27758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Supervised learning</a:t>
            </a:r>
          </a:p>
          <a:p>
            <a:pPr lvl="1"/>
            <a:r>
              <a:rPr lang="en-GB" dirty="0" smtClean="0"/>
              <a:t>Requires training data</a:t>
            </a:r>
          </a:p>
          <a:p>
            <a:r>
              <a:rPr lang="en-GB" dirty="0" smtClean="0"/>
              <a:t>Basic building blocks are “Decision Trees”</a:t>
            </a:r>
          </a:p>
          <a:p>
            <a:pPr lvl="1"/>
            <a:r>
              <a:rPr lang="en-GB" dirty="0" smtClean="0"/>
              <a:t>Splitting data up into subgroups at each branch based on similarity</a:t>
            </a:r>
          </a:p>
          <a:p>
            <a:r>
              <a:rPr lang="en-GB" dirty="0" smtClean="0"/>
              <a:t>RF</a:t>
            </a:r>
          </a:p>
          <a:p>
            <a:pPr lvl="1"/>
            <a:r>
              <a:rPr lang="en-GB" dirty="0" smtClean="0"/>
              <a:t>‘ensemble’ of decision trees</a:t>
            </a:r>
          </a:p>
          <a:p>
            <a:pPr lvl="1"/>
            <a:r>
              <a:rPr lang="en-GB" dirty="0" smtClean="0"/>
              <a:t>Built from sample drawn with replacement (bootstrap)</a:t>
            </a:r>
          </a:p>
          <a:p>
            <a:r>
              <a:rPr lang="en-GB" b="1" dirty="0" smtClean="0"/>
              <a:t>Low correlation is key</a:t>
            </a:r>
          </a:p>
          <a:p>
            <a:pPr lvl="1"/>
            <a:r>
              <a:rPr lang="en-GB" dirty="0" smtClean="0"/>
              <a:t>Uncorrelated models predict better than individual trees</a:t>
            </a:r>
          </a:p>
          <a:p>
            <a:pPr lvl="1"/>
            <a:r>
              <a:rPr lang="en-GB" dirty="0" smtClean="0"/>
              <a:t>Info about correlated features can be lost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863" y="1376864"/>
            <a:ext cx="3438525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83" y="6562976"/>
            <a:ext cx="72199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Importance (in </a:t>
            </a:r>
            <a:r>
              <a:rPr lang="en-GB" dirty="0" err="1" smtClean="0"/>
              <a:t>Scikit</a:t>
            </a:r>
            <a:r>
              <a:rPr lang="en-GB" dirty="0" smtClean="0"/>
              <a:t>-Learn)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190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b="1" dirty="0" smtClean="0"/>
                  <a:t>Relative importance of the features</a:t>
                </a:r>
                <a:r>
                  <a:rPr lang="en-GB" dirty="0" smtClean="0"/>
                  <a:t>: “the </a:t>
                </a:r>
                <a:r>
                  <a:rPr lang="en-GB" dirty="0">
                    <a:solidFill>
                      <a:srgbClr val="00B050"/>
                    </a:solidFill>
                  </a:rPr>
                  <a:t>fraction of samples a feature contributes</a:t>
                </a:r>
                <a:r>
                  <a:rPr lang="en-GB" dirty="0"/>
                  <a:t> to is </a:t>
                </a:r>
                <a:r>
                  <a:rPr lang="en-GB" dirty="0">
                    <a:solidFill>
                      <a:srgbClr val="00B050"/>
                    </a:solidFill>
                  </a:rPr>
                  <a:t>combined with the decrease in impurity </a:t>
                </a:r>
                <a:r>
                  <a:rPr lang="en-GB" dirty="0"/>
                  <a:t>from splitting them to create a normalized estimate of the predictive power of that </a:t>
                </a:r>
                <a:r>
                  <a:rPr lang="en-GB" dirty="0" smtClean="0"/>
                  <a:t>feature”</a:t>
                </a:r>
              </a:p>
              <a:p>
                <a:r>
                  <a:rPr lang="en-GB" dirty="0" smtClean="0"/>
                  <a:t>Feature Importance of feature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 smtClean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𝑑𝑒𝑐𝑟𝑒𝑎𝑠𝑒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𝑖𝑚𝑝𝑢𝑟𝑖𝑡𝑦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Classification Node Impurity (at node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GB" dirty="0" smtClean="0"/>
                  <a:t>, label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Frequency of label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 at node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Number of unique labels = C</a:t>
                </a:r>
              </a:p>
              <a:p>
                <a:pPr lvl="1"/>
                <a:r>
                  <a:rPr lang="en-GB" b="1" dirty="0" smtClean="0">
                    <a:solidFill>
                      <a:srgbClr val="00B050"/>
                    </a:solidFill>
                  </a:rPr>
                  <a:t>Gini impurity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 smtClean="0"/>
              </a:p>
              <a:p>
                <a:pPr lvl="2"/>
                <a:r>
                  <a:rPr lang="en-GB" dirty="0" smtClean="0"/>
                  <a:t>(odds of item) x (odds of mistake)</a:t>
                </a:r>
              </a:p>
              <a:p>
                <a:pPr lvl="1"/>
                <a:r>
                  <a:rPr lang="en-GB" dirty="0" smtClean="0"/>
                  <a:t>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GB" dirty="0" smtClean="0"/>
              </a:p>
              <a:p>
                <a:pPr lvl="2"/>
                <a:r>
                  <a:rPr lang="en-GB" dirty="0" smtClean="0"/>
                  <a:t>Alternative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19028"/>
              </a:xfrm>
              <a:blipFill rotWithShape="0">
                <a:blip r:embed="rId2"/>
                <a:stretch>
                  <a:fillRect l="-928" t="-3369" b="-8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489785"/>
            <a:ext cx="11999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hlinkClick r:id="rId3"/>
              </a:rPr>
              <a:t>https://medium.com/@srnghn/the-mathematics-of-decision-trees-random-forest-and-feature-importance-in-scikit-learn-and-spark-f2861df67e3</a:t>
            </a:r>
            <a:endParaRPr lang="en-GB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358" y="2933009"/>
            <a:ext cx="3438442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Importance (in </a:t>
            </a:r>
            <a:r>
              <a:rPr lang="en-GB" dirty="0" err="1" smtClean="0"/>
              <a:t>Scikit</a:t>
            </a:r>
            <a:r>
              <a:rPr lang="en-GB" dirty="0" smtClean="0"/>
              <a:t>-Learn) – Tree Level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Training:</a:t>
                </a:r>
              </a:p>
              <a:p>
                <a:pPr lvl="1"/>
                <a:r>
                  <a:rPr lang="en-GB" dirty="0" smtClean="0"/>
                  <a:t>Tree: </a:t>
                </a:r>
                <a:r>
                  <a:rPr lang="en-GB" b="1" dirty="0" smtClean="0"/>
                  <a:t>compute </a:t>
                </a:r>
                <a:r>
                  <a:rPr lang="en-GB" b="1" dirty="0"/>
                  <a:t>how much each feature decreases the weighted impurity in a </a:t>
                </a:r>
                <a:r>
                  <a:rPr lang="en-GB" b="1" dirty="0" smtClean="0"/>
                  <a:t>tree</a:t>
                </a:r>
              </a:p>
              <a:p>
                <a:pPr lvl="1"/>
                <a:r>
                  <a:rPr lang="en-GB" dirty="0" smtClean="0"/>
                  <a:t>Forest: </a:t>
                </a:r>
                <a:r>
                  <a:rPr lang="en-GB" b="1" dirty="0" smtClean="0"/>
                  <a:t>the </a:t>
                </a:r>
                <a:r>
                  <a:rPr lang="en-GB" b="1" dirty="0"/>
                  <a:t>impurity decrease from each feature can be </a:t>
                </a:r>
                <a:r>
                  <a:rPr lang="en-GB" b="1" dirty="0" smtClean="0"/>
                  <a:t>averaged</a:t>
                </a:r>
              </a:p>
              <a:p>
                <a:r>
                  <a:rPr lang="en-GB" dirty="0" smtClean="0"/>
                  <a:t>Node importance at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𝑙𝑒𝑓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𝑙𝑒𝑓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𝑟𝑖𝑔h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𝑟𝑖𝑔h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= weighted # of samples reaching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Feature importance for feature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5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𝑜𝑑𝑒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𝑠𝑝𝑙𝑖𝑡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𝑓𝑒𝑎𝑡𝑢𝑟𝑒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𝑛𝑜𝑑𝑒𝑠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8231" y="6312652"/>
            <a:ext cx="10307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http://blog.datadive.net/selecting-good-features-part-iii-random-forests/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9336505" y="4074695"/>
                <a:ext cx="1652337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505" y="4074695"/>
                <a:ext cx="1652337" cy="762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229599" y="5238500"/>
                <a:ext cx="1652337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Left child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9" y="5238500"/>
                <a:ext cx="1652337" cy="7620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389269" y="5234866"/>
                <a:ext cx="1652337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Right child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69" y="5234866"/>
                <a:ext cx="1652337" cy="7620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9055768" y="4836695"/>
            <a:ext cx="1106906" cy="4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10118556" y="4824998"/>
            <a:ext cx="1096882" cy="40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Importance (in </a:t>
            </a:r>
            <a:r>
              <a:rPr lang="en-GB" dirty="0" err="1" smtClean="0"/>
              <a:t>Scikit</a:t>
            </a:r>
            <a:r>
              <a:rPr lang="en-GB" dirty="0" smtClean="0"/>
              <a:t>-Learn) – Forest Level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Normalized Feature Importance for feature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RF level Feature Importance</a:t>
                </a:r>
              </a:p>
              <a:p>
                <a:pPr lvl="1"/>
                <a:r>
                  <a:rPr lang="en-GB" dirty="0" smtClean="0"/>
                  <a:t>Total Trees</a:t>
                </a: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𝑅𝐹𝐹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𝑡𝑟𝑒𝑒𝑠</m:t>
                            </m:r>
                          </m:sub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Sort in descending order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0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7" y="85937"/>
            <a:ext cx="6773779" cy="1325563"/>
          </a:xfrm>
        </p:spPr>
        <p:txBody>
          <a:bodyPr/>
          <a:lstStyle/>
          <a:p>
            <a:r>
              <a:rPr lang="en-GB" dirty="0" smtClean="0"/>
              <a:t>Example from my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80" y="1291390"/>
            <a:ext cx="4952003" cy="5299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93" y="0"/>
            <a:ext cx="5084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of the trees in the forest…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6" y="1496093"/>
            <a:ext cx="11780411" cy="5096543"/>
          </a:xfrm>
        </p:spPr>
      </p:pic>
    </p:spTree>
    <p:extLst>
      <p:ext uri="{BB962C8B-B14F-4D97-AF65-F5344CB8AC3E}">
        <p14:creationId xmlns:p14="http://schemas.microsoft.com/office/powerpoint/2010/main" val="20796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this appropriate for SAXS data?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No, not directly:</a:t>
                </a:r>
              </a:p>
              <a:p>
                <a:pPr lvl="1"/>
                <a:r>
                  <a:rPr lang="en-GB" dirty="0" smtClean="0"/>
                  <a:t>Inflates importance of continuous features</a:t>
                </a:r>
              </a:p>
              <a:p>
                <a:pPr lvl="1"/>
                <a:r>
                  <a:rPr lang="en-GB" dirty="0" smtClean="0"/>
                  <a:t>In actuality, all features should have </a:t>
                </a:r>
                <a:r>
                  <a:rPr lang="en-GB" b="1" dirty="0" smtClean="0"/>
                  <a:t>equal</a:t>
                </a:r>
                <a:r>
                  <a:rPr lang="en-GB" dirty="0" smtClean="0"/>
                  <a:t> importance</a:t>
                </a:r>
              </a:p>
              <a:p>
                <a:pPr lvl="1"/>
                <a:r>
                  <a:rPr lang="en-GB" dirty="0" smtClean="0"/>
                  <a:t>The RF model previously shown is over-fit! (10000 training samples)</a:t>
                </a:r>
              </a:p>
              <a:p>
                <a:r>
                  <a:rPr lang="en-GB" dirty="0" smtClean="0"/>
                  <a:t>However,  as each phase has very specific peak ratios</a:t>
                </a:r>
              </a:p>
              <a:p>
                <a:pPr lvl="1"/>
                <a:r>
                  <a:rPr lang="en-GB" dirty="0" smtClean="0"/>
                  <a:t>Lamellar: 1, 2, 3, 4, 5, …. (equal spacing)</a:t>
                </a:r>
              </a:p>
              <a:p>
                <a:pPr lvl="1"/>
                <a:r>
                  <a:rPr lang="en-GB" dirty="0" smtClean="0"/>
                  <a:t>Hexagonal: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GB" dirty="0" smtClean="0"/>
                  <a:t>, ….</a:t>
                </a:r>
              </a:p>
              <a:p>
                <a:pPr lvl="1"/>
                <a:r>
                  <a:rPr lang="en-GB" dirty="0" smtClean="0"/>
                  <a:t>Gyroid: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rad>
                  </m:oMath>
                </a14:m>
                <a:r>
                  <a:rPr lang="en-GB" dirty="0" smtClean="0"/>
                  <a:t>, …</a:t>
                </a:r>
              </a:p>
              <a:p>
                <a:pPr lvl="1"/>
                <a:r>
                  <a:rPr lang="en-GB" dirty="0" smtClean="0"/>
                  <a:t>Diamond: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/>
                  <a:t>…</a:t>
                </a:r>
              </a:p>
              <a:p>
                <a:pPr lvl="1"/>
                <a:r>
                  <a:rPr lang="en-GB" dirty="0" smtClean="0"/>
                  <a:t>Primitive: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GB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</m:oMath>
                </a14:m>
                <a:r>
                  <a:rPr lang="en-GB" dirty="0" smtClean="0"/>
                  <a:t>, …</a:t>
                </a:r>
              </a:p>
              <a:p>
                <a:r>
                  <a:rPr lang="en-GB" dirty="0" smtClean="0"/>
                  <a:t>Feature engineering could be performed</a:t>
                </a:r>
              </a:p>
              <a:p>
                <a:pPr lvl="1"/>
                <a:r>
                  <a:rPr lang="en-GB" dirty="0" smtClean="0"/>
                  <a:t>only input relative peak positions</a:t>
                </a:r>
              </a:p>
              <a:p>
                <a:pPr lvl="1"/>
                <a:r>
                  <a:rPr lang="en-GB" dirty="0"/>
                  <a:t>n</a:t>
                </a:r>
                <a:r>
                  <a:rPr lang="en-GB" dirty="0" smtClean="0"/>
                  <a:t>ot as trivial as it seams due to systematic peak disappearance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56" y="3015916"/>
            <a:ext cx="3876530" cy="28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280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How feature importance is calculated in a Random Forest classifier</vt:lpstr>
      <vt:lpstr>Basic Description of RF Classification*</vt:lpstr>
      <vt:lpstr>Feature Importance (in Scikit-Learn)</vt:lpstr>
      <vt:lpstr>Feature Importance (in Scikit-Learn) – Tree Level</vt:lpstr>
      <vt:lpstr>Feature Importance (in Scikit-Learn) – Forest Level</vt:lpstr>
      <vt:lpstr>Example from my experience</vt:lpstr>
      <vt:lpstr>One of the trees in the forest…</vt:lpstr>
      <vt:lpstr>Is this appropriate for SAXS data?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feature importance is calculated in a Random Forest classifier</dc:title>
  <dc:creator>Barlow, Nathan E</dc:creator>
  <cp:lastModifiedBy>Barlow, Nathan E</cp:lastModifiedBy>
  <cp:revision>39</cp:revision>
  <dcterms:created xsi:type="dcterms:W3CDTF">2019-09-30T13:29:12Z</dcterms:created>
  <dcterms:modified xsi:type="dcterms:W3CDTF">2019-10-16T10:38:53Z</dcterms:modified>
</cp:coreProperties>
</file>