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1" r:id="rId3"/>
    <p:sldId id="262" r:id="rId4"/>
    <p:sldId id="277" r:id="rId5"/>
    <p:sldId id="273" r:id="rId6"/>
    <p:sldId id="264" r:id="rId7"/>
    <p:sldId id="274" r:id="rId8"/>
    <p:sldId id="272" r:id="rId9"/>
    <p:sldId id="263" r:id="rId10"/>
    <p:sldId id="265" r:id="rId11"/>
    <p:sldId id="276" r:id="rId12"/>
    <p:sldId id="267" r:id="rId13"/>
    <p:sldId id="268" r:id="rId14"/>
    <p:sldId id="269" r:id="rId15"/>
    <p:sldId id="270" r:id="rId16"/>
    <p:sldId id="271" r:id="rId17"/>
    <p:sldId id="275" r:id="rId18"/>
    <p:sldId id="260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48" autoAdjust="0"/>
  </p:normalViewPr>
  <p:slideViewPr>
    <p:cSldViewPr snapToGrid="0">
      <p:cViewPr varScale="1">
        <p:scale>
          <a:sx n="115" d="100"/>
          <a:sy n="115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5/25/22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5/25/22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Major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Group D 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39524-6704-D260-3946-C5F2AF0D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Roles and Responsibilities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B4EA0-6377-956A-38C4-EECB0B2BA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AU" dirty="0"/>
              <a:t>Roles for this project were spread evenly among the group, with each member acting as the primary for one module.</a:t>
            </a:r>
          </a:p>
          <a:p>
            <a:pPr marL="0" indent="0">
              <a:buNone/>
            </a:pPr>
            <a:endParaRPr lang="en-AU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418FF52-86B3-557B-4765-2D4C13089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222526"/>
              </p:ext>
            </p:extLst>
          </p:nvPr>
        </p:nvGraphicFramePr>
        <p:xfrm>
          <a:off x="2031999" y="2721707"/>
          <a:ext cx="81280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948425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614618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794925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93478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Primary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Secondary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11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Serial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Will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Joon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312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Audio/visual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Ethan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811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Status module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Joon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356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/>
                        <a:t>Object tracking </a:t>
                      </a:r>
                      <a:r>
                        <a:rPr lang="en-AU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28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Control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Josh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157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Will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Ethan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758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279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FB04B-03C3-FC82-7270-42C9D581F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Serial Module </a:t>
            </a:r>
            <a:r>
              <a:rPr lang="en-AU" dirty="0" err="1"/>
              <a:t>PSEUdoCode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F9320-EB38-2A17-003E-330D32C54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400" b="1" dirty="0"/>
              <a:t>Serial Output</a:t>
            </a:r>
          </a:p>
          <a:p>
            <a:r>
              <a:rPr lang="en-GB" sz="1400" dirty="0"/>
              <a:t>Function called</a:t>
            </a:r>
          </a:p>
          <a:p>
            <a:r>
              <a:rPr lang="en-GB" sz="1400" dirty="0"/>
              <a:t>Load argument into buffer and end buffer with null</a:t>
            </a:r>
          </a:p>
          <a:p>
            <a:r>
              <a:rPr lang="en-GB" sz="1400" dirty="0"/>
              <a:t>Update message to send bit/register to true</a:t>
            </a:r>
          </a:p>
          <a:p>
            <a:r>
              <a:rPr lang="en-GB" sz="1400" dirty="0"/>
              <a:t>Check whether terminal ready to receive</a:t>
            </a:r>
          </a:p>
          <a:p>
            <a:r>
              <a:rPr lang="en-GB" sz="1400" dirty="0"/>
              <a:t>If ready to receive, transmit character by character until null reached Update message to send bit/register to false</a:t>
            </a:r>
          </a:p>
          <a:p>
            <a:r>
              <a:rPr lang="en-GB" sz="1400" dirty="0"/>
              <a:t>Clear buffer </a:t>
            </a:r>
          </a:p>
          <a:p>
            <a:pPr marL="0" indent="0">
              <a:buNone/>
            </a:pPr>
            <a:r>
              <a:rPr lang="en-GB" sz="1400" b="1" dirty="0"/>
              <a:t>Serial Input</a:t>
            </a:r>
          </a:p>
          <a:p>
            <a:r>
              <a:rPr lang="en-GB" sz="1400" dirty="0"/>
              <a:t>If receive interrupt triggered </a:t>
            </a:r>
          </a:p>
          <a:p>
            <a:r>
              <a:rPr lang="en-GB" sz="1400" dirty="0"/>
              <a:t>While message waiting to be received, read character by character into buffer</a:t>
            </a:r>
          </a:p>
          <a:p>
            <a:r>
              <a:rPr lang="en-GB" sz="1400" dirty="0"/>
              <a:t>Update message to receive bit/register to false once null character received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88907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86553-5FD4-CD22-6985-7147A59F9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AUDIO/Visual Module </a:t>
            </a:r>
            <a:r>
              <a:rPr lang="en-AU" dirty="0" err="1"/>
              <a:t>PseudoCode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3B58C-8F2D-149C-F3F6-FBCDD2243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AU" b="1" dirty="0"/>
              <a:t>Sound Module </a:t>
            </a:r>
          </a:p>
          <a:p>
            <a:r>
              <a:rPr lang="en-GB" dirty="0"/>
              <a:t>Take in distance b/w cart and user (maybe via function call)</a:t>
            </a:r>
          </a:p>
          <a:p>
            <a:r>
              <a:rPr lang="en-GB" dirty="0"/>
              <a:t>If user is too close beep</a:t>
            </a:r>
          </a:p>
          <a:p>
            <a:pPr lvl="1"/>
            <a:r>
              <a:rPr lang="en-GB" dirty="0"/>
              <a:t>Beep at variable lengths based on distance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b="1" dirty="0"/>
              <a:t>Visual Module</a:t>
            </a:r>
          </a:p>
          <a:p>
            <a:r>
              <a:rPr lang="en-GB" dirty="0"/>
              <a:t>Take in distance b/w cart and user (maybe via function call)</a:t>
            </a:r>
          </a:p>
          <a:p>
            <a:r>
              <a:rPr lang="en-GB" dirty="0"/>
              <a:t>Convert integer values to array of digits example:</a:t>
            </a:r>
          </a:p>
          <a:p>
            <a:pPr lvl="1"/>
            <a:r>
              <a:rPr lang="en-GB" dirty="0"/>
              <a:t>(assumed max distance = 40m, therefore max digits = 2)</a:t>
            </a:r>
          </a:p>
          <a:p>
            <a:pPr lvl="1"/>
            <a:r>
              <a:rPr lang="en-GB" dirty="0"/>
              <a:t>Distance = 2, array = [0, 2], displayed “02”</a:t>
            </a:r>
          </a:p>
          <a:p>
            <a:pPr lvl="1"/>
            <a:r>
              <a:rPr lang="en-GB" dirty="0"/>
              <a:t>Distance = 13, array = [1,3], displayed “13”</a:t>
            </a:r>
          </a:p>
          <a:p>
            <a:r>
              <a:rPr lang="en-GB" dirty="0"/>
              <a:t>Convert to seven seg values </a:t>
            </a:r>
          </a:p>
          <a:p>
            <a:r>
              <a:rPr lang="en-GB" dirty="0"/>
              <a:t>Send to 7-seg display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88705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D1D8F-4F5C-B9C7-818A-6403B04EB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Status Module </a:t>
            </a:r>
            <a:r>
              <a:rPr lang="en-AU" dirty="0" err="1"/>
              <a:t>PseudoCode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1674D-F2C9-863E-DA90-C0BA1DF65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b="1" dirty="0"/>
              <a:t>Calibrate</a:t>
            </a:r>
          </a:p>
          <a:p>
            <a:r>
              <a:rPr lang="en-GB" dirty="0"/>
              <a:t>Get current gyro readings</a:t>
            </a:r>
          </a:p>
          <a:p>
            <a:r>
              <a:rPr lang="en-GB" dirty="0"/>
              <a:t>Store readings in the gyro offset variable</a:t>
            </a:r>
          </a:p>
          <a:p>
            <a:r>
              <a:rPr lang="en-GB" dirty="0"/>
              <a:t>Get current accelerometer readings</a:t>
            </a:r>
          </a:p>
          <a:p>
            <a:r>
              <a:rPr lang="en-GB" dirty="0"/>
              <a:t>Calculate the magnitude and scale it to 9.81</a:t>
            </a:r>
          </a:p>
          <a:p>
            <a:r>
              <a:rPr lang="en-GB" dirty="0"/>
              <a:t>Store calculated value in the accel scale variable</a:t>
            </a:r>
          </a:p>
          <a:p>
            <a:pPr marL="0" indent="0">
              <a:buNone/>
            </a:pPr>
            <a:r>
              <a:rPr lang="en-GB" b="1" dirty="0"/>
              <a:t>Get gyro/accel</a:t>
            </a:r>
          </a:p>
          <a:p>
            <a:r>
              <a:rPr lang="en-GB" dirty="0"/>
              <a:t>Get current raw readings</a:t>
            </a:r>
          </a:p>
          <a:p>
            <a:r>
              <a:rPr lang="en-GB" dirty="0"/>
              <a:t>Offset and scale gyro/accel readings with values calculated during calibration</a:t>
            </a:r>
          </a:p>
          <a:p>
            <a:r>
              <a:rPr lang="en-GB" dirty="0"/>
              <a:t>Return values</a:t>
            </a:r>
          </a:p>
          <a:p>
            <a:pPr marL="0" indent="0">
              <a:buNone/>
            </a:pPr>
            <a:r>
              <a:rPr lang="en-GB" b="1" dirty="0"/>
              <a:t>Get tilt</a:t>
            </a:r>
          </a:p>
          <a:p>
            <a:r>
              <a:rPr lang="en-GB" dirty="0"/>
              <a:t>Get the y-component of the accelerometer and take inverse cosine to get angle</a:t>
            </a:r>
          </a:p>
          <a:p>
            <a:r>
              <a:rPr lang="en-GB" dirty="0"/>
              <a:t>If it is greater than 45° it is tipped over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86790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47151-C035-1403-E1AE-AB0F8CD6D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Object Detection </a:t>
            </a:r>
            <a:r>
              <a:rPr lang="en-AU" dirty="0" err="1"/>
              <a:t>PseudoCOde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44771-E1AB-8F1A-310E-874126DC8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2870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1C1F-E907-1BCC-861D-AB4AE8A70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CONTROL </a:t>
            </a:r>
            <a:r>
              <a:rPr lang="en-AU" dirty="0" err="1"/>
              <a:t>PseudoCode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69135-8FFE-68D9-A5E2-FCC4EEA08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/>
              <a:t>Direction Calculator</a:t>
            </a:r>
          </a:p>
          <a:p>
            <a:r>
              <a:rPr lang="en-AU" dirty="0"/>
              <a:t>Access shopper struct for reference distance and angles</a:t>
            </a:r>
          </a:p>
          <a:p>
            <a:r>
              <a:rPr lang="en-AU" dirty="0"/>
              <a:t>Calculate the difference from reference and measured distance/angles</a:t>
            </a:r>
          </a:p>
          <a:p>
            <a:pPr lvl="1"/>
            <a:r>
              <a:rPr lang="en-AU" dirty="0"/>
              <a:t>Decide whether right or left (angle) forward or back (distance)</a:t>
            </a:r>
          </a:p>
          <a:p>
            <a:r>
              <a:rPr lang="en-AU" dirty="0"/>
              <a:t>Combine distance and angles with direction in one instruction string – to be outputted when queried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Distance and Angle Geometry</a:t>
            </a:r>
          </a:p>
          <a:p>
            <a:r>
              <a:rPr lang="en-AU" dirty="0"/>
              <a:t>Passed in the edge bounds of the shopper</a:t>
            </a:r>
          </a:p>
          <a:p>
            <a:r>
              <a:rPr lang="en-AU" dirty="0"/>
              <a:t>Using geometry</a:t>
            </a:r>
          </a:p>
          <a:p>
            <a:pPr lvl="1"/>
            <a:r>
              <a:rPr lang="en-AU" dirty="0"/>
              <a:t>Calculates the distance away the shopper is from the trolley</a:t>
            </a:r>
          </a:p>
          <a:p>
            <a:pPr lvl="1"/>
            <a:r>
              <a:rPr lang="en-AU" dirty="0"/>
              <a:t>Calculates the angle at which the shopper is from the trolley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1488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7BBC-89D7-EE7D-3C66-24D77201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38" y="5200285"/>
            <a:ext cx="11029616" cy="566738"/>
          </a:xfrm>
        </p:spPr>
        <p:txBody>
          <a:bodyPr/>
          <a:lstStyle/>
          <a:p>
            <a:r>
              <a:rPr lang="en-AU" dirty="0"/>
              <a:t>Technology Demonstration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030731-F1D3-702F-CC5F-376FD2EE4C1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376248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62E82-A7FC-0097-8405-5C08E8F57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Scalability and Further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52361-F278-2D2B-B6A6-3A48FC049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Given a larger budget and expanded team, we hope to fully develop our system. </a:t>
            </a:r>
          </a:p>
          <a:p>
            <a:r>
              <a:rPr lang="en-AU" dirty="0"/>
              <a:t>Doing so would involve making the system mobile and operational at higher speeds. This will be achieved through:</a:t>
            </a:r>
          </a:p>
          <a:p>
            <a:pPr lvl="1"/>
            <a:r>
              <a:rPr lang="en-AU" dirty="0"/>
              <a:t>Higher-quality components </a:t>
            </a:r>
          </a:p>
          <a:p>
            <a:pPr lvl="1"/>
            <a:r>
              <a:rPr lang="en-AU" dirty="0"/>
              <a:t>Larger amounts of testing </a:t>
            </a:r>
          </a:p>
          <a:p>
            <a:pPr lvl="1"/>
            <a:r>
              <a:rPr lang="en-AU" dirty="0"/>
              <a:t>More software development time </a:t>
            </a:r>
          </a:p>
        </p:txBody>
      </p:sp>
    </p:spTree>
    <p:extLst>
      <p:ext uri="{BB962C8B-B14F-4D97-AF65-F5344CB8AC3E}">
        <p14:creationId xmlns:p14="http://schemas.microsoft.com/office/powerpoint/2010/main" val="2649502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someone@example.com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EAE22-108C-C2A2-0938-80C401D40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F37C4-9092-A984-28C2-94513C5E2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595959"/>
                </a:solidFill>
                <a:effectLst/>
                <a:latin typeface="Constantia" panose="02030602050306030303" pitchFamily="18" charset="0"/>
                <a:ea typeface="Constantia" panose="02030602050306030303" pitchFamily="18" charset="0"/>
                <a:cs typeface="Browallia New" panose="020B0604020202020204" pitchFamily="34" charset="-34"/>
              </a:rPr>
              <a:t>Chan woo, P., Chan Young, C., &amp; </a:t>
            </a:r>
            <a:r>
              <a:rPr lang="en-US" sz="1800" dirty="0" err="1">
                <a:solidFill>
                  <a:srgbClr val="595959"/>
                </a:solidFill>
                <a:effectLst/>
                <a:latin typeface="Constantia" panose="02030602050306030303" pitchFamily="18" charset="0"/>
                <a:ea typeface="Constantia" panose="02030602050306030303" pitchFamily="18" charset="0"/>
                <a:cs typeface="Browallia New" panose="020B0604020202020204" pitchFamily="34" charset="-34"/>
              </a:rPr>
              <a:t>Eun</a:t>
            </a:r>
            <a:r>
              <a:rPr lang="en-US" sz="1800" dirty="0">
                <a:solidFill>
                  <a:srgbClr val="595959"/>
                </a:solidFill>
                <a:effectLst/>
                <a:latin typeface="Constantia" panose="02030602050306030303" pitchFamily="18" charset="0"/>
                <a:ea typeface="Constantia" panose="02030602050306030303" pitchFamily="18" charset="0"/>
                <a:cs typeface="Browallia New" panose="020B0604020202020204" pitchFamily="34" charset="-34"/>
              </a:rPr>
              <a:t> ji, L. (2019, June 2). </a:t>
            </a:r>
            <a:r>
              <a:rPr lang="en-US" sz="1800" i="1" dirty="0">
                <a:solidFill>
                  <a:srgbClr val="595959"/>
                </a:solidFill>
                <a:effectLst/>
                <a:latin typeface="Constantia" panose="02030602050306030303" pitchFamily="18" charset="0"/>
                <a:ea typeface="Constantia" panose="02030602050306030303" pitchFamily="18" charset="0"/>
                <a:cs typeface="Browallia New" panose="020B0604020202020204" pitchFamily="34" charset="-34"/>
              </a:rPr>
              <a:t>MOBI</a:t>
            </a:r>
            <a:r>
              <a:rPr lang="en-US" sz="1800" dirty="0">
                <a:solidFill>
                  <a:srgbClr val="595959"/>
                </a:solidFill>
                <a:effectLst/>
                <a:latin typeface="Constantia" panose="02030602050306030303" pitchFamily="18" charset="0"/>
                <a:ea typeface="Constantia" panose="02030602050306030303" pitchFamily="18" charset="0"/>
                <a:cs typeface="Browallia New" panose="020B0604020202020204" pitchFamily="34" charset="-34"/>
              </a:rPr>
              <a:t>. Retrieved from </a:t>
            </a:r>
            <a:r>
              <a:rPr lang="en-US" sz="1800" dirty="0" err="1">
                <a:solidFill>
                  <a:srgbClr val="595959"/>
                </a:solidFill>
                <a:effectLst/>
                <a:latin typeface="Constantia" panose="02030602050306030303" pitchFamily="18" charset="0"/>
                <a:ea typeface="Constantia" panose="02030602050306030303" pitchFamily="18" charset="0"/>
                <a:cs typeface="Browallia New" panose="020B0604020202020204" pitchFamily="34" charset="-34"/>
              </a:rPr>
              <a:t>Behance</a:t>
            </a:r>
            <a:r>
              <a:rPr lang="en-US" sz="1800" dirty="0">
                <a:solidFill>
                  <a:srgbClr val="595959"/>
                </a:solidFill>
                <a:effectLst/>
                <a:latin typeface="Constantia" panose="02030602050306030303" pitchFamily="18" charset="0"/>
                <a:ea typeface="Constantia" panose="02030602050306030303" pitchFamily="18" charset="0"/>
                <a:cs typeface="Browallia New" panose="020B0604020202020204" pitchFamily="34" charset="-34"/>
              </a:rPr>
              <a:t>: https://www.behance.net/gallery/81048169/MOBI</a:t>
            </a:r>
            <a:endParaRPr lang="en-AU" sz="1800" dirty="0">
              <a:solidFill>
                <a:srgbClr val="595959"/>
              </a:solidFill>
              <a:effectLst/>
              <a:latin typeface="Constantia" panose="02030602050306030303" pitchFamily="18" charset="0"/>
              <a:ea typeface="Constantia" panose="02030602050306030303" pitchFamily="18" charset="0"/>
              <a:cs typeface="Browallia New" panose="020B0604020202020204" pitchFamily="34" charset="-34"/>
            </a:endParaRP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21474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08E53-D773-BFCB-FBF7-4F63354D5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Design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2A7BB-D065-EA38-1971-3773E1A7C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800" dirty="0"/>
              <a:t>Our primary objectives for this project are as follows: </a:t>
            </a:r>
          </a:p>
          <a:p>
            <a:r>
              <a:rPr lang="en-AU" sz="2800" dirty="0"/>
              <a:t>Create a technology to improve easy of use for modern supermarkets,</a:t>
            </a:r>
          </a:p>
          <a:p>
            <a:r>
              <a:rPr lang="en-AU" sz="2800" dirty="0"/>
              <a:t>Implement a modular design to allow better scalability and maintenance.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9506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3246-AF3D-DC27-A3BE-B15ABE86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Technology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D066-3AE3-44F6-72C5-CDADEA0BD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Our concept is a self-navigating shopping trolley that follows a customer through a supermarket. </a:t>
            </a:r>
          </a:p>
          <a:p>
            <a:pPr lvl="1"/>
            <a:r>
              <a:rPr lang="en-AU" dirty="0"/>
              <a:t>The system will always stay within a given distance of the user</a:t>
            </a:r>
          </a:p>
          <a:p>
            <a:pPr lvl="1"/>
            <a:r>
              <a:rPr lang="en-AU" dirty="0"/>
              <a:t>The system will sound an alarm if the user gets too close to the trolley</a:t>
            </a:r>
          </a:p>
          <a:p>
            <a:pPr lvl="1"/>
            <a:r>
              <a:rPr lang="en-AU" dirty="0"/>
              <a:t>The system will display the distance to the user on a 7-segment display</a:t>
            </a:r>
          </a:p>
        </p:txBody>
      </p:sp>
    </p:spTree>
    <p:extLst>
      <p:ext uri="{BB962C8B-B14F-4D97-AF65-F5344CB8AC3E}">
        <p14:creationId xmlns:p14="http://schemas.microsoft.com/office/powerpoint/2010/main" val="59958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72C35-8145-3E47-408E-E84C524F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Proof of Concept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369F9-AE8E-5CCA-7339-566BED09A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As a proof of concept, our design will demonstrate the object tracking element of our design. </a:t>
            </a:r>
          </a:p>
          <a:p>
            <a:pPr lvl="1"/>
            <a:r>
              <a:rPr lang="en-AU" dirty="0"/>
              <a:t>The system can track the user and output the distance and angle of the user. </a:t>
            </a:r>
          </a:p>
          <a:p>
            <a:r>
              <a:rPr lang="en-AU" dirty="0"/>
              <a:t>Our concept is queried through the terminal, allowing users to gain live updates of the system status, user distance, and user angle.</a:t>
            </a:r>
          </a:p>
        </p:txBody>
      </p:sp>
    </p:spTree>
    <p:extLst>
      <p:ext uri="{BB962C8B-B14F-4D97-AF65-F5344CB8AC3E}">
        <p14:creationId xmlns:p14="http://schemas.microsoft.com/office/powerpoint/2010/main" val="2431334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E411E-8395-1A33-D797-44BDF80A1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AU" dirty="0"/>
              <a:t>Industry Need for Concept</a:t>
            </a:r>
          </a:p>
        </p:txBody>
      </p:sp>
      <p:pic>
        <p:nvPicPr>
          <p:cNvPr id="1026" name="Picture 2" descr="shopping cart Shopping Smart Cart  product design  industrial design  Cart Design Collapsible adobeawards UI ux">
            <a:extLst>
              <a:ext uri="{FF2B5EF4-FFF2-40B4-BE49-F238E27FC236}">
                <a16:creationId xmlns:a16="http://schemas.microsoft.com/office/drawing/2014/main" id="{E0BE03E3-9C69-B981-6433-0977F8459C8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238" y="2228003"/>
            <a:ext cx="5402300" cy="3633047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148D3-74F6-09A8-232A-BC68B8985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anchor="ctr">
            <a:normAutofit fontScale="92500" lnSpcReduction="10000"/>
          </a:bodyPr>
          <a:lstStyle/>
          <a:p>
            <a:r>
              <a:rPr lang="en-AU" dirty="0"/>
              <a:t>With increasing automation of shopping experiences, there is little room left for innovation. </a:t>
            </a:r>
          </a:p>
          <a:p>
            <a:r>
              <a:rPr lang="en-AU" dirty="0"/>
              <a:t>There is room however in accessibility and ease of access. </a:t>
            </a:r>
          </a:p>
          <a:p>
            <a:pPr lvl="1"/>
            <a:r>
              <a:rPr lang="en-AU" sz="1800" dirty="0"/>
              <a:t>The age of convenience constantly demands ease of use</a:t>
            </a:r>
          </a:p>
          <a:p>
            <a:pPr lvl="1"/>
            <a:endParaRPr lang="en-AU" sz="1800" dirty="0"/>
          </a:p>
          <a:p>
            <a:r>
              <a:rPr lang="en-AU" dirty="0"/>
              <a:t>The market has some competition [1] (see MOBI on right), although these systems rely on GPS tracking of mobile devices rather than object detection.</a:t>
            </a:r>
          </a:p>
          <a:p>
            <a:pPr lvl="1"/>
            <a:r>
              <a:rPr lang="en-AU" dirty="0"/>
              <a:t>As a result, our system will have greater market penetration as a result of better usability.</a:t>
            </a:r>
          </a:p>
        </p:txBody>
      </p:sp>
    </p:spTree>
    <p:extLst>
      <p:ext uri="{BB962C8B-B14F-4D97-AF65-F5344CB8AC3E}">
        <p14:creationId xmlns:p14="http://schemas.microsoft.com/office/powerpoint/2010/main" val="2352375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68314-C0C4-F440-9534-A214A1A6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95A6C-E3E9-7D16-6352-125F5E4746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Our project has been created and documented through GitHub:</a:t>
            </a:r>
          </a:p>
          <a:p>
            <a:pPr lvl="1"/>
            <a:r>
              <a:rPr lang="en-AU" dirty="0"/>
              <a:t>Each group meeting has a minutes document </a:t>
            </a:r>
          </a:p>
          <a:p>
            <a:pPr lvl="1"/>
            <a:r>
              <a:rPr lang="en-AU" dirty="0"/>
              <a:t>Project itself is outlined in README document.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E2C443-25F4-6916-FA65-33E18CE514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075" y="3259827"/>
            <a:ext cx="5422900" cy="1568658"/>
          </a:xfrm>
        </p:spPr>
      </p:pic>
    </p:spTree>
    <p:extLst>
      <p:ext uri="{BB962C8B-B14F-4D97-AF65-F5344CB8AC3E}">
        <p14:creationId xmlns:p14="http://schemas.microsoft.com/office/powerpoint/2010/main" val="2001960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7AE23-6880-14DE-DD20-53722A1F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Timeline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F764D-86FA-DC8A-58D4-BC114422B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AU" dirty="0"/>
              <a:t>Scheduled timeline for project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EB7C3F-45C0-E85C-E36C-E03F7C6D5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96" y="2377519"/>
            <a:ext cx="11317208" cy="115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06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9B184-8B8E-9E81-E3F8-55D52454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Module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5CDAD-3CCF-1038-25DE-9C3520690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Our project has been split into five modules: 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 Serial module: handles error outputs, user queries and outputs corresponding messages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Sound &amp; visual module: flashes and beeps corresponding to user distance from system 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Status module: monitors orientation and acceleration of system 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Object detection module: detects an object in front of the system 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Control module:  tracks position of object and outputs distance/angle of object</a:t>
            </a:r>
          </a:p>
        </p:txBody>
      </p:sp>
    </p:spTree>
    <p:extLst>
      <p:ext uri="{BB962C8B-B14F-4D97-AF65-F5344CB8AC3E}">
        <p14:creationId xmlns:p14="http://schemas.microsoft.com/office/powerpoint/2010/main" val="3359701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9B203-127A-E90B-7FDE-2A27A0C7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Module Interface and Free Body Diagram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7AF3BF3-1EDF-3F07-852B-0D012B602EB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53057965"/>
              </p:ext>
            </p:extLst>
          </p:nvPr>
        </p:nvGraphicFramePr>
        <p:xfrm>
          <a:off x="581193" y="2018119"/>
          <a:ext cx="5513354" cy="4679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975">
                  <a:extLst>
                    <a:ext uri="{9D8B030D-6E8A-4147-A177-3AD203B41FA5}">
                      <a16:colId xmlns:a16="http://schemas.microsoft.com/office/drawing/2014/main" val="273939152"/>
                    </a:ext>
                  </a:extLst>
                </a:gridCol>
                <a:gridCol w="1964987">
                  <a:extLst>
                    <a:ext uri="{9D8B030D-6E8A-4147-A177-3AD203B41FA5}">
                      <a16:colId xmlns:a16="http://schemas.microsoft.com/office/drawing/2014/main" val="2081075803"/>
                    </a:ext>
                  </a:extLst>
                </a:gridCol>
                <a:gridCol w="1843392">
                  <a:extLst>
                    <a:ext uri="{9D8B030D-6E8A-4147-A177-3AD203B41FA5}">
                      <a16:colId xmlns:a16="http://schemas.microsoft.com/office/drawing/2014/main" val="602399461"/>
                    </a:ext>
                  </a:extLst>
                </a:gridCol>
              </a:tblGrid>
              <a:tr h="351073">
                <a:tc>
                  <a:txBody>
                    <a:bodyPr/>
                    <a:lstStyle/>
                    <a:p>
                      <a:r>
                        <a:rPr lang="en-AU" sz="1600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Outputs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499684"/>
                  </a:ext>
                </a:extLst>
              </a:tr>
              <a:tr h="1125358">
                <a:tc>
                  <a:txBody>
                    <a:bodyPr/>
                    <a:lstStyle/>
                    <a:p>
                      <a:r>
                        <a:rPr lang="en-AU" sz="1600" dirty="0"/>
                        <a:t>Serial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Queries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User angle/distance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Error messages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Error Messages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Angle/distance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885706"/>
                  </a:ext>
                </a:extLst>
              </a:tr>
              <a:tr h="605962">
                <a:tc>
                  <a:txBody>
                    <a:bodyPr/>
                    <a:lstStyle/>
                    <a:p>
                      <a:r>
                        <a:rPr lang="en-AU" sz="1600" dirty="0"/>
                        <a:t>Audio/Visual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User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Sound/lights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590898"/>
                  </a:ext>
                </a:extLst>
              </a:tr>
              <a:tr h="1125358">
                <a:tc>
                  <a:txBody>
                    <a:bodyPr/>
                    <a:lstStyle/>
                    <a:p>
                      <a:r>
                        <a:rPr lang="en-AU" sz="1600" dirty="0"/>
                        <a:t>Status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Gyroscope values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Accelerometer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System orientation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System acceleration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519063"/>
                  </a:ext>
                </a:extLst>
              </a:tr>
              <a:tr h="865660">
                <a:tc>
                  <a:txBody>
                    <a:bodyPr/>
                    <a:lstStyle/>
                    <a:p>
                      <a:r>
                        <a:rPr lang="en-AU" sz="1600" dirty="0"/>
                        <a:t>Object Detection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LIDAR values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System orientation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Object 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123433"/>
                  </a:ext>
                </a:extLst>
              </a:tr>
              <a:tr h="605962">
                <a:tc>
                  <a:txBody>
                    <a:bodyPr/>
                    <a:lstStyle/>
                    <a:p>
                      <a:r>
                        <a:rPr lang="en-AU" sz="1600" dirty="0"/>
                        <a:t>Control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Object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User angle/distance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573864"/>
                  </a:ext>
                </a:extLst>
              </a:tr>
            </a:tbl>
          </a:graphicData>
        </a:graphic>
      </p:graphicFrame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249A6DA0-30C5-215E-88B4-99CF51C56E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27121" y="2018118"/>
            <a:ext cx="5183686" cy="4679372"/>
          </a:xfrm>
        </p:spPr>
      </p:pic>
    </p:spTree>
    <p:extLst>
      <p:ext uri="{BB962C8B-B14F-4D97-AF65-F5344CB8AC3E}">
        <p14:creationId xmlns:p14="http://schemas.microsoft.com/office/powerpoint/2010/main" val="180693494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261</TotalTime>
  <Words>936</Words>
  <Application>Microsoft Macintosh PowerPoint</Application>
  <PresentationFormat>Widescreen</PresentationFormat>
  <Paragraphs>147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Constantia</vt:lpstr>
      <vt:lpstr>Gill Sans MT</vt:lpstr>
      <vt:lpstr>Wingdings 2</vt:lpstr>
      <vt:lpstr>Dividend</vt:lpstr>
      <vt:lpstr>Major Project</vt:lpstr>
      <vt:lpstr>Design Objectives</vt:lpstr>
      <vt:lpstr>Technology concept</vt:lpstr>
      <vt:lpstr>Proof of Concept Technology</vt:lpstr>
      <vt:lpstr>Industry Need for Concept</vt:lpstr>
      <vt:lpstr>Documentation</vt:lpstr>
      <vt:lpstr>Project Timeline</vt:lpstr>
      <vt:lpstr>Module Design</vt:lpstr>
      <vt:lpstr>Module Interface and Free Body Diagram</vt:lpstr>
      <vt:lpstr>Roles and Responsibilities </vt:lpstr>
      <vt:lpstr>Serial Module PSEUdoCode</vt:lpstr>
      <vt:lpstr>AUDIO/Visual Module PseudoCode</vt:lpstr>
      <vt:lpstr>Status Module PseudoCode</vt:lpstr>
      <vt:lpstr>Object Detection PseudoCOde</vt:lpstr>
      <vt:lpstr>CONTROL PseudoCode</vt:lpstr>
      <vt:lpstr>Technology Demonstration</vt:lpstr>
      <vt:lpstr>Scalability and Further Development</vt:lpstr>
      <vt:lpstr>Thank You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Major Project</dc:title>
  <dc:creator>Will Vallis</dc:creator>
  <cp:lastModifiedBy>Joshua Simon Tai Waldron</cp:lastModifiedBy>
  <cp:revision>8</cp:revision>
  <dcterms:created xsi:type="dcterms:W3CDTF">2022-05-23T01:59:06Z</dcterms:created>
  <dcterms:modified xsi:type="dcterms:W3CDTF">2022-05-25T02:35:05Z</dcterms:modified>
</cp:coreProperties>
</file>