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64" r:id="rId2"/>
    <p:sldId id="262" r:id="rId3"/>
    <p:sldId id="257" r:id="rId4"/>
    <p:sldId id="265" r:id="rId5"/>
    <p:sldId id="263" r:id="rId6"/>
    <p:sldId id="280"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p:restoredTop sz="94674"/>
  </p:normalViewPr>
  <p:slideViewPr>
    <p:cSldViewPr snapToGrid="0" snapToObjects="1">
      <p:cViewPr varScale="1">
        <p:scale>
          <a:sx n="131" d="100"/>
          <a:sy n="131" d="100"/>
        </p:scale>
        <p:origin x="52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10/4/18</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78496"/>
            <a:ext cx="10972800" cy="1924878"/>
          </a:xfrm>
        </p:spPr>
        <p:txBody>
          <a:bodyPr>
            <a:normAutofit fontScale="90000"/>
          </a:bodyPr>
          <a:lstStyle/>
          <a:p>
            <a:br>
              <a:rPr lang="en-US" b="0" dirty="0"/>
            </a:br>
            <a:br>
              <a:rPr lang="en-US" b="0" dirty="0"/>
            </a:br>
            <a:r>
              <a:rPr lang="en-US" sz="6700" b="0" dirty="0"/>
              <a:t>Agile Backlogs</a:t>
            </a:r>
            <a:br>
              <a:rPr lang="en-US" b="0" dirty="0"/>
            </a:br>
            <a:br>
              <a:rPr lang="en-US" dirty="0"/>
            </a:br>
            <a:endParaRPr lang="ar-JO" dirty="0"/>
          </a:p>
        </p:txBody>
      </p:sp>
      <p:sp>
        <p:nvSpPr>
          <p:cNvPr id="4" name="TextBox 3"/>
          <p:cNvSpPr txBox="1"/>
          <p:nvPr/>
        </p:nvSpPr>
        <p:spPr>
          <a:xfrm>
            <a:off x="1232453" y="4770785"/>
            <a:ext cx="3896139" cy="646331"/>
          </a:xfrm>
          <a:prstGeom prst="rect">
            <a:avLst/>
          </a:prstGeom>
          <a:noFill/>
        </p:spPr>
        <p:txBody>
          <a:bodyPr wrap="square" rtlCol="1">
            <a:spAutoFit/>
          </a:bodyPr>
          <a:lstStyle/>
          <a:p>
            <a:r>
              <a:rPr lang="en-US" dirty="0"/>
              <a:t>By The Coconuts</a:t>
            </a:r>
          </a:p>
          <a:p>
            <a:r>
              <a:rPr lang="en-US" dirty="0"/>
              <a:t>4</a:t>
            </a:r>
            <a:r>
              <a:rPr lang="en-US" baseline="30000" dirty="0"/>
              <a:t>th</a:t>
            </a:r>
            <a:r>
              <a:rPr lang="en-US" dirty="0"/>
              <a:t> Oct 2018</a:t>
            </a:r>
            <a:endParaRPr lang="ar-J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1F4A-5711-A049-AEB3-C4EF58AC96F7}"/>
              </a:ext>
            </a:extLst>
          </p:cNvPr>
          <p:cNvSpPr>
            <a:spLocks noGrp="1"/>
          </p:cNvSpPr>
          <p:nvPr>
            <p:ph type="ctrTitle"/>
          </p:nvPr>
        </p:nvSpPr>
        <p:spPr>
          <a:xfrm>
            <a:off x="861391" y="1478102"/>
            <a:ext cx="10363200" cy="1470025"/>
          </a:xfrm>
        </p:spPr>
        <p:txBody>
          <a:bodyPr>
            <a:normAutofit fontScale="90000"/>
          </a:bodyPr>
          <a:lstStyle/>
          <a:p>
            <a:pPr rtl="0"/>
            <a:r>
              <a:rPr lang="en-US" dirty="0"/>
              <a:t>Product Owners:  </a:t>
            </a:r>
            <a:br>
              <a:rPr lang="en-US" dirty="0"/>
            </a:br>
            <a:r>
              <a:rPr lang="en-US" dirty="0"/>
              <a:t>the Designer &amp; the Developers</a:t>
            </a:r>
          </a:p>
        </p:txBody>
      </p:sp>
      <p:sp>
        <p:nvSpPr>
          <p:cNvPr id="3" name="Subtitle 2">
            <a:extLst>
              <a:ext uri="{FF2B5EF4-FFF2-40B4-BE49-F238E27FC236}">
                <a16:creationId xmlns:a16="http://schemas.microsoft.com/office/drawing/2014/main" id="{107F5426-C13D-AC4E-8345-AE67AE643E35}"/>
              </a:ext>
            </a:extLst>
          </p:cNvPr>
          <p:cNvSpPr>
            <a:spLocks noGrp="1"/>
          </p:cNvSpPr>
          <p:nvPr>
            <p:ph type="subTitle" idx="1"/>
          </p:nvPr>
        </p:nvSpPr>
        <p:spPr>
          <a:xfrm>
            <a:off x="1510748" y="3151762"/>
            <a:ext cx="9316278" cy="2149811"/>
          </a:xfrm>
        </p:spPr>
        <p:txBody>
          <a:bodyPr>
            <a:normAutofit fontScale="92500"/>
          </a:bodyPr>
          <a:lstStyle/>
          <a:p>
            <a:pPr rtl="0"/>
            <a:endParaRPr lang="en-US" dirty="0"/>
          </a:p>
          <a:p>
            <a:pPr marL="285750" indent="-285750" rtl="0">
              <a:buFont typeface="Wingdings" pitchFamily="2" charset="2"/>
              <a:buChar char="Ø"/>
            </a:pPr>
            <a:r>
              <a:rPr lang="en-US" dirty="0"/>
              <a:t>Identify necessary components  &amp; a clear requirements list </a:t>
            </a:r>
          </a:p>
          <a:p>
            <a:pPr marL="285750" indent="-285750" rtl="0">
              <a:buFont typeface="Wingdings" pitchFamily="2" charset="2"/>
              <a:buChar char="Ø"/>
            </a:pPr>
            <a:r>
              <a:rPr lang="en-US" dirty="0"/>
              <a:t>Assist in creating the user stories and purpose of each story.</a:t>
            </a:r>
          </a:p>
        </p:txBody>
      </p:sp>
    </p:spTree>
    <p:extLst>
      <p:ext uri="{BB962C8B-B14F-4D97-AF65-F5344CB8AC3E}">
        <p14:creationId xmlns:p14="http://schemas.microsoft.com/office/powerpoint/2010/main" val="161882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1F4A-5711-A049-AEB3-C4EF58AC96F7}"/>
              </a:ext>
            </a:extLst>
          </p:cNvPr>
          <p:cNvSpPr>
            <a:spLocks noGrp="1"/>
          </p:cNvSpPr>
          <p:nvPr>
            <p:ph type="ctrTitle"/>
          </p:nvPr>
        </p:nvSpPr>
        <p:spPr>
          <a:xfrm>
            <a:off x="562707" y="1371600"/>
            <a:ext cx="10972800" cy="749030"/>
          </a:xfrm>
        </p:spPr>
        <p:txBody>
          <a:bodyPr/>
          <a:lstStyle/>
          <a:p>
            <a:r>
              <a:rPr lang="en-US" dirty="0"/>
              <a:t>Scrum Master, Scrum Team</a:t>
            </a:r>
          </a:p>
        </p:txBody>
      </p:sp>
      <p:sp>
        <p:nvSpPr>
          <p:cNvPr id="3" name="Subtitle 2">
            <a:extLst>
              <a:ext uri="{FF2B5EF4-FFF2-40B4-BE49-F238E27FC236}">
                <a16:creationId xmlns:a16="http://schemas.microsoft.com/office/drawing/2014/main" id="{107F5426-C13D-AC4E-8345-AE67AE643E35}"/>
              </a:ext>
            </a:extLst>
          </p:cNvPr>
          <p:cNvSpPr>
            <a:spLocks noGrp="1"/>
          </p:cNvSpPr>
          <p:nvPr>
            <p:ph type="subTitle" idx="1"/>
          </p:nvPr>
        </p:nvSpPr>
        <p:spPr>
          <a:xfrm>
            <a:off x="1335469" y="2543757"/>
            <a:ext cx="9056914" cy="3069102"/>
          </a:xfrm>
        </p:spPr>
        <p:txBody>
          <a:bodyPr>
            <a:normAutofit/>
          </a:bodyPr>
          <a:lstStyle/>
          <a:p>
            <a:r>
              <a:rPr lang="en-US" dirty="0"/>
              <a:t>2 Types of scrums:</a:t>
            </a:r>
          </a:p>
          <a:p>
            <a:pPr marL="514350" indent="-514350" rtl="0">
              <a:buFont typeface="Wingdings" pitchFamily="2" charset="2"/>
              <a:buChar char="Ø"/>
            </a:pPr>
            <a:r>
              <a:rPr lang="en-US" b="1" dirty="0"/>
              <a:t>Programming:</a:t>
            </a:r>
          </a:p>
          <a:p>
            <a:pPr rtl="0"/>
            <a:r>
              <a:rPr lang="en-US" dirty="0"/>
              <a:t> Scrum master is Mr. Wagner, Team :</a:t>
            </a:r>
            <a:r>
              <a:rPr lang="en-US" dirty="0" err="1"/>
              <a:t>Manar</a:t>
            </a:r>
            <a:r>
              <a:rPr lang="en-US" dirty="0"/>
              <a:t> </a:t>
            </a:r>
            <a:r>
              <a:rPr lang="en-US" dirty="0" err="1"/>
              <a:t>Alkayed</a:t>
            </a:r>
            <a:endParaRPr lang="en-US" dirty="0"/>
          </a:p>
          <a:p>
            <a:pPr rtl="0">
              <a:buFont typeface="Wingdings" pitchFamily="2" charset="2"/>
              <a:buChar char="Ø"/>
            </a:pPr>
            <a:r>
              <a:rPr lang="en-US" dirty="0"/>
              <a:t> Design</a:t>
            </a:r>
          </a:p>
          <a:p>
            <a:pPr rtl="0"/>
            <a:r>
              <a:rPr lang="ar-JO" dirty="0"/>
              <a:t> </a:t>
            </a:r>
            <a:r>
              <a:rPr lang="en-US" dirty="0"/>
              <a:t>Scrum master is Mrs. </a:t>
            </a:r>
            <a:r>
              <a:rPr lang="en-US" dirty="0" err="1"/>
              <a:t>Alkayed</a:t>
            </a:r>
            <a:r>
              <a:rPr lang="en-US" dirty="0"/>
              <a:t>, team :Mr. Wagner</a:t>
            </a:r>
          </a:p>
        </p:txBody>
      </p:sp>
    </p:spTree>
    <p:extLst>
      <p:ext uri="{BB962C8B-B14F-4D97-AF65-F5344CB8AC3E}">
        <p14:creationId xmlns:p14="http://schemas.microsoft.com/office/powerpoint/2010/main" val="142803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01950373"/>
              </p:ext>
            </p:extLst>
          </p:nvPr>
        </p:nvGraphicFramePr>
        <p:xfrm>
          <a:off x="806315" y="304659"/>
          <a:ext cx="8128000" cy="5913120"/>
        </p:xfrm>
        <a:graphic>
          <a:graphicData uri="http://schemas.openxmlformats.org/drawingml/2006/table">
            <a:tbl>
              <a:tblPr rtl="1" firstRow="1" bandRow="1">
                <a:tableStyleId>{5C22544A-7EE6-4342-B048-85BDC9FD1C3A}</a:tableStyleId>
              </a:tblPr>
              <a:tblGrid>
                <a:gridCol w="2331287">
                  <a:extLst>
                    <a:ext uri="{9D8B030D-6E8A-4147-A177-3AD203B41FA5}">
                      <a16:colId xmlns:a16="http://schemas.microsoft.com/office/drawing/2014/main" val="20000"/>
                    </a:ext>
                  </a:extLst>
                </a:gridCol>
                <a:gridCol w="2050765">
                  <a:extLst>
                    <a:ext uri="{9D8B030D-6E8A-4147-A177-3AD203B41FA5}">
                      <a16:colId xmlns:a16="http://schemas.microsoft.com/office/drawing/2014/main" val="20001"/>
                    </a:ext>
                  </a:extLst>
                </a:gridCol>
                <a:gridCol w="1813711">
                  <a:extLst>
                    <a:ext uri="{9D8B030D-6E8A-4147-A177-3AD203B41FA5}">
                      <a16:colId xmlns:a16="http://schemas.microsoft.com/office/drawing/2014/main" val="20002"/>
                    </a:ext>
                  </a:extLst>
                </a:gridCol>
                <a:gridCol w="1932237">
                  <a:extLst>
                    <a:ext uri="{9D8B030D-6E8A-4147-A177-3AD203B41FA5}">
                      <a16:colId xmlns:a16="http://schemas.microsoft.com/office/drawing/2014/main" val="20003"/>
                    </a:ext>
                  </a:extLst>
                </a:gridCol>
              </a:tblGrid>
              <a:tr h="640856">
                <a:tc gridSpan="4">
                  <a:txBody>
                    <a:bodyPr/>
                    <a:lstStyle/>
                    <a:p>
                      <a:pPr algn="ctr" rtl="1"/>
                      <a:r>
                        <a:rPr lang="en-US" sz="4000" dirty="0"/>
                        <a:t>Scrum Master Roles</a:t>
                      </a:r>
                      <a:endParaRPr lang="ar-JO" sz="4000" dirty="0"/>
                    </a:p>
                  </a:txBody>
                  <a:tcPr/>
                </a:tc>
                <a:tc hMerge="1">
                  <a:txBody>
                    <a:bodyPr/>
                    <a:lstStyle/>
                    <a:p>
                      <a:pPr algn="ctr" rtl="1"/>
                      <a:endParaRPr lang="ar-JO" sz="4000" dirty="0"/>
                    </a:p>
                  </a:txBody>
                  <a:tcPr/>
                </a:tc>
                <a:tc hMerge="1">
                  <a:txBody>
                    <a:bodyPr/>
                    <a:lstStyle/>
                    <a:p>
                      <a:pPr rtl="1"/>
                      <a:endParaRPr lang="ar-JO"/>
                    </a:p>
                  </a:txBody>
                  <a:tcPr/>
                </a:tc>
                <a:tc hMerge="1">
                  <a:txBody>
                    <a:bodyPr/>
                    <a:lstStyle/>
                    <a:p>
                      <a:pPr rtl="1"/>
                      <a:endParaRPr lang="ar-JO" dirty="0"/>
                    </a:p>
                  </a:txBody>
                  <a:tcPr/>
                </a:tc>
                <a:extLst>
                  <a:ext uri="{0D108BD9-81ED-4DB2-BD59-A6C34878D82A}">
                    <a16:rowId xmlns:a16="http://schemas.microsoft.com/office/drawing/2014/main" val="10000"/>
                  </a:ext>
                </a:extLst>
              </a:tr>
              <a:tr h="1337438">
                <a:tc>
                  <a:txBody>
                    <a:bodyPr/>
                    <a:lstStyle/>
                    <a:p>
                      <a:pPr algn="ctr" rtl="1"/>
                      <a:r>
                        <a:rPr lang="en-US" dirty="0"/>
                        <a:t>Toward</a:t>
                      </a:r>
                    </a:p>
                    <a:p>
                      <a:pPr algn="ctr" rtl="0"/>
                      <a:r>
                        <a:rPr lang="en-US" dirty="0"/>
                        <a:t>Team</a:t>
                      </a:r>
                    </a:p>
                    <a:p>
                      <a:pPr algn="ctr" rtl="0"/>
                      <a:r>
                        <a:rPr lang="en-US" dirty="0"/>
                        <a:t>(Coconut team)</a:t>
                      </a:r>
                    </a:p>
                    <a:p>
                      <a:pPr algn="ctr" rtl="0"/>
                      <a:endParaRPr lang="ar-JO" dirty="0"/>
                    </a:p>
                  </a:txBody>
                  <a:tcPr/>
                </a:tc>
                <a:tc>
                  <a:txBody>
                    <a:bodyPr/>
                    <a:lstStyle/>
                    <a:p>
                      <a:pPr algn="ctr" rtl="0"/>
                      <a:r>
                        <a:rPr lang="en-US" dirty="0"/>
                        <a:t>Toward Organization</a:t>
                      </a:r>
                    </a:p>
                    <a:p>
                      <a:pPr algn="ctr" rtl="0"/>
                      <a:r>
                        <a:rPr lang="en-US" dirty="0"/>
                        <a:t>(Coconut</a:t>
                      </a:r>
                      <a:r>
                        <a:rPr lang="en-US" baseline="0" dirty="0"/>
                        <a:t> team)</a:t>
                      </a:r>
                      <a:endParaRPr lang="ar-JO" dirty="0"/>
                    </a:p>
                  </a:txBody>
                  <a:tcPr/>
                </a:tc>
                <a:tc>
                  <a:txBody>
                    <a:bodyPr/>
                    <a:lstStyle/>
                    <a:p>
                      <a:pPr algn="ctr" rtl="1"/>
                      <a:r>
                        <a:rPr lang="en-US" dirty="0"/>
                        <a:t>Toward Product</a:t>
                      </a:r>
                      <a:r>
                        <a:rPr lang="en-US" baseline="0" dirty="0"/>
                        <a:t> </a:t>
                      </a:r>
                      <a:endParaRPr lang="ar-JO" baseline="0" dirty="0"/>
                    </a:p>
                    <a:p>
                      <a:pPr algn="ctr" rtl="0"/>
                      <a:r>
                        <a:rPr lang="en-US" baseline="0" dirty="0"/>
                        <a:t>Owner</a:t>
                      </a:r>
                    </a:p>
                    <a:p>
                      <a:pPr algn="ctr" rtl="0"/>
                      <a:r>
                        <a:rPr lang="en-US" baseline="0" dirty="0"/>
                        <a:t>(Coconut team)</a:t>
                      </a:r>
                    </a:p>
                    <a:p>
                      <a:pPr algn="ctr" rtl="0"/>
                      <a:endParaRPr lang="ar-JO" dirty="0"/>
                    </a:p>
                  </a:txBody>
                  <a:tcPr/>
                </a:tc>
                <a:tc>
                  <a:txBody>
                    <a:bodyPr/>
                    <a:lstStyle/>
                    <a:p>
                      <a:pPr algn="ctr" rtl="1"/>
                      <a:r>
                        <a:rPr lang="en-US" baseline="0" dirty="0"/>
                        <a:t> Scrum Master</a:t>
                      </a:r>
                      <a:endParaRPr lang="ar-JO" dirty="0"/>
                    </a:p>
                  </a:txBody>
                  <a:tcPr/>
                </a:tc>
                <a:extLst>
                  <a:ext uri="{0D108BD9-81ED-4DB2-BD59-A6C34878D82A}">
                    <a16:rowId xmlns:a16="http://schemas.microsoft.com/office/drawing/2014/main" val="10001"/>
                  </a:ext>
                </a:extLst>
              </a:tr>
              <a:tr h="2842055">
                <a:tc>
                  <a:txBody>
                    <a:bodyPr/>
                    <a:lstStyle/>
                    <a:p>
                      <a:pPr algn="ctr" rtl="0">
                        <a:buFont typeface="Wingdings" pitchFamily="2" charset="2"/>
                        <a:buChar char="ü"/>
                      </a:pPr>
                      <a:r>
                        <a:rPr kumimoji="0" lang="en-US" b="0" i="0" kern="1200" dirty="0">
                          <a:solidFill>
                            <a:schemeClr val="dk1"/>
                          </a:solidFill>
                          <a:latin typeface="+mn-lt"/>
                          <a:ea typeface="+mn-ea"/>
                          <a:cs typeface="+mn-cs"/>
                        </a:rPr>
                        <a:t> guide</a:t>
                      </a:r>
                      <a:r>
                        <a:rPr kumimoji="0" lang="en-US" b="0" i="0" kern="1200" baseline="0" dirty="0">
                          <a:solidFill>
                            <a:schemeClr val="dk1"/>
                          </a:solidFill>
                          <a:latin typeface="+mn-lt"/>
                          <a:ea typeface="+mn-ea"/>
                          <a:cs typeface="+mn-cs"/>
                        </a:rPr>
                        <a:t> </a:t>
                      </a:r>
                      <a:r>
                        <a:rPr kumimoji="0" lang="en-US" b="0" i="0" kern="1200" dirty="0">
                          <a:solidFill>
                            <a:schemeClr val="dk1"/>
                          </a:solidFill>
                          <a:latin typeface="+mn-lt"/>
                          <a:ea typeface="+mn-ea"/>
                          <a:cs typeface="+mn-cs"/>
                        </a:rPr>
                        <a:t>the team in implementing methodology rules to deliver rapid and </a:t>
                      </a:r>
                    </a:p>
                    <a:p>
                      <a:pPr algn="ctr" rtl="0">
                        <a:buFont typeface="Wingdings" pitchFamily="2" charset="2"/>
                        <a:buNone/>
                      </a:pPr>
                      <a:r>
                        <a:rPr kumimoji="0" lang="en-US" b="0" i="0" kern="1200" dirty="0">
                          <a:solidFill>
                            <a:schemeClr val="dk1"/>
                          </a:solidFill>
                          <a:latin typeface="+mn-lt"/>
                          <a:ea typeface="+mn-ea"/>
                          <a:cs typeface="+mn-cs"/>
                        </a:rPr>
                        <a:t>reliable program</a:t>
                      </a:r>
                    </a:p>
                    <a:p>
                      <a:pPr algn="ctr" rtl="0">
                        <a:buFont typeface="Wingdings" pitchFamily="2" charset="2"/>
                        <a:buChar char="ü"/>
                      </a:pPr>
                      <a:r>
                        <a:rPr kumimoji="0" lang="en-US" b="0" i="0" kern="1200" dirty="0">
                          <a:solidFill>
                            <a:schemeClr val="dk1"/>
                          </a:solidFill>
                          <a:latin typeface="+mn-lt"/>
                          <a:ea typeface="+mn-ea"/>
                          <a:cs typeface="+mn-cs"/>
                        </a:rPr>
                        <a:t>reflecting on process issues and taking appropriate actions.</a:t>
                      </a:r>
                    </a:p>
                    <a:p>
                      <a:pPr algn="ctr" rtl="0">
                        <a:buFont typeface="Wingdings" pitchFamily="2" charset="2"/>
                        <a:buChar char="ü"/>
                      </a:pPr>
                      <a:r>
                        <a:rPr kumimoji="0" lang="en-US" b="0" i="0" kern="1200" dirty="0">
                          <a:solidFill>
                            <a:schemeClr val="dk1"/>
                          </a:solidFill>
                          <a:latin typeface="+mn-lt"/>
                          <a:ea typeface="+mn-ea"/>
                          <a:cs typeface="+mn-cs"/>
                        </a:rPr>
                        <a:t>monitors project progress</a:t>
                      </a:r>
                      <a:endParaRPr lang="ar-JO" dirty="0"/>
                    </a:p>
                  </a:txBody>
                  <a:tcPr/>
                </a:tc>
                <a:tc>
                  <a:txBody>
                    <a:bodyPr/>
                    <a:lstStyle/>
                    <a:p>
                      <a:pPr algn="ctr" rtl="1"/>
                      <a:r>
                        <a:rPr kumimoji="0" lang="en-US" b="0" i="0" kern="1200" dirty="0">
                          <a:solidFill>
                            <a:schemeClr val="dk1"/>
                          </a:solidFill>
                          <a:latin typeface="+mn-lt"/>
                          <a:ea typeface="+mn-ea"/>
                          <a:cs typeface="+mn-cs"/>
                        </a:rPr>
                        <a:t>Implement changes and steps to increase the team’s productivity.</a:t>
                      </a:r>
                      <a:endParaRPr lang="ar-JO"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latin typeface="+mn-lt"/>
                          <a:ea typeface="+mn-ea"/>
                          <a:cs typeface="+mn-cs"/>
                        </a:rPr>
                        <a:t>Arrange and optimize product backlog.</a:t>
                      </a:r>
                    </a:p>
                    <a:p>
                      <a:pPr algn="ctr" rtl="1"/>
                      <a:endParaRPr lang="ar-JO" dirty="0"/>
                    </a:p>
                  </a:txBody>
                  <a:tcPr/>
                </a:tc>
                <a:tc rowSpan="2">
                  <a:txBody>
                    <a:bodyPr/>
                    <a:lstStyle/>
                    <a:p>
                      <a:pPr algn="ctr" rtl="0">
                        <a:buFont typeface="Wingdings" pitchFamily="2" charset="2"/>
                        <a:buChar char="Ø"/>
                      </a:pPr>
                      <a:r>
                        <a:rPr lang="en-US" dirty="0"/>
                        <a:t>Programming scrum</a:t>
                      </a:r>
                      <a:r>
                        <a:rPr lang="en-US" baseline="0" dirty="0"/>
                        <a:t> master</a:t>
                      </a:r>
                    </a:p>
                    <a:p>
                      <a:pPr algn="ctr" rtl="0">
                        <a:buFont typeface="Wingdings" pitchFamily="2" charset="2"/>
                        <a:buChar char="Ø"/>
                      </a:pPr>
                      <a:r>
                        <a:rPr lang="en-US" baseline="0" dirty="0"/>
                        <a:t>Design scrum master</a:t>
                      </a:r>
                      <a:endParaRPr lang="ar-JO" dirty="0"/>
                    </a:p>
                  </a:txBody>
                  <a:tcPr/>
                </a:tc>
                <a:extLst>
                  <a:ext uri="{0D108BD9-81ED-4DB2-BD59-A6C34878D82A}">
                    <a16:rowId xmlns:a16="http://schemas.microsoft.com/office/drawing/2014/main" val="10002"/>
                  </a:ext>
                </a:extLst>
              </a:tr>
              <a:tr h="585129">
                <a:tc gridSpan="3">
                  <a:txBody>
                    <a:bodyPr/>
                    <a:lstStyle/>
                    <a:p>
                      <a:pPr algn="ctr" rtl="0"/>
                      <a:r>
                        <a:rPr kumimoji="0" lang="en-US" b="0" i="0" kern="1200" dirty="0">
                          <a:solidFill>
                            <a:schemeClr val="dk1"/>
                          </a:solidFill>
                          <a:latin typeface="+mn-lt"/>
                          <a:ea typeface="+mn-ea"/>
                          <a:cs typeface="+mn-cs"/>
                        </a:rPr>
                        <a:t> General Role ensure timely and high-quality project deliveries.</a:t>
                      </a:r>
                      <a:endParaRPr lang="ar-JO" dirty="0"/>
                    </a:p>
                  </a:txBody>
                  <a:tcPr/>
                </a:tc>
                <a:tc hMerge="1">
                  <a:txBody>
                    <a:bodyPr/>
                    <a:lstStyle/>
                    <a:p>
                      <a:pPr algn="ctr" rtl="1"/>
                      <a:endParaRPr lang="ar-JO" dirty="0"/>
                    </a:p>
                  </a:txBody>
                  <a:tcPr/>
                </a:tc>
                <a:tc hMerge="1">
                  <a:txBody>
                    <a:bodyPr/>
                    <a:lstStyle/>
                    <a:p>
                      <a:pPr algn="ctr" rtl="1"/>
                      <a:endParaRPr lang="ar-JO" dirty="0"/>
                    </a:p>
                  </a:txBody>
                  <a:tcPr/>
                </a:tc>
                <a:tc vMerge="1">
                  <a:txBody>
                    <a:bodyPr/>
                    <a:lstStyle/>
                    <a:p>
                      <a:pPr algn="ctr" rtl="1"/>
                      <a:endParaRPr lang="ar-JO" dirty="0"/>
                    </a:p>
                  </a:txBody>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9AEF3-1EEB-D44A-8EB5-245D6E9994CC}"/>
              </a:ext>
            </a:extLst>
          </p:cNvPr>
          <p:cNvSpPr txBox="1"/>
          <p:nvPr/>
        </p:nvSpPr>
        <p:spPr>
          <a:xfrm>
            <a:off x="9206693" y="1269189"/>
            <a:ext cx="2174670" cy="1569660"/>
          </a:xfrm>
          <a:prstGeom prst="rect">
            <a:avLst/>
          </a:prstGeom>
          <a:noFill/>
        </p:spPr>
        <p:txBody>
          <a:bodyPr wrap="square" rtlCol="0">
            <a:spAutoFit/>
          </a:bodyPr>
          <a:lstStyle/>
          <a:p>
            <a:r>
              <a:rPr lang="en-US" sz="1600" dirty="0"/>
              <a:t>Git Repo, Project Tasks, and Bugs list:</a:t>
            </a:r>
          </a:p>
          <a:p>
            <a:endParaRPr lang="en-US" sz="1600" dirty="0"/>
          </a:p>
          <a:p>
            <a:r>
              <a:rPr lang="en-US" sz="1600" dirty="0"/>
              <a:t>https://</a:t>
            </a:r>
            <a:r>
              <a:rPr lang="en-US" sz="1600" dirty="0" err="1"/>
              <a:t>github.com</a:t>
            </a:r>
            <a:r>
              <a:rPr lang="en-US" sz="1600" dirty="0"/>
              <a:t>/</a:t>
            </a:r>
            <a:r>
              <a:rPr lang="en-US" sz="1600" dirty="0" err="1"/>
              <a:t>WillWagnerIV</a:t>
            </a:r>
            <a:r>
              <a:rPr lang="en-US" sz="1600" dirty="0"/>
              <a:t>/The-Coconuts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1F4A-5711-A049-AEB3-C4EF58AC96F7}"/>
              </a:ext>
            </a:extLst>
          </p:cNvPr>
          <p:cNvSpPr>
            <a:spLocks noGrp="1"/>
          </p:cNvSpPr>
          <p:nvPr>
            <p:ph type="ctrTitle"/>
          </p:nvPr>
        </p:nvSpPr>
        <p:spPr>
          <a:xfrm>
            <a:off x="1417824" y="476655"/>
            <a:ext cx="8274908" cy="804636"/>
          </a:xfrm>
        </p:spPr>
        <p:txBody>
          <a:bodyPr/>
          <a:lstStyle/>
          <a:p>
            <a:pPr rtl="0"/>
            <a:r>
              <a:rPr lang="en-US" dirty="0"/>
              <a:t>Backlogs</a:t>
            </a:r>
          </a:p>
        </p:txBody>
      </p:sp>
      <p:sp>
        <p:nvSpPr>
          <p:cNvPr id="3" name="Subtitle 2">
            <a:extLst>
              <a:ext uri="{FF2B5EF4-FFF2-40B4-BE49-F238E27FC236}">
                <a16:creationId xmlns:a16="http://schemas.microsoft.com/office/drawing/2014/main" id="{107F5426-C13D-AC4E-8345-AE67AE643E35}"/>
              </a:ext>
            </a:extLst>
          </p:cNvPr>
          <p:cNvSpPr>
            <a:spLocks noGrp="1"/>
          </p:cNvSpPr>
          <p:nvPr>
            <p:ph type="subTitle" idx="1"/>
          </p:nvPr>
        </p:nvSpPr>
        <p:spPr>
          <a:xfrm>
            <a:off x="1417824" y="1802119"/>
            <a:ext cx="9144000" cy="3033054"/>
          </a:xfrm>
        </p:spPr>
        <p:txBody>
          <a:bodyPr>
            <a:noAutofit/>
          </a:bodyPr>
          <a:lstStyle/>
          <a:p>
            <a:pPr algn="l" rtl="0"/>
            <a:r>
              <a:rPr lang="en-US" dirty="0"/>
              <a:t>Product Backlog = Master To Do List, with most important tasks at top.  Our Master list is in progress, however the three iterations will be:</a:t>
            </a:r>
          </a:p>
          <a:p>
            <a:pPr algn="l"/>
            <a:r>
              <a:rPr lang="en-US" dirty="0"/>
              <a:t>	1 – User Registration</a:t>
            </a:r>
          </a:p>
          <a:p>
            <a:pPr algn="l"/>
            <a:r>
              <a:rPr lang="en-US" dirty="0"/>
              <a:t>	2 – Add Games, Users, Characters</a:t>
            </a:r>
          </a:p>
          <a:p>
            <a:pPr algn="l"/>
            <a:r>
              <a:rPr lang="en-US" dirty="0"/>
              <a:t>	3 - Reports</a:t>
            </a:r>
          </a:p>
          <a:p>
            <a:endParaRPr lang="en-US" dirty="0"/>
          </a:p>
        </p:txBody>
      </p:sp>
    </p:spTree>
    <p:extLst>
      <p:ext uri="{BB962C8B-B14F-4D97-AF65-F5344CB8AC3E}">
        <p14:creationId xmlns:p14="http://schemas.microsoft.com/office/powerpoint/2010/main" val="317556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1F4A-5711-A049-AEB3-C4EF58AC96F7}"/>
              </a:ext>
            </a:extLst>
          </p:cNvPr>
          <p:cNvSpPr>
            <a:spLocks noGrp="1"/>
          </p:cNvSpPr>
          <p:nvPr>
            <p:ph type="ctrTitle"/>
          </p:nvPr>
        </p:nvSpPr>
        <p:spPr>
          <a:xfrm>
            <a:off x="1417824" y="476655"/>
            <a:ext cx="8274908" cy="804636"/>
          </a:xfrm>
        </p:spPr>
        <p:txBody>
          <a:bodyPr/>
          <a:lstStyle/>
          <a:p>
            <a:pPr rtl="0"/>
            <a:r>
              <a:rPr lang="en-US" dirty="0"/>
              <a:t>Backlogs</a:t>
            </a:r>
          </a:p>
        </p:txBody>
      </p:sp>
      <p:sp>
        <p:nvSpPr>
          <p:cNvPr id="3" name="Subtitle 2">
            <a:extLst>
              <a:ext uri="{FF2B5EF4-FFF2-40B4-BE49-F238E27FC236}">
                <a16:creationId xmlns:a16="http://schemas.microsoft.com/office/drawing/2014/main" id="{107F5426-C13D-AC4E-8345-AE67AE643E35}"/>
              </a:ext>
            </a:extLst>
          </p:cNvPr>
          <p:cNvSpPr>
            <a:spLocks noGrp="1"/>
          </p:cNvSpPr>
          <p:nvPr>
            <p:ph type="subTitle" idx="1"/>
          </p:nvPr>
        </p:nvSpPr>
        <p:spPr>
          <a:xfrm>
            <a:off x="1417824" y="1432468"/>
            <a:ext cx="9144000" cy="3033054"/>
          </a:xfrm>
        </p:spPr>
        <p:txBody>
          <a:bodyPr>
            <a:noAutofit/>
          </a:bodyPr>
          <a:lstStyle/>
          <a:p>
            <a:pPr algn="l" rtl="0"/>
            <a:r>
              <a:rPr lang="en-US" dirty="0"/>
              <a:t>Current Sprint Backlog (in order of priority):</a:t>
            </a:r>
          </a:p>
          <a:p>
            <a:pPr algn="l" rtl="0"/>
            <a:r>
              <a:rPr lang="en-US" dirty="0"/>
              <a:t>Sprint 1 – Registration process:</a:t>
            </a:r>
          </a:p>
          <a:p>
            <a:pPr algn="l" rtl="0"/>
            <a:r>
              <a:rPr lang="en-US" dirty="0"/>
              <a:t>	- Decide on Front end application(s)</a:t>
            </a:r>
          </a:p>
          <a:p>
            <a:pPr algn="l" rtl="0"/>
            <a:r>
              <a:rPr lang="en-US" dirty="0"/>
              <a:t>	- Decide on Back end application(s)</a:t>
            </a:r>
          </a:p>
          <a:p>
            <a:pPr algn="l" rtl="0"/>
            <a:r>
              <a:rPr lang="en-US" dirty="0"/>
              <a:t>	- Implement DB solution</a:t>
            </a:r>
          </a:p>
          <a:p>
            <a:pPr algn="l" rtl="0"/>
            <a:r>
              <a:rPr lang="en-US" dirty="0"/>
              <a:t>	- Design GUI</a:t>
            </a:r>
          </a:p>
          <a:p>
            <a:pPr algn="l" rtl="0"/>
            <a:r>
              <a:rPr lang="en-US" dirty="0"/>
              <a:t>	- Implement New User Screen</a:t>
            </a:r>
          </a:p>
          <a:p>
            <a:pPr algn="l" rtl="0"/>
            <a:r>
              <a:rPr lang="en-US" dirty="0"/>
              <a:t>	- Implement Returning User Screen</a:t>
            </a:r>
          </a:p>
          <a:p>
            <a:pPr algn="l" rtl="0"/>
            <a:r>
              <a:rPr lang="en-US" dirty="0"/>
              <a:t>	- Implement User Login Assist</a:t>
            </a:r>
          </a:p>
          <a:p>
            <a:pPr algn="l" rtl="0"/>
            <a:r>
              <a:rPr lang="en-US" dirty="0"/>
              <a:t>	</a:t>
            </a:r>
          </a:p>
          <a:p>
            <a:pPr algn="l" rtl="0"/>
            <a:r>
              <a:rPr lang="en-US" dirty="0"/>
              <a:t>	</a:t>
            </a:r>
          </a:p>
          <a:p>
            <a:pPr algn="l" rtl="0"/>
            <a:endParaRPr lang="en-US" dirty="0"/>
          </a:p>
        </p:txBody>
      </p:sp>
    </p:spTree>
    <p:extLst>
      <p:ext uri="{BB962C8B-B14F-4D97-AF65-F5344CB8AC3E}">
        <p14:creationId xmlns:p14="http://schemas.microsoft.com/office/powerpoint/2010/main" val="317245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1F4A-5711-A049-AEB3-C4EF58AC96F7}"/>
              </a:ext>
            </a:extLst>
          </p:cNvPr>
          <p:cNvSpPr>
            <a:spLocks noGrp="1"/>
          </p:cNvSpPr>
          <p:nvPr>
            <p:ph type="ctrTitle"/>
          </p:nvPr>
        </p:nvSpPr>
        <p:spPr>
          <a:xfrm>
            <a:off x="562707" y="1371600"/>
            <a:ext cx="10972800" cy="1021404"/>
          </a:xfrm>
        </p:spPr>
        <p:txBody>
          <a:bodyPr/>
          <a:lstStyle/>
          <a:p>
            <a:r>
              <a:rPr lang="en-US" dirty="0"/>
              <a:t>Starting Velocity:</a:t>
            </a:r>
          </a:p>
        </p:txBody>
      </p:sp>
      <p:sp>
        <p:nvSpPr>
          <p:cNvPr id="3" name="Subtitle 2">
            <a:extLst>
              <a:ext uri="{FF2B5EF4-FFF2-40B4-BE49-F238E27FC236}">
                <a16:creationId xmlns:a16="http://schemas.microsoft.com/office/drawing/2014/main" id="{107F5426-C13D-AC4E-8345-AE67AE643E35}"/>
              </a:ext>
            </a:extLst>
          </p:cNvPr>
          <p:cNvSpPr>
            <a:spLocks noGrp="1"/>
          </p:cNvSpPr>
          <p:nvPr>
            <p:ph type="subTitle" idx="1"/>
          </p:nvPr>
        </p:nvSpPr>
        <p:spPr>
          <a:xfrm>
            <a:off x="1603118" y="2817964"/>
            <a:ext cx="8534400" cy="1752600"/>
          </a:xfrm>
        </p:spPr>
        <p:txBody>
          <a:bodyPr>
            <a:normAutofit fontScale="62500" lnSpcReduction="20000"/>
          </a:bodyPr>
          <a:lstStyle/>
          <a:p>
            <a:r>
              <a:rPr lang="en-US" dirty="0"/>
              <a:t>8 hours per week (outside of class) per team member for IST 303 = 16 hours total</a:t>
            </a:r>
          </a:p>
          <a:p>
            <a:r>
              <a:rPr lang="en-US" dirty="0"/>
              <a:t>Need to allocate for other IST303 Assignments (4 - 5 hours / </a:t>
            </a:r>
            <a:r>
              <a:rPr lang="en-US" dirty="0" err="1"/>
              <a:t>wk</a:t>
            </a:r>
            <a:r>
              <a:rPr lang="en-US" dirty="0"/>
              <a:t> of </a:t>
            </a:r>
            <a:r>
              <a:rPr lang="en-US" dirty="0" err="1"/>
              <a:t>hw</a:t>
            </a:r>
            <a:r>
              <a:rPr lang="en-US" dirty="0"/>
              <a:t> and reading.)</a:t>
            </a:r>
          </a:p>
          <a:p>
            <a:r>
              <a:rPr lang="en-US" dirty="0"/>
              <a:t>Leaves 3-5 hours per week per person</a:t>
            </a:r>
          </a:p>
          <a:p>
            <a:r>
              <a:rPr lang="en-US" dirty="0"/>
              <a:t>= ~8 hours / week as a team = .5 velocity for the Final Project and .5 velocity for all the other IST 303 requirements. </a:t>
            </a:r>
          </a:p>
        </p:txBody>
      </p:sp>
    </p:spTree>
    <p:extLst>
      <p:ext uri="{BB962C8B-B14F-4D97-AF65-F5344CB8AC3E}">
        <p14:creationId xmlns:p14="http://schemas.microsoft.com/office/powerpoint/2010/main" val="3633656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204</TotalTime>
  <Words>293</Words>
  <Application>Microsoft Macintosh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Book Antiqua</vt:lpstr>
      <vt:lpstr>Lucida Sans</vt:lpstr>
      <vt:lpstr>Tahoma</vt:lpstr>
      <vt:lpstr>Times New Roman</vt:lpstr>
      <vt:lpstr>Wingdings</vt:lpstr>
      <vt:lpstr>Wingdings 2</vt:lpstr>
      <vt:lpstr>Wingdings 3</vt:lpstr>
      <vt:lpstr>Apex</vt:lpstr>
      <vt:lpstr>  Agile Backlogs  </vt:lpstr>
      <vt:lpstr>Product Owners:   the Designer &amp; the Developers</vt:lpstr>
      <vt:lpstr>Scrum Master, Scrum Team</vt:lpstr>
      <vt:lpstr>PowerPoint Presentation</vt:lpstr>
      <vt:lpstr>Backlogs</vt:lpstr>
      <vt:lpstr>Backlogs</vt:lpstr>
      <vt:lpstr>Starting Velocity: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the roles played by the product owner, scrum master, and scrum team for your project.   What do the product backlog and sprint backlogs currently look like?  Also include your starting velocity. What would cause you to alter this figure?  Owner</dc:title>
  <dc:creator>Microsoft Office User</dc:creator>
  <cp:lastModifiedBy>Microsoft Office User</cp:lastModifiedBy>
  <cp:revision>20</cp:revision>
  <dcterms:created xsi:type="dcterms:W3CDTF">2018-10-05T00:07:02Z</dcterms:created>
  <dcterms:modified xsi:type="dcterms:W3CDTF">2018-10-05T04:22:17Z</dcterms:modified>
</cp:coreProperties>
</file>