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56" r:id="rId2"/>
    <p:sldId id="276" r:id="rId3"/>
    <p:sldId id="270" r:id="rId4"/>
    <p:sldId id="281" r:id="rId5"/>
    <p:sldId id="282" r:id="rId6"/>
    <p:sldId id="283" r:id="rId7"/>
    <p:sldId id="285" r:id="rId8"/>
    <p:sldId id="286" r:id="rId9"/>
    <p:sldId id="287" r:id="rId10"/>
    <p:sldId id="284" r:id="rId11"/>
    <p:sldId id="288" r:id="rId12"/>
    <p:sldId id="289" r:id="rId13"/>
    <p:sldId id="290" r:id="rId14"/>
    <p:sldId id="291" r:id="rId15"/>
    <p:sldId id="277" r:id="rId16"/>
    <p:sldId id="279" r:id="rId17"/>
    <p:sldId id="292" r:id="rId18"/>
    <p:sldId id="295" r:id="rId19"/>
    <p:sldId id="296" r:id="rId20"/>
    <p:sldId id="303" r:id="rId21"/>
    <p:sldId id="297" r:id="rId22"/>
    <p:sldId id="298" r:id="rId23"/>
    <p:sldId id="299" r:id="rId24"/>
    <p:sldId id="300" r:id="rId25"/>
    <p:sldId id="301" r:id="rId26"/>
    <p:sldId id="302" r:id="rId27"/>
    <p:sldId id="304" r:id="rId28"/>
    <p:sldId id="305" r:id="rId29"/>
    <p:sldId id="278" r:id="rId30"/>
    <p:sldId id="294" r:id="rId31"/>
    <p:sldId id="306" r:id="rId32"/>
    <p:sldId id="280" r:id="rId33"/>
    <p:sldId id="307" r:id="rId34"/>
    <p:sldId id="308" r:id="rId35"/>
    <p:sldId id="309" r:id="rId36"/>
    <p:sldId id="311" r:id="rId37"/>
    <p:sldId id="293" r:id="rId38"/>
    <p:sldId id="274" r:id="rId39"/>
    <p:sldId id="31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0" d="100"/>
          <a:sy n="80" d="100"/>
        </p:scale>
        <p:origin x="58" y="17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12/22/2019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12/22/2019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12/22/2019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12/22/2019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12/22/2019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12/22/2019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12/22/2019</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12/22/2019</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12/22/2019</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12/22/2019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12/22/2019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12/22/2019</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hyperlink" Target="https://cs.uwaterloo.ca/journals/JI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hyperlink" Target="https://www.geeksforgeeks.org/aliquot-sum/" TargetMode="External"/><Relationship Id="rId2" Type="http://schemas.openxmlformats.org/officeDocument/2006/relationships/hyperlink" Target="https://www.britannica.com/science/perfect-number" TargetMode="External"/><Relationship Id="rId1" Type="http://schemas.openxmlformats.org/officeDocument/2006/relationships/slideLayout" Target="../slideLayouts/slideLayout8.xml"/><Relationship Id="rId6" Type="http://schemas.openxmlformats.org/officeDocument/2006/relationships/hyperlink" Target="https://oeis.org/A000396/list" TargetMode="External"/><Relationship Id="rId5" Type="http://schemas.openxmlformats.org/officeDocument/2006/relationships/hyperlink" Target="https://mathcs.clarku.edu/~djoyce/java/elements/bookIX/propIX36.html" TargetMode="External"/><Relationship Id="rId4" Type="http://schemas.openxmlformats.org/officeDocument/2006/relationships/hyperlink" Target="https://byjus.com/maths/perfect-numbers/"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cs.uwaterloo.ca/journals/JIS/VOL3/iann2a.html" TargetMode="External"/><Relationship Id="rId7" Type="http://schemas.openxmlformats.org/officeDocument/2006/relationships/hyperlink" Target="https://rosettacode.org/wiki/Kaprekar_numbers#Casting_Out_Nines_.28fast.29" TargetMode="External"/><Relationship Id="rId2" Type="http://schemas.openxmlformats.org/officeDocument/2006/relationships/hyperlink" Target="https://onlinejudge.org/external/9/974.pdf" TargetMode="External"/><Relationship Id="rId1" Type="http://schemas.openxmlformats.org/officeDocument/2006/relationships/slideLayout" Target="../slideLayouts/slideLayout8.xml"/><Relationship Id="rId6" Type="http://schemas.openxmlformats.org/officeDocument/2006/relationships/hyperlink" Target="http://oeis.org/A006886" TargetMode="External"/><Relationship Id="rId5" Type="http://schemas.openxmlformats.org/officeDocument/2006/relationships/hyperlink" Target="http://oeis.org/A053816" TargetMode="External"/><Relationship Id="rId4" Type="http://schemas.openxmlformats.org/officeDocument/2006/relationships/hyperlink" Target="http://mathworld.wolfram.com/KaprekarNumber.html"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oeis.org/A000959/list" TargetMode="External"/><Relationship Id="rId2" Type="http://schemas.openxmlformats.org/officeDocument/2006/relationships/hyperlink" Target="http://mathworld.wolfram.com/LuckyNumber.html"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165763"/>
            <a:ext cx="10058400" cy="1330037"/>
          </a:xfrm>
        </p:spPr>
        <p:txBody>
          <a:bodyPr/>
          <a:lstStyle/>
          <a:p>
            <a:r>
              <a:rPr lang="en-US" dirty="0"/>
              <a:t>Final Project</a:t>
            </a:r>
            <a:endParaRPr dirty="0"/>
          </a:p>
        </p:txBody>
      </p:sp>
      <p:sp>
        <p:nvSpPr>
          <p:cNvPr id="3" name="Subtitle 2"/>
          <p:cNvSpPr>
            <a:spLocks noGrp="1"/>
          </p:cNvSpPr>
          <p:nvPr>
            <p:ph type="subTitle" idx="1"/>
          </p:nvPr>
        </p:nvSpPr>
        <p:spPr>
          <a:xfrm>
            <a:off x="1066800" y="4495800"/>
            <a:ext cx="10058400" cy="1143000"/>
          </a:xfrm>
        </p:spPr>
        <p:txBody>
          <a:bodyPr>
            <a:normAutofit/>
          </a:bodyPr>
          <a:lstStyle/>
          <a:p>
            <a:r>
              <a:rPr lang="en-US" dirty="0"/>
              <a:t>William Watkins</a:t>
            </a:r>
          </a:p>
          <a:p>
            <a:r>
              <a:rPr lang="en-US" dirty="0"/>
              <a:t>CS 375	</a:t>
            </a:r>
          </a:p>
          <a:p>
            <a:r>
              <a:rPr lang="en-US" dirty="0"/>
              <a:t>12/19/2019</a:t>
            </a:r>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0C23E-E683-4CA3-BCF9-FD87BCE650D4}"/>
              </a:ext>
            </a:extLst>
          </p:cNvPr>
          <p:cNvSpPr>
            <a:spLocks noGrp="1"/>
          </p:cNvSpPr>
          <p:nvPr>
            <p:ph type="title"/>
          </p:nvPr>
        </p:nvSpPr>
        <p:spPr>
          <a:xfrm>
            <a:off x="1524000" y="1828800"/>
            <a:ext cx="9144000" cy="914400"/>
          </a:xfrm>
        </p:spPr>
        <p:txBody>
          <a:bodyPr/>
          <a:lstStyle/>
          <a:p>
            <a:r>
              <a:rPr lang="en-US" dirty="0"/>
              <a:t>2096128</a:t>
            </a:r>
          </a:p>
        </p:txBody>
      </p:sp>
      <p:sp>
        <p:nvSpPr>
          <p:cNvPr id="3" name="Text Placeholder 2">
            <a:extLst>
              <a:ext uri="{FF2B5EF4-FFF2-40B4-BE49-F238E27FC236}">
                <a16:creationId xmlns:a16="http://schemas.microsoft.com/office/drawing/2014/main" id="{F36C225D-DE42-4443-9B05-1D8B81D19738}"/>
              </a:ext>
            </a:extLst>
          </p:cNvPr>
          <p:cNvSpPr>
            <a:spLocks noGrp="1"/>
          </p:cNvSpPr>
          <p:nvPr>
            <p:ph type="body" idx="1"/>
          </p:nvPr>
        </p:nvSpPr>
        <p:spPr>
          <a:xfrm>
            <a:off x="1524000" y="3429001"/>
            <a:ext cx="7467600" cy="2667000"/>
          </a:xfrm>
        </p:spPr>
        <p:txBody>
          <a:bodyPr>
            <a:normAutofit/>
          </a:bodyPr>
          <a:lstStyle/>
          <a:p>
            <a:r>
              <a:rPr lang="en-US" dirty="0"/>
              <a:t>Divisors I found:</a:t>
            </a:r>
          </a:p>
          <a:p>
            <a:pPr algn="r"/>
            <a:endParaRPr lang="en-US" dirty="0"/>
          </a:p>
          <a:p>
            <a:r>
              <a:rPr lang="en-US" dirty="0"/>
              <a:t>1048064, 524032, 262016, 131008, 65504, 32752, 16376, 8188, 4094, 2047, 1024, 512, 256, 128, 64, 32, 16, 8, 4, 2, 1…</a:t>
            </a:r>
          </a:p>
          <a:p>
            <a:endParaRPr lang="en-US" dirty="0"/>
          </a:p>
          <a:p>
            <a:r>
              <a:rPr lang="en-US" dirty="0"/>
              <a:t>And their sum is 2096128</a:t>
            </a:r>
          </a:p>
        </p:txBody>
      </p:sp>
    </p:spTree>
    <p:extLst>
      <p:ext uri="{BB962C8B-B14F-4D97-AF65-F5344CB8AC3E}">
        <p14:creationId xmlns:p14="http://schemas.microsoft.com/office/powerpoint/2010/main" val="2761194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0C23E-E683-4CA3-BCF9-FD87BCE650D4}"/>
              </a:ext>
            </a:extLst>
          </p:cNvPr>
          <p:cNvSpPr>
            <a:spLocks noGrp="1"/>
          </p:cNvSpPr>
          <p:nvPr>
            <p:ph type="title"/>
          </p:nvPr>
        </p:nvSpPr>
        <p:spPr>
          <a:xfrm>
            <a:off x="1524000" y="1828800"/>
            <a:ext cx="9144000" cy="914400"/>
          </a:xfrm>
        </p:spPr>
        <p:txBody>
          <a:bodyPr/>
          <a:lstStyle/>
          <a:p>
            <a:r>
              <a:rPr lang="en-US" dirty="0"/>
              <a:t>But…</a:t>
            </a:r>
          </a:p>
        </p:txBody>
      </p:sp>
      <p:pic>
        <p:nvPicPr>
          <p:cNvPr id="4" name="Picture 3">
            <a:extLst>
              <a:ext uri="{FF2B5EF4-FFF2-40B4-BE49-F238E27FC236}">
                <a16:creationId xmlns:a16="http://schemas.microsoft.com/office/drawing/2014/main" id="{EA78B921-6D7C-4EC6-BE12-2A614CC3B914}"/>
              </a:ext>
            </a:extLst>
          </p:cNvPr>
          <p:cNvPicPr>
            <a:picLocks noChangeAspect="1"/>
          </p:cNvPicPr>
          <p:nvPr/>
        </p:nvPicPr>
        <p:blipFill>
          <a:blip r:embed="rId2"/>
          <a:stretch>
            <a:fillRect/>
          </a:stretch>
        </p:blipFill>
        <p:spPr>
          <a:xfrm>
            <a:off x="1524000" y="2929218"/>
            <a:ext cx="9124950" cy="304800"/>
          </a:xfrm>
          <a:prstGeom prst="rect">
            <a:avLst/>
          </a:prstGeom>
        </p:spPr>
      </p:pic>
      <p:sp>
        <p:nvSpPr>
          <p:cNvPr id="3" name="Text Placeholder 2">
            <a:extLst>
              <a:ext uri="{FF2B5EF4-FFF2-40B4-BE49-F238E27FC236}">
                <a16:creationId xmlns:a16="http://schemas.microsoft.com/office/drawing/2014/main" id="{F36C225D-DE42-4443-9B05-1D8B81D19738}"/>
              </a:ext>
            </a:extLst>
          </p:cNvPr>
          <p:cNvSpPr>
            <a:spLocks noGrp="1"/>
          </p:cNvSpPr>
          <p:nvPr>
            <p:ph type="body" idx="1"/>
          </p:nvPr>
        </p:nvSpPr>
        <p:spPr>
          <a:xfrm>
            <a:off x="1524000" y="3657599"/>
            <a:ext cx="9601200" cy="2438401"/>
          </a:xfrm>
        </p:spPr>
        <p:txBody>
          <a:bodyPr>
            <a:normAutofit/>
          </a:bodyPr>
          <a:lstStyle/>
          <a:p>
            <a:pPr algn="r"/>
            <a:endParaRPr lang="en-US" dirty="0"/>
          </a:p>
          <a:p>
            <a:pPr algn="r"/>
            <a:r>
              <a:rPr lang="en-US" dirty="0"/>
              <a:t>-Notes from Euclid’s Elements</a:t>
            </a:r>
          </a:p>
          <a:p>
            <a:pPr algn="r"/>
            <a:r>
              <a:rPr lang="en-US" dirty="0"/>
              <a:t>Book IX</a:t>
            </a:r>
          </a:p>
          <a:p>
            <a:endParaRPr lang="en-US" dirty="0"/>
          </a:p>
          <a:p>
            <a:r>
              <a:rPr lang="en-US" dirty="0"/>
              <a:t>23 and 89 are factors of 2047, therefore they are factors of 2096128 also, so 2096128 is not a perfect number, and 2047 is not a Mersenne prime.</a:t>
            </a:r>
          </a:p>
          <a:p>
            <a:pPr algn="r"/>
            <a:endParaRPr lang="en-US" dirty="0"/>
          </a:p>
        </p:txBody>
      </p:sp>
      <p:pic>
        <p:nvPicPr>
          <p:cNvPr id="5" name="Picture 4">
            <a:extLst>
              <a:ext uri="{FF2B5EF4-FFF2-40B4-BE49-F238E27FC236}">
                <a16:creationId xmlns:a16="http://schemas.microsoft.com/office/drawing/2014/main" id="{7853D200-0359-4BF4-8E82-2B647A2CDEA2}"/>
              </a:ext>
            </a:extLst>
          </p:cNvPr>
          <p:cNvPicPr>
            <a:picLocks noChangeAspect="1"/>
          </p:cNvPicPr>
          <p:nvPr/>
        </p:nvPicPr>
        <p:blipFill>
          <a:blip r:embed="rId3"/>
          <a:stretch>
            <a:fillRect/>
          </a:stretch>
        </p:blipFill>
        <p:spPr>
          <a:xfrm>
            <a:off x="2271712" y="3309937"/>
            <a:ext cx="7648575" cy="238125"/>
          </a:xfrm>
          <a:prstGeom prst="rect">
            <a:avLst/>
          </a:prstGeom>
        </p:spPr>
      </p:pic>
    </p:spTree>
    <p:extLst>
      <p:ext uri="{BB962C8B-B14F-4D97-AF65-F5344CB8AC3E}">
        <p14:creationId xmlns:p14="http://schemas.microsoft.com/office/powerpoint/2010/main" val="1477426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04800"/>
            <a:ext cx="9144000" cy="2743200"/>
          </a:xfrm>
        </p:spPr>
        <p:txBody>
          <a:bodyPr/>
          <a:lstStyle/>
          <a:p>
            <a:r>
              <a:rPr lang="en-US" dirty="0"/>
              <a:t>Algorithm</a:t>
            </a:r>
            <a:endParaRPr dirty="0"/>
          </a:p>
        </p:txBody>
      </p:sp>
      <p:sp>
        <p:nvSpPr>
          <p:cNvPr id="5" name="Text Placeholder 4">
            <a:extLst>
              <a:ext uri="{FF2B5EF4-FFF2-40B4-BE49-F238E27FC236}">
                <a16:creationId xmlns:a16="http://schemas.microsoft.com/office/drawing/2014/main" id="{05878C58-6915-48A7-8428-600C029FF188}"/>
              </a:ext>
            </a:extLst>
          </p:cNvPr>
          <p:cNvSpPr>
            <a:spLocks noGrp="1"/>
          </p:cNvSpPr>
          <p:nvPr>
            <p:ph type="body" idx="1"/>
          </p:nvPr>
        </p:nvSpPr>
        <p:spPr>
          <a:xfrm>
            <a:off x="1524000" y="3810001"/>
            <a:ext cx="9144000" cy="2285999"/>
          </a:xfrm>
        </p:spPr>
        <p:txBody>
          <a:bodyPr/>
          <a:lstStyle/>
          <a:p>
            <a:r>
              <a:rPr lang="en-US" dirty="0"/>
              <a:t>This part of code would have to be updated as </a:t>
            </a:r>
            <a:r>
              <a:rPr lang="en-US" dirty="0" err="1"/>
              <a:t>i</a:t>
            </a:r>
            <a:r>
              <a:rPr lang="en-US" dirty="0"/>
              <a:t> gets larger, so this is insufficient.  We need to find if </a:t>
            </a:r>
            <a:r>
              <a:rPr lang="en-US" dirty="0" err="1"/>
              <a:t>i</a:t>
            </a:r>
            <a:r>
              <a:rPr lang="en-US" dirty="0"/>
              <a:t> is prime, and we also need to find if 2</a:t>
            </a:r>
            <a:r>
              <a:rPr lang="en-US" baseline="30000" dirty="0"/>
              <a:t>i</a:t>
            </a:r>
            <a:r>
              <a:rPr lang="en-US" dirty="0"/>
              <a:t> is prime, making 2</a:t>
            </a:r>
            <a:r>
              <a:rPr lang="en-US" baseline="30000" dirty="0"/>
              <a:t>i</a:t>
            </a:r>
            <a:r>
              <a:rPr lang="en-US" dirty="0"/>
              <a:t> a Mersenne prime number.</a:t>
            </a:r>
          </a:p>
        </p:txBody>
      </p:sp>
      <p:pic>
        <p:nvPicPr>
          <p:cNvPr id="3" name="Picture 2">
            <a:extLst>
              <a:ext uri="{FF2B5EF4-FFF2-40B4-BE49-F238E27FC236}">
                <a16:creationId xmlns:a16="http://schemas.microsoft.com/office/drawing/2014/main" id="{AC439BD0-E655-4638-89AE-AC89C059B63B}"/>
              </a:ext>
            </a:extLst>
          </p:cNvPr>
          <p:cNvPicPr>
            <a:picLocks noChangeAspect="1"/>
          </p:cNvPicPr>
          <p:nvPr/>
        </p:nvPicPr>
        <p:blipFill>
          <a:blip r:embed="rId2"/>
          <a:stretch>
            <a:fillRect/>
          </a:stretch>
        </p:blipFill>
        <p:spPr>
          <a:xfrm>
            <a:off x="2014537" y="1386168"/>
            <a:ext cx="8162925" cy="285750"/>
          </a:xfrm>
          <a:prstGeom prst="rect">
            <a:avLst/>
          </a:prstGeom>
        </p:spPr>
      </p:pic>
    </p:spTree>
    <p:extLst>
      <p:ext uri="{BB962C8B-B14F-4D97-AF65-F5344CB8AC3E}">
        <p14:creationId xmlns:p14="http://schemas.microsoft.com/office/powerpoint/2010/main" val="1937596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4481A0F-3E5A-4D25-848A-B3F81688AA44}"/>
              </a:ext>
            </a:extLst>
          </p:cNvPr>
          <p:cNvPicPr>
            <a:picLocks noChangeAspect="1"/>
          </p:cNvPicPr>
          <p:nvPr/>
        </p:nvPicPr>
        <p:blipFill>
          <a:blip r:embed="rId2"/>
          <a:stretch>
            <a:fillRect/>
          </a:stretch>
        </p:blipFill>
        <p:spPr>
          <a:xfrm>
            <a:off x="1543050" y="1028700"/>
            <a:ext cx="9105900" cy="4800600"/>
          </a:xfrm>
          <a:prstGeom prst="rect">
            <a:avLst/>
          </a:prstGeom>
        </p:spPr>
      </p:pic>
    </p:spTree>
    <p:extLst>
      <p:ext uri="{BB962C8B-B14F-4D97-AF65-F5344CB8AC3E}">
        <p14:creationId xmlns:p14="http://schemas.microsoft.com/office/powerpoint/2010/main" val="742783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04800"/>
            <a:ext cx="9144000" cy="2743200"/>
          </a:xfrm>
        </p:spPr>
        <p:txBody>
          <a:bodyPr/>
          <a:lstStyle/>
          <a:p>
            <a:r>
              <a:rPr lang="en-US" dirty="0"/>
              <a:t>Algorithm</a:t>
            </a:r>
            <a:endParaRPr dirty="0"/>
          </a:p>
        </p:txBody>
      </p:sp>
      <p:sp>
        <p:nvSpPr>
          <p:cNvPr id="5" name="Text Placeholder 4">
            <a:extLst>
              <a:ext uri="{FF2B5EF4-FFF2-40B4-BE49-F238E27FC236}">
                <a16:creationId xmlns:a16="http://schemas.microsoft.com/office/drawing/2014/main" id="{05878C58-6915-48A7-8428-600C029FF188}"/>
              </a:ext>
            </a:extLst>
          </p:cNvPr>
          <p:cNvSpPr>
            <a:spLocks noGrp="1"/>
          </p:cNvSpPr>
          <p:nvPr>
            <p:ph type="body" idx="1"/>
          </p:nvPr>
        </p:nvSpPr>
        <p:spPr>
          <a:xfrm>
            <a:off x="1524000" y="3810001"/>
            <a:ext cx="9144000" cy="2285999"/>
          </a:xfrm>
        </p:spPr>
        <p:txBody>
          <a:bodyPr/>
          <a:lstStyle/>
          <a:p>
            <a:r>
              <a:rPr lang="en-US" dirty="0"/>
              <a:t>Now our list of perfect</a:t>
            </a:r>
          </a:p>
          <a:p>
            <a:r>
              <a:rPr lang="en-US" dirty="0"/>
              <a:t>numbers matches those</a:t>
            </a:r>
          </a:p>
          <a:p>
            <a:r>
              <a:rPr lang="en-US" dirty="0"/>
              <a:t>on the list of official</a:t>
            </a:r>
          </a:p>
          <a:p>
            <a:r>
              <a:rPr lang="en-US" dirty="0"/>
              <a:t>perfect numbers.</a:t>
            </a:r>
          </a:p>
          <a:p>
            <a:endParaRPr lang="en-US" dirty="0"/>
          </a:p>
          <a:p>
            <a:endParaRPr lang="en-US" sz="1400" dirty="0"/>
          </a:p>
          <a:p>
            <a:endParaRPr lang="en-US" sz="1400" dirty="0"/>
          </a:p>
          <a:p>
            <a:r>
              <a:rPr lang="en-US" sz="1400" dirty="0"/>
              <a:t>-OEIS, The On-Line Encyclopedia</a:t>
            </a:r>
          </a:p>
          <a:p>
            <a:r>
              <a:rPr lang="en-US" sz="1400" dirty="0"/>
              <a:t>of Integer Sequences</a:t>
            </a:r>
          </a:p>
        </p:txBody>
      </p:sp>
      <p:pic>
        <p:nvPicPr>
          <p:cNvPr id="6" name="Picture 5">
            <a:extLst>
              <a:ext uri="{FF2B5EF4-FFF2-40B4-BE49-F238E27FC236}">
                <a16:creationId xmlns:a16="http://schemas.microsoft.com/office/drawing/2014/main" id="{76D53A16-9CDD-477A-A366-8A646E9FDAC2}"/>
              </a:ext>
            </a:extLst>
          </p:cNvPr>
          <p:cNvPicPr>
            <a:picLocks noChangeAspect="1"/>
          </p:cNvPicPr>
          <p:nvPr/>
        </p:nvPicPr>
        <p:blipFill>
          <a:blip r:embed="rId2"/>
          <a:stretch>
            <a:fillRect/>
          </a:stretch>
        </p:blipFill>
        <p:spPr>
          <a:xfrm>
            <a:off x="6096000" y="3810001"/>
            <a:ext cx="5286375" cy="1743075"/>
          </a:xfrm>
          <a:prstGeom prst="rect">
            <a:avLst/>
          </a:prstGeom>
        </p:spPr>
      </p:pic>
      <p:pic>
        <p:nvPicPr>
          <p:cNvPr id="7" name="Picture 6">
            <a:extLst>
              <a:ext uri="{FF2B5EF4-FFF2-40B4-BE49-F238E27FC236}">
                <a16:creationId xmlns:a16="http://schemas.microsoft.com/office/drawing/2014/main" id="{62C4D850-C40A-486F-B6DB-1B08CA1A81A2}"/>
              </a:ext>
            </a:extLst>
          </p:cNvPr>
          <p:cNvPicPr>
            <a:picLocks noChangeAspect="1"/>
          </p:cNvPicPr>
          <p:nvPr/>
        </p:nvPicPr>
        <p:blipFill>
          <a:blip r:embed="rId3"/>
          <a:stretch>
            <a:fillRect/>
          </a:stretch>
        </p:blipFill>
        <p:spPr>
          <a:xfrm>
            <a:off x="6096000" y="447675"/>
            <a:ext cx="5229225" cy="2457450"/>
          </a:xfrm>
          <a:prstGeom prst="rect">
            <a:avLst/>
          </a:prstGeom>
        </p:spPr>
      </p:pic>
    </p:spTree>
    <p:extLst>
      <p:ext uri="{BB962C8B-B14F-4D97-AF65-F5344CB8AC3E}">
        <p14:creationId xmlns:p14="http://schemas.microsoft.com/office/powerpoint/2010/main" val="2451100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165763"/>
            <a:ext cx="10058400" cy="1330037"/>
          </a:xfrm>
        </p:spPr>
        <p:txBody>
          <a:bodyPr/>
          <a:lstStyle/>
          <a:p>
            <a:r>
              <a:rPr lang="en-US" dirty="0"/>
              <a:t>Part II:</a:t>
            </a:r>
            <a:endParaRPr dirty="0"/>
          </a:p>
        </p:txBody>
      </p:sp>
      <p:sp>
        <p:nvSpPr>
          <p:cNvPr id="3" name="Subtitle 2"/>
          <p:cNvSpPr>
            <a:spLocks noGrp="1"/>
          </p:cNvSpPr>
          <p:nvPr>
            <p:ph type="subTitle" idx="1"/>
          </p:nvPr>
        </p:nvSpPr>
        <p:spPr>
          <a:xfrm>
            <a:off x="1066800" y="4648200"/>
            <a:ext cx="10058400" cy="685800"/>
          </a:xfrm>
        </p:spPr>
        <p:txBody>
          <a:bodyPr>
            <a:normAutofit/>
          </a:bodyPr>
          <a:lstStyle/>
          <a:p>
            <a:r>
              <a:rPr lang="en-US" sz="2800" dirty="0" err="1"/>
              <a:t>Kaprekar</a:t>
            </a:r>
            <a:r>
              <a:rPr lang="en-US" sz="2800" dirty="0"/>
              <a:t> Numbers</a:t>
            </a:r>
          </a:p>
        </p:txBody>
      </p:sp>
    </p:spTree>
    <p:extLst>
      <p:ext uri="{BB962C8B-B14F-4D97-AF65-F5344CB8AC3E}">
        <p14:creationId xmlns:p14="http://schemas.microsoft.com/office/powerpoint/2010/main" val="2984102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1143000"/>
          </a:xfrm>
          <a:prstGeom prst="rect">
            <a:avLst/>
          </a:prstGeom>
        </p:spPr>
        <p:txBody>
          <a:bodyPr anchor="b">
            <a:normAutofit/>
          </a:bodyPr>
          <a:lstStyle/>
          <a:p>
            <a:r>
              <a:rPr lang="en-US" dirty="0">
                <a:solidFill>
                  <a:schemeClr val="tx1"/>
                </a:solidFill>
              </a:rPr>
              <a:t>Shri </a:t>
            </a:r>
            <a:r>
              <a:rPr lang="en-US" dirty="0" err="1">
                <a:solidFill>
                  <a:schemeClr val="tx1"/>
                </a:solidFill>
              </a:rPr>
              <a:t>Dattathreya</a:t>
            </a:r>
            <a:r>
              <a:rPr lang="en-US" dirty="0">
                <a:solidFill>
                  <a:schemeClr val="tx1"/>
                </a:solidFill>
              </a:rPr>
              <a:t> Ramachandra </a:t>
            </a:r>
            <a:r>
              <a:rPr lang="en-US" dirty="0" err="1">
                <a:solidFill>
                  <a:schemeClr val="tx1"/>
                </a:solidFill>
              </a:rPr>
              <a:t>Kaprekar</a:t>
            </a:r>
            <a:endParaRPr dirty="0">
              <a:solidFill>
                <a:schemeClr val="tx1"/>
              </a:solidFill>
            </a:endParaRPr>
          </a:p>
        </p:txBody>
      </p:sp>
      <p:pic>
        <p:nvPicPr>
          <p:cNvPr id="4" name="Picture 3">
            <a:extLst>
              <a:ext uri="{FF2B5EF4-FFF2-40B4-BE49-F238E27FC236}">
                <a16:creationId xmlns:a16="http://schemas.microsoft.com/office/drawing/2014/main" id="{9BE4A3FD-172A-4148-B928-323CE82E4650}"/>
              </a:ext>
            </a:extLst>
          </p:cNvPr>
          <p:cNvPicPr>
            <a:picLocks noChangeAspect="1"/>
          </p:cNvPicPr>
          <p:nvPr/>
        </p:nvPicPr>
        <p:blipFill>
          <a:blip r:embed="rId2"/>
          <a:stretch>
            <a:fillRect/>
          </a:stretch>
        </p:blipFill>
        <p:spPr>
          <a:xfrm>
            <a:off x="2030254" y="1825626"/>
            <a:ext cx="2846546" cy="3649418"/>
          </a:xfrm>
          <a:prstGeom prst="rect">
            <a:avLst/>
          </a:prstGeom>
          <a:noFill/>
        </p:spPr>
      </p:pic>
      <p:sp>
        <p:nvSpPr>
          <p:cNvPr id="3" name="Text Placeholder 2"/>
          <p:cNvSpPr>
            <a:spLocks noGrp="1"/>
          </p:cNvSpPr>
          <p:nvPr>
            <p:ph sz="half" idx="2"/>
          </p:nvPr>
        </p:nvSpPr>
        <p:spPr>
          <a:xfrm>
            <a:off x="6324600" y="1825625"/>
            <a:ext cx="4343400" cy="4270375"/>
          </a:xfrm>
          <a:prstGeom prst="rect">
            <a:avLst/>
          </a:prstGeom>
        </p:spPr>
        <p:txBody>
          <a:bodyPr>
            <a:normAutofit/>
          </a:bodyPr>
          <a:lstStyle/>
          <a:p>
            <a:pPr marL="0" indent="0">
              <a:buNone/>
            </a:pPr>
            <a:r>
              <a:rPr lang="en-US" dirty="0">
                <a:solidFill>
                  <a:schemeClr val="accent1"/>
                </a:solidFill>
              </a:rPr>
              <a:t>“was an Indian mathematician, whose name is associated with a number of concepts in number theory. He was born in Dahanu, near Mumbai, in India.” (1905-1986)</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lgn="r">
              <a:buNone/>
            </a:pPr>
            <a:r>
              <a:rPr lang="en-US" dirty="0">
                <a:solidFill>
                  <a:schemeClr val="accent1"/>
                </a:solidFill>
              </a:rPr>
              <a:t>-onlinejudge.org</a:t>
            </a:r>
            <a:endParaRPr dirty="0">
              <a:solidFill>
                <a:schemeClr val="accent1"/>
              </a:solidFill>
            </a:endParaRPr>
          </a:p>
        </p:txBody>
      </p:sp>
    </p:spTree>
    <p:extLst>
      <p:ext uri="{BB962C8B-B14F-4D97-AF65-F5344CB8AC3E}">
        <p14:creationId xmlns:p14="http://schemas.microsoft.com/office/powerpoint/2010/main" val="875469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04800"/>
            <a:ext cx="9144000" cy="1600200"/>
          </a:xfrm>
        </p:spPr>
        <p:txBody>
          <a:bodyPr/>
          <a:lstStyle/>
          <a:p>
            <a:r>
              <a:rPr lang="en-US" dirty="0"/>
              <a:t>Definition</a:t>
            </a:r>
            <a:endParaRPr dirty="0"/>
          </a:p>
        </p:txBody>
      </p:sp>
      <p:pic>
        <p:nvPicPr>
          <p:cNvPr id="6" name="Picture 5">
            <a:extLst>
              <a:ext uri="{FF2B5EF4-FFF2-40B4-BE49-F238E27FC236}">
                <a16:creationId xmlns:a16="http://schemas.microsoft.com/office/drawing/2014/main" id="{F0CD1365-5E00-402C-85BF-F9DC44E299AC}"/>
              </a:ext>
            </a:extLst>
          </p:cNvPr>
          <p:cNvPicPr>
            <a:picLocks noChangeAspect="1"/>
          </p:cNvPicPr>
          <p:nvPr/>
        </p:nvPicPr>
        <p:blipFill>
          <a:blip r:embed="rId2"/>
          <a:stretch>
            <a:fillRect/>
          </a:stretch>
        </p:blipFill>
        <p:spPr>
          <a:xfrm>
            <a:off x="2700336" y="1954260"/>
            <a:ext cx="6791325" cy="1162050"/>
          </a:xfrm>
          <a:prstGeom prst="rect">
            <a:avLst/>
          </a:prstGeom>
        </p:spPr>
      </p:pic>
      <p:pic>
        <p:nvPicPr>
          <p:cNvPr id="7" name="Picture 6">
            <a:extLst>
              <a:ext uri="{FF2B5EF4-FFF2-40B4-BE49-F238E27FC236}">
                <a16:creationId xmlns:a16="http://schemas.microsoft.com/office/drawing/2014/main" id="{9AD304FD-7016-497A-8A5D-78E78D3B838D}"/>
              </a:ext>
            </a:extLst>
          </p:cNvPr>
          <p:cNvPicPr>
            <a:picLocks noChangeAspect="1"/>
          </p:cNvPicPr>
          <p:nvPr/>
        </p:nvPicPr>
        <p:blipFill>
          <a:blip r:embed="rId3"/>
          <a:stretch>
            <a:fillRect/>
          </a:stretch>
        </p:blipFill>
        <p:spPr>
          <a:xfrm>
            <a:off x="152400" y="3810000"/>
            <a:ext cx="11668125" cy="1485900"/>
          </a:xfrm>
          <a:prstGeom prst="rect">
            <a:avLst/>
          </a:prstGeom>
        </p:spPr>
      </p:pic>
      <p:sp>
        <p:nvSpPr>
          <p:cNvPr id="3" name="Text Placeholder 2"/>
          <p:cNvSpPr>
            <a:spLocks noGrp="1"/>
          </p:cNvSpPr>
          <p:nvPr>
            <p:ph type="body" idx="1"/>
          </p:nvPr>
        </p:nvSpPr>
        <p:spPr>
          <a:xfrm>
            <a:off x="1523999" y="3116310"/>
            <a:ext cx="9144000" cy="3741689"/>
          </a:xfrm>
        </p:spPr>
        <p:txBody>
          <a:bodyPr>
            <a:normAutofit/>
          </a:bodyPr>
          <a:lstStyle/>
          <a:p>
            <a:pPr algn="r"/>
            <a:r>
              <a:rPr lang="en-US" sz="1200" dirty="0"/>
              <a:t>-</a:t>
            </a:r>
            <a:r>
              <a:rPr lang="en-US" sz="1200" dirty="0">
                <a:hlinkClick r:id="rId4">
                  <a:extLst>
                    <a:ext uri="{A12FA001-AC4F-418D-AE19-62706E023703}">
                      <ahyp:hlinkClr xmlns:ahyp="http://schemas.microsoft.com/office/drawing/2018/hyperlinkcolor" val="tx"/>
                    </a:ext>
                  </a:extLst>
                </a:hlinkClick>
              </a:rPr>
              <a:t>Journal of Integer Sequences,</a:t>
            </a:r>
            <a:r>
              <a:rPr lang="en-US" sz="1200" dirty="0"/>
              <a:t> Vol. 3 (2000), Article 00.1.2</a:t>
            </a:r>
          </a:p>
          <a:p>
            <a:pPr algn="r"/>
            <a:endParaRPr lang="en-US" sz="1200" dirty="0"/>
          </a:p>
          <a:p>
            <a:pPr algn="r"/>
            <a:endParaRPr lang="en-US" sz="1200" dirty="0"/>
          </a:p>
          <a:p>
            <a:pPr algn="r"/>
            <a:endParaRPr lang="en-US" sz="1200" dirty="0"/>
          </a:p>
          <a:p>
            <a:pPr algn="r"/>
            <a:endParaRPr lang="en-US" sz="1200" dirty="0"/>
          </a:p>
          <a:p>
            <a:pPr algn="r"/>
            <a:endParaRPr lang="en-US" sz="1200" dirty="0"/>
          </a:p>
          <a:p>
            <a:pPr algn="r"/>
            <a:endParaRPr lang="en-US" sz="1200" dirty="0"/>
          </a:p>
          <a:p>
            <a:pPr algn="r"/>
            <a:endParaRPr lang="en-US" sz="1200" dirty="0"/>
          </a:p>
          <a:p>
            <a:pPr algn="r"/>
            <a:endParaRPr lang="en-US" sz="1200" dirty="0"/>
          </a:p>
          <a:p>
            <a:pPr algn="r"/>
            <a:endParaRPr lang="en-US" sz="1200" dirty="0"/>
          </a:p>
          <a:p>
            <a:pPr algn="r"/>
            <a:endParaRPr lang="en-US" sz="1200" dirty="0"/>
          </a:p>
          <a:p>
            <a:pPr algn="r"/>
            <a:endParaRPr lang="en-US" sz="1200" dirty="0"/>
          </a:p>
          <a:p>
            <a:pPr algn="r"/>
            <a:endParaRPr lang="en-US" sz="1200" dirty="0"/>
          </a:p>
          <a:p>
            <a:pPr algn="r"/>
            <a:endParaRPr lang="en-US" sz="1200" dirty="0"/>
          </a:p>
          <a:p>
            <a:pPr algn="r"/>
            <a:r>
              <a:rPr lang="en-US" sz="1200" dirty="0"/>
              <a:t>-Wolfram Alpha</a:t>
            </a:r>
            <a:endParaRPr sz="1200" dirty="0"/>
          </a:p>
        </p:txBody>
      </p:sp>
    </p:spTree>
    <p:extLst>
      <p:ext uri="{BB962C8B-B14F-4D97-AF65-F5344CB8AC3E}">
        <p14:creationId xmlns:p14="http://schemas.microsoft.com/office/powerpoint/2010/main" val="1776219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914400"/>
            <a:ext cx="9144000" cy="1143000"/>
          </a:xfrm>
        </p:spPr>
        <p:txBody>
          <a:bodyPr/>
          <a:lstStyle/>
          <a:p>
            <a:r>
              <a:rPr lang="en-US" dirty="0"/>
              <a:t>Properties / Patterns</a:t>
            </a:r>
            <a:endParaRPr dirty="0"/>
          </a:p>
        </p:txBody>
      </p:sp>
      <p:sp>
        <p:nvSpPr>
          <p:cNvPr id="3" name="Text Placeholder 2"/>
          <p:cNvSpPr>
            <a:spLocks noGrp="1"/>
          </p:cNvSpPr>
          <p:nvPr>
            <p:ph type="body" idx="1"/>
          </p:nvPr>
        </p:nvSpPr>
        <p:spPr>
          <a:xfrm>
            <a:off x="1501588" y="2743200"/>
            <a:ext cx="9144000" cy="3733800"/>
          </a:xfrm>
        </p:spPr>
        <p:txBody>
          <a:bodyPr/>
          <a:lstStyle/>
          <a:p>
            <a:r>
              <a:rPr lang="en-US" dirty="0"/>
              <a:t>The number 9 has a similar property.  The sum of the resulting digits from the product of 9 and another single digit integer total 9.  Examples:</a:t>
            </a:r>
          </a:p>
          <a:p>
            <a:endParaRPr lang="en-US" dirty="0"/>
          </a:p>
          <a:p>
            <a:pPr algn="ctr"/>
            <a:r>
              <a:rPr lang="en-US" dirty="0"/>
              <a:t>9 * 3 = 27    </a:t>
            </a:r>
            <a:r>
              <a:rPr lang="en-US" dirty="0">
                <a:latin typeface="Calibri" panose="020F0502020204030204" pitchFamily="34" charset="0"/>
                <a:cs typeface="Calibri" panose="020F0502020204030204" pitchFamily="34" charset="0"/>
              </a:rPr>
              <a:t>→    2 + 7 = 9</a:t>
            </a:r>
          </a:p>
          <a:p>
            <a:pPr algn="ctr"/>
            <a:endParaRPr lang="en-US" dirty="0">
              <a:latin typeface="Calibri" panose="020F0502020204030204" pitchFamily="34" charset="0"/>
              <a:cs typeface="Calibri" panose="020F0502020204030204" pitchFamily="34" charset="0"/>
            </a:endParaRPr>
          </a:p>
          <a:p>
            <a:pPr algn="ctr"/>
            <a:r>
              <a:rPr lang="en-US" dirty="0"/>
              <a:t>9 * 6 = 54    </a:t>
            </a:r>
            <a:r>
              <a:rPr lang="en-US" dirty="0">
                <a:latin typeface="Calibri" panose="020F0502020204030204" pitchFamily="34" charset="0"/>
                <a:cs typeface="Calibri" panose="020F0502020204030204" pitchFamily="34" charset="0"/>
              </a:rPr>
              <a:t>→    5 + 4 = 9</a:t>
            </a:r>
            <a:endParaRPr lang="en-US" dirty="0"/>
          </a:p>
          <a:p>
            <a:pPr algn="ctr"/>
            <a:endParaRPr lang="en-US" dirty="0"/>
          </a:p>
          <a:p>
            <a:pPr algn="ctr"/>
            <a:r>
              <a:rPr lang="en-US" dirty="0"/>
              <a:t>9 * 8 = 72    </a:t>
            </a:r>
            <a:r>
              <a:rPr lang="en-US" dirty="0">
                <a:latin typeface="Calibri" panose="020F0502020204030204" pitchFamily="34" charset="0"/>
                <a:cs typeface="Calibri" panose="020F0502020204030204" pitchFamily="34" charset="0"/>
              </a:rPr>
              <a:t>→    7 + 2 = 9</a:t>
            </a:r>
          </a:p>
          <a:p>
            <a:pPr algn="ctr"/>
            <a:endParaRPr lang="en-US" dirty="0">
              <a:latin typeface="Calibri" panose="020F0502020204030204" pitchFamily="34" charset="0"/>
              <a:cs typeface="Calibri" panose="020F0502020204030204" pitchFamily="34" charset="0"/>
            </a:endParaRPr>
          </a:p>
          <a:p>
            <a:pPr algn="ctr"/>
            <a:r>
              <a:rPr lang="en-US" dirty="0"/>
              <a:t>9</a:t>
            </a:r>
            <a:r>
              <a:rPr lang="en-US" baseline="30000" dirty="0"/>
              <a:t>2</a:t>
            </a:r>
            <a:r>
              <a:rPr lang="en-US" dirty="0"/>
              <a:t> = 81    </a:t>
            </a:r>
            <a:r>
              <a:rPr lang="en-US" dirty="0">
                <a:latin typeface="Calibri" panose="020F0502020204030204" pitchFamily="34" charset="0"/>
                <a:cs typeface="Calibri" panose="020F0502020204030204" pitchFamily="34" charset="0"/>
              </a:rPr>
              <a:t>→    8 + 1 = 9</a:t>
            </a:r>
          </a:p>
          <a:p>
            <a:pPr algn="ctr"/>
            <a:endParaRPr lang="en-US" dirty="0">
              <a:latin typeface="Calibri" panose="020F0502020204030204" pitchFamily="34" charset="0"/>
              <a:cs typeface="Calibri" panose="020F0502020204030204" pitchFamily="34" charset="0"/>
            </a:endParaRPr>
          </a:p>
          <a:p>
            <a:pPr algn="ctr"/>
            <a:endParaRPr lang="en-US" dirty="0"/>
          </a:p>
          <a:p>
            <a:pPr algn="ctr"/>
            <a:endParaRPr lang="en-US" dirty="0"/>
          </a:p>
        </p:txBody>
      </p:sp>
    </p:spTree>
    <p:extLst>
      <p:ext uri="{BB962C8B-B14F-4D97-AF65-F5344CB8AC3E}">
        <p14:creationId xmlns:p14="http://schemas.microsoft.com/office/powerpoint/2010/main" val="1454532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914400"/>
            <a:ext cx="9144000" cy="1143000"/>
          </a:xfrm>
        </p:spPr>
        <p:txBody>
          <a:bodyPr/>
          <a:lstStyle/>
          <a:p>
            <a:r>
              <a:rPr lang="en-US" dirty="0"/>
              <a:t>Properties / Patterns</a:t>
            </a:r>
            <a:endParaRPr dirty="0"/>
          </a:p>
        </p:txBody>
      </p:sp>
      <p:sp>
        <p:nvSpPr>
          <p:cNvPr id="3" name="Text Placeholder 2"/>
          <p:cNvSpPr>
            <a:spLocks noGrp="1"/>
          </p:cNvSpPr>
          <p:nvPr>
            <p:ph type="body" idx="1"/>
          </p:nvPr>
        </p:nvSpPr>
        <p:spPr>
          <a:xfrm>
            <a:off x="1501588" y="2743200"/>
            <a:ext cx="9144000" cy="1828800"/>
          </a:xfrm>
        </p:spPr>
        <p:txBody>
          <a:bodyPr>
            <a:normAutofit/>
          </a:bodyPr>
          <a:lstStyle/>
          <a:p>
            <a:pPr algn="ctr"/>
            <a:r>
              <a:rPr lang="en-US" dirty="0"/>
              <a:t>9</a:t>
            </a:r>
            <a:r>
              <a:rPr lang="en-US" baseline="30000" dirty="0"/>
              <a:t>2</a:t>
            </a:r>
            <a:r>
              <a:rPr lang="en-US" dirty="0"/>
              <a:t> = 81    </a:t>
            </a:r>
            <a:r>
              <a:rPr lang="en-US" dirty="0">
                <a:latin typeface="Calibri" panose="020F0502020204030204" pitchFamily="34" charset="0"/>
                <a:cs typeface="Calibri" panose="020F0502020204030204" pitchFamily="34" charset="0"/>
              </a:rPr>
              <a:t>→    8 + 1 = 9</a:t>
            </a:r>
          </a:p>
          <a:p>
            <a:pPr algn="ct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This makes 9 a </a:t>
            </a:r>
            <a:r>
              <a:rPr lang="en-US" dirty="0" err="1">
                <a:latin typeface="Calibri" panose="020F0502020204030204" pitchFamily="34" charset="0"/>
                <a:cs typeface="Calibri" panose="020F0502020204030204" pitchFamily="34" charset="0"/>
              </a:rPr>
              <a:t>Kaprekar</a:t>
            </a:r>
            <a:r>
              <a:rPr lang="en-US" dirty="0">
                <a:latin typeface="Calibri" panose="020F0502020204030204" pitchFamily="34" charset="0"/>
                <a:cs typeface="Calibri" panose="020F0502020204030204" pitchFamily="34" charset="0"/>
              </a:rPr>
              <a:t> number.  Because of this property, I have looked for similarities in </a:t>
            </a:r>
            <a:r>
              <a:rPr lang="en-US" dirty="0" err="1">
                <a:latin typeface="Calibri" panose="020F0502020204030204" pitchFamily="34" charset="0"/>
                <a:cs typeface="Calibri" panose="020F0502020204030204" pitchFamily="34" charset="0"/>
              </a:rPr>
              <a:t>Kaprekar</a:t>
            </a:r>
            <a:r>
              <a:rPr lang="en-US" dirty="0">
                <a:latin typeface="Calibri" panose="020F0502020204030204" pitchFamily="34" charset="0"/>
                <a:cs typeface="Calibri" panose="020F0502020204030204" pitchFamily="34" charset="0"/>
              </a:rPr>
              <a:t> numbers and found when divided by 9, the remainder is either 0 or 1, meaning they either divide evenly, or have a repeating decimal at the end of .1111111…</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pPr algn="ctr"/>
            <a:endParaRPr lang="en-US" dirty="0">
              <a:latin typeface="Calibri" panose="020F0502020204030204" pitchFamily="34" charset="0"/>
              <a:cs typeface="Calibri" panose="020F0502020204030204" pitchFamily="34" charset="0"/>
            </a:endParaRPr>
          </a:p>
          <a:p>
            <a:pPr algn="ctr"/>
            <a:endParaRPr lang="en-US" dirty="0"/>
          </a:p>
          <a:p>
            <a:pPr algn="ctr"/>
            <a:endParaRPr lang="en-US" dirty="0"/>
          </a:p>
        </p:txBody>
      </p:sp>
      <p:sp>
        <p:nvSpPr>
          <p:cNvPr id="4" name="Text Placeholder 2">
            <a:extLst>
              <a:ext uri="{FF2B5EF4-FFF2-40B4-BE49-F238E27FC236}">
                <a16:creationId xmlns:a16="http://schemas.microsoft.com/office/drawing/2014/main" id="{9980E982-AF71-44D1-89D6-A9F361475779}"/>
              </a:ext>
            </a:extLst>
          </p:cNvPr>
          <p:cNvSpPr txBox="1">
            <a:spLocks/>
          </p:cNvSpPr>
          <p:nvPr/>
        </p:nvSpPr>
        <p:spPr>
          <a:xfrm>
            <a:off x="6096000" y="4953000"/>
            <a:ext cx="4567518" cy="18288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buClr>
              <a:buFont typeface="Arial" pitchFamily="34" charset="0"/>
              <a:buNone/>
              <a:defRPr sz="2000" kern="1200">
                <a:solidFill>
                  <a:schemeClr val="accent1"/>
                </a:solidFill>
                <a:latin typeface="+mj-lt"/>
                <a:ea typeface="+mn-ea"/>
                <a:cs typeface="+mn-cs"/>
              </a:defRPr>
            </a:lvl1pPr>
            <a:lvl2pPr marL="457200" indent="0" algn="l" defTabSz="914400" rtl="0" eaLnBrk="1" latinLnBrk="0" hangingPunct="1">
              <a:lnSpc>
                <a:spcPct val="90000"/>
              </a:lnSpc>
              <a:spcBef>
                <a:spcPts val="1000"/>
              </a:spcBef>
              <a:buClr>
                <a:schemeClr val="accent1"/>
              </a:buClr>
              <a:buFont typeface="Arial" pitchFamily="34" charset="0"/>
              <a:buNone/>
              <a:defRPr sz="2000" kern="1200">
                <a:solidFill>
                  <a:schemeClr val="tx1">
                    <a:lumMod val="85000"/>
                  </a:schemeClr>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itchFamily="34" charset="0"/>
              <a:buNone/>
              <a:defRPr sz="1800" kern="1200">
                <a:solidFill>
                  <a:schemeClr val="tx1">
                    <a:lumMod val="85000"/>
                  </a:schemeClr>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5pPr>
            <a:lvl6pPr marL="22860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ctr"/>
            <a:r>
              <a:rPr lang="en-US" dirty="0">
                <a:latin typeface="Calibri" panose="020F0502020204030204" pitchFamily="34" charset="0"/>
                <a:cs typeface="Calibri" panose="020F0502020204030204" pitchFamily="34" charset="0"/>
              </a:rPr>
              <a:t>703 = 9 * 78.111111</a:t>
            </a:r>
          </a:p>
          <a:p>
            <a:pPr algn="ctr"/>
            <a:r>
              <a:rPr lang="en-US" dirty="0">
                <a:latin typeface="Calibri" panose="020F0502020204030204" pitchFamily="34" charset="0"/>
                <a:cs typeface="Calibri" panose="020F0502020204030204" pitchFamily="34" charset="0"/>
              </a:rPr>
              <a:t>999 = 9 * 111</a:t>
            </a:r>
          </a:p>
          <a:p>
            <a:pPr algn="ctr"/>
            <a:r>
              <a:rPr lang="en-US" dirty="0">
                <a:latin typeface="Calibri" panose="020F0502020204030204" pitchFamily="34" charset="0"/>
                <a:cs typeface="Calibri" panose="020F0502020204030204" pitchFamily="34" charset="0"/>
              </a:rPr>
              <a:t>2223 = 9 * 247</a:t>
            </a:r>
          </a:p>
          <a:p>
            <a:pPr algn="ctr"/>
            <a:r>
              <a:rPr lang="en-US" dirty="0">
                <a:latin typeface="Calibri" panose="020F0502020204030204" pitchFamily="34" charset="0"/>
                <a:cs typeface="Calibri" panose="020F0502020204030204" pitchFamily="34" charset="0"/>
              </a:rPr>
              <a:t>2728 = 9 * 303.111111</a:t>
            </a:r>
          </a:p>
          <a:p>
            <a:pPr algn="ctr"/>
            <a:r>
              <a:rPr lang="en-US" dirty="0">
                <a:latin typeface="Calibri" panose="020F0502020204030204" pitchFamily="34" charset="0"/>
                <a:cs typeface="Calibri" panose="020F0502020204030204" pitchFamily="34" charset="0"/>
              </a:rPr>
              <a:t>4879 = 9 * 542.111111</a:t>
            </a:r>
          </a:p>
          <a:p>
            <a:pPr algn="ctr"/>
            <a:r>
              <a:rPr lang="en-US" dirty="0">
                <a:latin typeface="Calibri" panose="020F0502020204030204" pitchFamily="34" charset="0"/>
                <a:cs typeface="Calibri" panose="020F0502020204030204" pitchFamily="34" charset="0"/>
              </a:rPr>
              <a:t>4940 = 9 * 550</a:t>
            </a:r>
          </a:p>
        </p:txBody>
      </p:sp>
      <p:sp>
        <p:nvSpPr>
          <p:cNvPr id="5" name="Text Placeholder 2">
            <a:extLst>
              <a:ext uri="{FF2B5EF4-FFF2-40B4-BE49-F238E27FC236}">
                <a16:creationId xmlns:a16="http://schemas.microsoft.com/office/drawing/2014/main" id="{3BD74874-B46A-4589-A66D-6ECD78C51922}"/>
              </a:ext>
            </a:extLst>
          </p:cNvPr>
          <p:cNvSpPr txBox="1">
            <a:spLocks/>
          </p:cNvSpPr>
          <p:nvPr/>
        </p:nvSpPr>
        <p:spPr>
          <a:xfrm>
            <a:off x="1528482" y="5020235"/>
            <a:ext cx="4567518" cy="18288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buClr>
              <a:buFont typeface="Arial" pitchFamily="34" charset="0"/>
              <a:buNone/>
              <a:defRPr sz="2000" kern="1200">
                <a:solidFill>
                  <a:schemeClr val="accent1"/>
                </a:solidFill>
                <a:latin typeface="+mj-lt"/>
                <a:ea typeface="+mn-ea"/>
                <a:cs typeface="+mn-cs"/>
              </a:defRPr>
            </a:lvl1pPr>
            <a:lvl2pPr marL="457200" indent="0" algn="l" defTabSz="914400" rtl="0" eaLnBrk="1" latinLnBrk="0" hangingPunct="1">
              <a:lnSpc>
                <a:spcPct val="90000"/>
              </a:lnSpc>
              <a:spcBef>
                <a:spcPts val="1000"/>
              </a:spcBef>
              <a:buClr>
                <a:schemeClr val="accent1"/>
              </a:buClr>
              <a:buFont typeface="Arial" pitchFamily="34" charset="0"/>
              <a:buNone/>
              <a:defRPr sz="2000" kern="1200">
                <a:solidFill>
                  <a:schemeClr val="tx1">
                    <a:lumMod val="85000"/>
                  </a:schemeClr>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itchFamily="34" charset="0"/>
              <a:buNone/>
              <a:defRPr sz="1800" kern="1200">
                <a:solidFill>
                  <a:schemeClr val="tx1">
                    <a:lumMod val="85000"/>
                  </a:schemeClr>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5pPr>
            <a:lvl6pPr marL="22860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ctr"/>
            <a:r>
              <a:rPr lang="en-US" dirty="0">
                <a:latin typeface="Calibri" panose="020F0502020204030204" pitchFamily="34" charset="0"/>
                <a:cs typeface="Calibri" panose="020F0502020204030204" pitchFamily="34" charset="0"/>
              </a:rPr>
              <a:t>1 = 9/9</a:t>
            </a:r>
          </a:p>
          <a:p>
            <a:pPr algn="ctr"/>
            <a:r>
              <a:rPr lang="en-US" dirty="0">
                <a:latin typeface="Calibri" panose="020F0502020204030204" pitchFamily="34" charset="0"/>
                <a:cs typeface="Calibri" panose="020F0502020204030204" pitchFamily="34" charset="0"/>
              </a:rPr>
              <a:t>9 = 9 * 1</a:t>
            </a:r>
          </a:p>
          <a:p>
            <a:pPr algn="ctr"/>
            <a:r>
              <a:rPr lang="en-US" dirty="0">
                <a:latin typeface="Calibri" panose="020F0502020204030204" pitchFamily="34" charset="0"/>
                <a:cs typeface="Calibri" panose="020F0502020204030204" pitchFamily="34" charset="0"/>
              </a:rPr>
              <a:t>45 = 9 * 5</a:t>
            </a:r>
          </a:p>
          <a:p>
            <a:pPr algn="ctr"/>
            <a:r>
              <a:rPr lang="en-US" dirty="0">
                <a:latin typeface="Calibri" panose="020F0502020204030204" pitchFamily="34" charset="0"/>
                <a:cs typeface="Calibri" panose="020F0502020204030204" pitchFamily="34" charset="0"/>
              </a:rPr>
              <a:t>55 = 9 * 6.111111</a:t>
            </a:r>
          </a:p>
          <a:p>
            <a:pPr algn="ctr"/>
            <a:r>
              <a:rPr lang="en-US" dirty="0">
                <a:latin typeface="Calibri" panose="020F0502020204030204" pitchFamily="34" charset="0"/>
                <a:cs typeface="Calibri" panose="020F0502020204030204" pitchFamily="34" charset="0"/>
              </a:rPr>
              <a:t>99 = 9 * 11</a:t>
            </a:r>
          </a:p>
          <a:p>
            <a:pPr algn="ctr"/>
            <a:r>
              <a:rPr lang="en-US" dirty="0">
                <a:latin typeface="Calibri" panose="020F0502020204030204" pitchFamily="34" charset="0"/>
                <a:cs typeface="Calibri" panose="020F0502020204030204" pitchFamily="34" charset="0"/>
              </a:rPr>
              <a:t>297 = 9 * 33</a:t>
            </a:r>
          </a:p>
          <a:p>
            <a:endParaRPr lang="en-US" dirty="0">
              <a:latin typeface="Calibri" panose="020F0502020204030204" pitchFamily="34" charset="0"/>
              <a:cs typeface="Calibri" panose="020F0502020204030204" pitchFamily="34" charset="0"/>
            </a:endParaRPr>
          </a:p>
          <a:p>
            <a:pPr algn="ctr"/>
            <a:endParaRPr lang="en-US" dirty="0">
              <a:latin typeface="Calibri" panose="020F0502020204030204" pitchFamily="34" charset="0"/>
              <a:cs typeface="Calibri" panose="020F0502020204030204" pitchFamily="34" charset="0"/>
            </a:endParaRPr>
          </a:p>
          <a:p>
            <a:pPr algn="ctr"/>
            <a:endParaRPr lang="en-US" dirty="0"/>
          </a:p>
          <a:p>
            <a:pPr algn="ctr"/>
            <a:endParaRPr lang="en-US" dirty="0"/>
          </a:p>
        </p:txBody>
      </p:sp>
    </p:spTree>
    <p:extLst>
      <p:ext uri="{BB962C8B-B14F-4D97-AF65-F5344CB8AC3E}">
        <p14:creationId xmlns:p14="http://schemas.microsoft.com/office/powerpoint/2010/main" val="294236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165763"/>
            <a:ext cx="10058400" cy="1330037"/>
          </a:xfrm>
        </p:spPr>
        <p:txBody>
          <a:bodyPr/>
          <a:lstStyle/>
          <a:p>
            <a:r>
              <a:rPr lang="en-US" dirty="0"/>
              <a:t>Part I:</a:t>
            </a:r>
            <a:endParaRPr dirty="0"/>
          </a:p>
        </p:txBody>
      </p:sp>
      <p:sp>
        <p:nvSpPr>
          <p:cNvPr id="3" name="Subtitle 2"/>
          <p:cNvSpPr>
            <a:spLocks noGrp="1"/>
          </p:cNvSpPr>
          <p:nvPr>
            <p:ph type="subTitle" idx="1"/>
          </p:nvPr>
        </p:nvSpPr>
        <p:spPr>
          <a:xfrm>
            <a:off x="1066800" y="4648200"/>
            <a:ext cx="10058400" cy="685800"/>
          </a:xfrm>
        </p:spPr>
        <p:txBody>
          <a:bodyPr>
            <a:normAutofit/>
          </a:bodyPr>
          <a:lstStyle/>
          <a:p>
            <a:r>
              <a:rPr lang="en-US" sz="2800" dirty="0"/>
              <a:t>Perfect Numbers</a:t>
            </a:r>
          </a:p>
        </p:txBody>
      </p:sp>
    </p:spTree>
    <p:extLst>
      <p:ext uri="{BB962C8B-B14F-4D97-AF65-F5344CB8AC3E}">
        <p14:creationId xmlns:p14="http://schemas.microsoft.com/office/powerpoint/2010/main" val="3462854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914400"/>
            <a:ext cx="9144000" cy="1143000"/>
          </a:xfrm>
        </p:spPr>
        <p:txBody>
          <a:bodyPr/>
          <a:lstStyle/>
          <a:p>
            <a:r>
              <a:rPr lang="en-US" dirty="0"/>
              <a:t>Algorithm</a:t>
            </a:r>
            <a:endParaRPr dirty="0"/>
          </a:p>
        </p:txBody>
      </p:sp>
      <p:sp>
        <p:nvSpPr>
          <p:cNvPr id="3" name="Text Placeholder 2"/>
          <p:cNvSpPr>
            <a:spLocks noGrp="1"/>
          </p:cNvSpPr>
          <p:nvPr>
            <p:ph type="body" idx="1"/>
          </p:nvPr>
        </p:nvSpPr>
        <p:spPr>
          <a:xfrm>
            <a:off x="1501588" y="2743200"/>
            <a:ext cx="9144000" cy="3733800"/>
          </a:xfrm>
        </p:spPr>
        <p:txBody>
          <a:bodyPr/>
          <a:lstStyle/>
          <a:p>
            <a:r>
              <a:rPr lang="en-US" dirty="0">
                <a:latin typeface="Calibri" panose="020F0502020204030204" pitchFamily="34" charset="0"/>
                <a:cs typeface="Calibri" panose="020F0502020204030204" pitchFamily="34" charset="0"/>
              </a:rPr>
              <a:t>We begin with a for loop and square our iterator.  We will be checking if the digits of the square can be split into two numbers whose sum equals </a:t>
            </a:r>
            <a:r>
              <a:rPr lang="en-US" dirty="0" err="1">
                <a:latin typeface="Calibri" panose="020F0502020204030204" pitchFamily="34" charset="0"/>
                <a:cs typeface="Calibri" panose="020F0502020204030204" pitchFamily="34" charset="0"/>
              </a:rPr>
              <a:t>i</a:t>
            </a:r>
            <a:r>
              <a:rPr lang="en-US" dirty="0">
                <a:latin typeface="Calibri" panose="020F0502020204030204" pitchFamily="34" charset="0"/>
                <a:cs typeface="Calibri" panose="020F0502020204030204" pitchFamily="34" charset="0"/>
              </a:rPr>
              <a:t>.</a:t>
            </a:r>
            <a:endParaRPr lang="en-US" dirty="0"/>
          </a:p>
          <a:p>
            <a:pPr algn="ctr"/>
            <a:endParaRPr lang="en-US" dirty="0"/>
          </a:p>
        </p:txBody>
      </p:sp>
      <p:pic>
        <p:nvPicPr>
          <p:cNvPr id="4" name="Picture 3">
            <a:extLst>
              <a:ext uri="{FF2B5EF4-FFF2-40B4-BE49-F238E27FC236}">
                <a16:creationId xmlns:a16="http://schemas.microsoft.com/office/drawing/2014/main" id="{0E6EA682-B3F8-48C4-A960-FEFCAE5BEAE5}"/>
              </a:ext>
            </a:extLst>
          </p:cNvPr>
          <p:cNvPicPr>
            <a:picLocks noChangeAspect="1"/>
          </p:cNvPicPr>
          <p:nvPr/>
        </p:nvPicPr>
        <p:blipFill>
          <a:blip r:embed="rId2"/>
          <a:stretch>
            <a:fillRect/>
          </a:stretch>
        </p:blipFill>
        <p:spPr>
          <a:xfrm>
            <a:off x="3635188" y="4071937"/>
            <a:ext cx="4876800" cy="1076325"/>
          </a:xfrm>
          <a:prstGeom prst="rect">
            <a:avLst/>
          </a:prstGeom>
        </p:spPr>
      </p:pic>
    </p:spTree>
    <p:extLst>
      <p:ext uri="{BB962C8B-B14F-4D97-AF65-F5344CB8AC3E}">
        <p14:creationId xmlns:p14="http://schemas.microsoft.com/office/powerpoint/2010/main" val="1521089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914400"/>
            <a:ext cx="9144000" cy="1143000"/>
          </a:xfrm>
        </p:spPr>
        <p:txBody>
          <a:bodyPr/>
          <a:lstStyle/>
          <a:p>
            <a:r>
              <a:rPr lang="en-US" dirty="0"/>
              <a:t>Algorithm</a:t>
            </a:r>
            <a:endParaRPr dirty="0"/>
          </a:p>
        </p:txBody>
      </p:sp>
      <p:sp>
        <p:nvSpPr>
          <p:cNvPr id="3" name="Text Placeholder 2"/>
          <p:cNvSpPr>
            <a:spLocks noGrp="1"/>
          </p:cNvSpPr>
          <p:nvPr>
            <p:ph type="body" idx="1"/>
          </p:nvPr>
        </p:nvSpPr>
        <p:spPr>
          <a:xfrm>
            <a:off x="1501588" y="2743200"/>
            <a:ext cx="9144000" cy="3733800"/>
          </a:xfrm>
        </p:spPr>
        <p:txBody>
          <a:bodyPr/>
          <a:lstStyle/>
          <a:p>
            <a:r>
              <a:rPr lang="en-US" dirty="0">
                <a:latin typeface="Calibri" panose="020F0502020204030204" pitchFamily="34" charset="0"/>
                <a:cs typeface="Calibri" panose="020F0502020204030204" pitchFamily="34" charset="0"/>
              </a:rPr>
              <a:t>As the program checks if a number is a </a:t>
            </a:r>
            <a:r>
              <a:rPr lang="en-US" dirty="0" err="1">
                <a:latin typeface="Calibri" panose="020F0502020204030204" pitchFamily="34" charset="0"/>
                <a:cs typeface="Calibri" panose="020F0502020204030204" pitchFamily="34" charset="0"/>
              </a:rPr>
              <a:t>Kaprekar</a:t>
            </a:r>
            <a:r>
              <a:rPr lang="en-US" dirty="0">
                <a:latin typeface="Calibri" panose="020F0502020204030204" pitchFamily="34" charset="0"/>
                <a:cs typeface="Calibri" panose="020F0502020204030204" pitchFamily="34" charset="0"/>
              </a:rPr>
              <a:t> number or not, this will be the first property to check, because it only requires two operations:</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Then we will count the number of digits, divide by two, and separate the digits to where the left number will consist of n/2 or n/2 – 1 digits, and the right number will consist of n/2 digits.  This is where there is some variation in </a:t>
            </a:r>
            <a:r>
              <a:rPr lang="en-US" dirty="0" err="1">
                <a:latin typeface="Calibri" panose="020F0502020204030204" pitchFamily="34" charset="0"/>
                <a:cs typeface="Calibri" panose="020F0502020204030204" pitchFamily="34" charset="0"/>
              </a:rPr>
              <a:t>Kaprekar</a:t>
            </a:r>
            <a:r>
              <a:rPr lang="en-US" dirty="0">
                <a:latin typeface="Calibri" panose="020F0502020204030204" pitchFamily="34" charset="0"/>
                <a:cs typeface="Calibri" panose="020F0502020204030204" pitchFamily="34" charset="0"/>
              </a:rPr>
              <a:t> numbers.  One list consists of those that fall under this category, where the other does not.  Example:</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5292</a:t>
            </a:r>
            <a:r>
              <a:rPr lang="en-US" baseline="30000" dirty="0">
                <a:latin typeface="Calibri" panose="020F0502020204030204" pitchFamily="34" charset="0"/>
                <a:cs typeface="Calibri" panose="020F0502020204030204" pitchFamily="34" charset="0"/>
              </a:rPr>
              <a:t>2</a:t>
            </a:r>
            <a:r>
              <a:rPr lang="en-US" dirty="0">
                <a:latin typeface="Calibri" panose="020F0502020204030204" pitchFamily="34" charset="0"/>
                <a:cs typeface="Calibri" panose="020F0502020204030204" pitchFamily="34" charset="0"/>
              </a:rPr>
              <a:t> = 28005264  →  28 + 5264 = 5292</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This number is listed on OEIS list A006886 but not A053816</a:t>
            </a:r>
          </a:p>
          <a:p>
            <a:pPr algn="r"/>
            <a:r>
              <a:rPr lang="en-US" dirty="0">
                <a:latin typeface="Calibri" panose="020F0502020204030204" pitchFamily="34" charset="0"/>
                <a:cs typeface="Calibri" panose="020F0502020204030204" pitchFamily="34" charset="0"/>
              </a:rPr>
              <a:t>-oeis.org</a:t>
            </a:r>
          </a:p>
          <a:p>
            <a:pPr algn="ctr"/>
            <a:endParaRPr lang="en-US" dirty="0"/>
          </a:p>
          <a:p>
            <a:pPr algn="ctr"/>
            <a:endParaRPr lang="en-US" dirty="0"/>
          </a:p>
        </p:txBody>
      </p:sp>
      <p:pic>
        <p:nvPicPr>
          <p:cNvPr id="4" name="Picture 3">
            <a:extLst>
              <a:ext uri="{FF2B5EF4-FFF2-40B4-BE49-F238E27FC236}">
                <a16:creationId xmlns:a16="http://schemas.microsoft.com/office/drawing/2014/main" id="{2548488A-80A6-4156-A64E-1949A36C5FB3}"/>
              </a:ext>
            </a:extLst>
          </p:cNvPr>
          <p:cNvPicPr>
            <a:picLocks noChangeAspect="1"/>
          </p:cNvPicPr>
          <p:nvPr/>
        </p:nvPicPr>
        <p:blipFill>
          <a:blip r:embed="rId2"/>
          <a:stretch>
            <a:fillRect/>
          </a:stretch>
        </p:blipFill>
        <p:spPr>
          <a:xfrm>
            <a:off x="4249550" y="3429000"/>
            <a:ext cx="3648075" cy="257175"/>
          </a:xfrm>
          <a:prstGeom prst="rect">
            <a:avLst/>
          </a:prstGeom>
        </p:spPr>
      </p:pic>
    </p:spTree>
    <p:extLst>
      <p:ext uri="{BB962C8B-B14F-4D97-AF65-F5344CB8AC3E}">
        <p14:creationId xmlns:p14="http://schemas.microsoft.com/office/powerpoint/2010/main" val="4241514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76200"/>
            <a:ext cx="9144000" cy="1143000"/>
          </a:xfrm>
        </p:spPr>
        <p:txBody>
          <a:bodyPr/>
          <a:lstStyle/>
          <a:p>
            <a:r>
              <a:rPr lang="en-US" dirty="0"/>
              <a:t>Algorithm</a:t>
            </a:r>
            <a:endParaRPr dirty="0"/>
          </a:p>
        </p:txBody>
      </p:sp>
      <p:sp>
        <p:nvSpPr>
          <p:cNvPr id="3" name="Text Placeholder 2"/>
          <p:cNvSpPr>
            <a:spLocks noGrp="1"/>
          </p:cNvSpPr>
          <p:nvPr>
            <p:ph type="body" idx="1"/>
          </p:nvPr>
        </p:nvSpPr>
        <p:spPr>
          <a:xfrm>
            <a:off x="1524000" y="1562100"/>
            <a:ext cx="9144000" cy="3733800"/>
          </a:xfrm>
        </p:spPr>
        <p:txBody>
          <a:bodyPr/>
          <a:lstStyle/>
          <a:p>
            <a:r>
              <a:rPr lang="en-US" dirty="0"/>
              <a:t>Here we count digits by counting how many times the unsigned long </a:t>
            </a:r>
            <a:r>
              <a:rPr lang="en-US" dirty="0" err="1"/>
              <a:t>long</a:t>
            </a:r>
            <a:r>
              <a:rPr lang="en-US" dirty="0"/>
              <a:t> integer may be divided by 10.  Then we find the number of digits for the left number and the right number.</a:t>
            </a:r>
          </a:p>
          <a:p>
            <a:pPr algn="ctr"/>
            <a:endParaRPr lang="en-US" dirty="0"/>
          </a:p>
        </p:txBody>
      </p:sp>
      <p:pic>
        <p:nvPicPr>
          <p:cNvPr id="5" name="Picture 4">
            <a:extLst>
              <a:ext uri="{FF2B5EF4-FFF2-40B4-BE49-F238E27FC236}">
                <a16:creationId xmlns:a16="http://schemas.microsoft.com/office/drawing/2014/main" id="{E33844A1-3097-40BE-889A-DAB11B19D133}"/>
              </a:ext>
            </a:extLst>
          </p:cNvPr>
          <p:cNvPicPr>
            <a:picLocks noChangeAspect="1"/>
          </p:cNvPicPr>
          <p:nvPr/>
        </p:nvPicPr>
        <p:blipFill>
          <a:blip r:embed="rId2"/>
          <a:stretch>
            <a:fillRect/>
          </a:stretch>
        </p:blipFill>
        <p:spPr>
          <a:xfrm>
            <a:off x="1400175" y="3038475"/>
            <a:ext cx="9391650" cy="3743325"/>
          </a:xfrm>
          <a:prstGeom prst="rect">
            <a:avLst/>
          </a:prstGeom>
        </p:spPr>
      </p:pic>
    </p:spTree>
    <p:extLst>
      <p:ext uri="{BB962C8B-B14F-4D97-AF65-F5344CB8AC3E}">
        <p14:creationId xmlns:p14="http://schemas.microsoft.com/office/powerpoint/2010/main" val="977672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02587" y="1219200"/>
            <a:ext cx="3122613" cy="1828800"/>
          </a:xfrm>
          <a:prstGeom prst="rect">
            <a:avLst/>
          </a:prstGeom>
        </p:spPr>
        <p:txBody>
          <a:bodyPr anchor="b">
            <a:normAutofit/>
          </a:bodyPr>
          <a:lstStyle/>
          <a:p>
            <a:r>
              <a:rPr lang="en-US" dirty="0">
                <a:solidFill>
                  <a:schemeClr val="tx1"/>
                </a:solidFill>
              </a:rPr>
              <a:t>Algorithm</a:t>
            </a:r>
            <a:endParaRPr dirty="0">
              <a:solidFill>
                <a:schemeClr val="tx1"/>
              </a:solidFill>
            </a:endParaRPr>
          </a:p>
        </p:txBody>
      </p:sp>
      <p:pic>
        <p:nvPicPr>
          <p:cNvPr id="4" name="Picture 3" descr="A close up of a screen&#10;&#10;Description automatically generated">
            <a:extLst>
              <a:ext uri="{FF2B5EF4-FFF2-40B4-BE49-F238E27FC236}">
                <a16:creationId xmlns:a16="http://schemas.microsoft.com/office/drawing/2014/main" id="{6369F98E-E340-4C90-9ADA-D5ACC2B007E1}"/>
              </a:ext>
            </a:extLst>
          </p:cNvPr>
          <p:cNvPicPr>
            <a:picLocks noChangeAspect="1"/>
          </p:cNvPicPr>
          <p:nvPr/>
        </p:nvPicPr>
        <p:blipFill>
          <a:blip r:embed="rId2"/>
          <a:stretch>
            <a:fillRect/>
          </a:stretch>
        </p:blipFill>
        <p:spPr>
          <a:xfrm>
            <a:off x="760412" y="2492883"/>
            <a:ext cx="6400800" cy="1872234"/>
          </a:xfrm>
          <a:prstGeom prst="rect">
            <a:avLst/>
          </a:prstGeom>
          <a:noFill/>
        </p:spPr>
      </p:pic>
      <p:sp>
        <p:nvSpPr>
          <p:cNvPr id="3" name="Text Placeholder 2"/>
          <p:cNvSpPr>
            <a:spLocks noGrp="1"/>
          </p:cNvSpPr>
          <p:nvPr>
            <p:ph type="body" sz="half" idx="2"/>
          </p:nvPr>
        </p:nvSpPr>
        <p:spPr>
          <a:xfrm>
            <a:off x="8001039" y="3429000"/>
            <a:ext cx="3124161" cy="1828800"/>
          </a:xfrm>
          <a:prstGeom prst="rect">
            <a:avLst/>
          </a:prstGeom>
        </p:spPr>
        <p:txBody>
          <a:bodyPr>
            <a:normAutofit/>
          </a:bodyPr>
          <a:lstStyle/>
          <a:p>
            <a:pPr>
              <a:spcAft>
                <a:spcPts val="600"/>
              </a:spcAft>
            </a:pPr>
            <a:r>
              <a:rPr lang="en-US" dirty="0">
                <a:solidFill>
                  <a:schemeClr val="accent1"/>
                </a:solidFill>
              </a:rPr>
              <a:t>This function will chop digits from the right, leaving us with our left number.</a:t>
            </a:r>
          </a:p>
          <a:p>
            <a:pPr>
              <a:spcAft>
                <a:spcPts val="600"/>
              </a:spcAft>
            </a:pPr>
            <a:endParaRPr lang="en-US" dirty="0"/>
          </a:p>
        </p:txBody>
      </p:sp>
    </p:spTree>
    <p:extLst>
      <p:ext uri="{BB962C8B-B14F-4D97-AF65-F5344CB8AC3E}">
        <p14:creationId xmlns:p14="http://schemas.microsoft.com/office/powerpoint/2010/main" val="957713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2587" y="1219200"/>
            <a:ext cx="3122613" cy="1828800"/>
          </a:xfrm>
          <a:prstGeom prst="rect">
            <a:avLst/>
          </a:prstGeom>
        </p:spPr>
        <p:txBody>
          <a:bodyPr anchor="b">
            <a:normAutofit/>
          </a:bodyPr>
          <a:lstStyle/>
          <a:p>
            <a:r>
              <a:rPr lang="en-US" dirty="0">
                <a:solidFill>
                  <a:schemeClr val="tx1"/>
                </a:solidFill>
              </a:rPr>
              <a:t>Algorithm</a:t>
            </a:r>
            <a:endParaRPr dirty="0">
              <a:solidFill>
                <a:schemeClr val="tx1"/>
              </a:solidFill>
            </a:endParaRPr>
          </a:p>
        </p:txBody>
      </p:sp>
      <p:sp>
        <p:nvSpPr>
          <p:cNvPr id="3" name="Text Placeholder 2"/>
          <p:cNvSpPr>
            <a:spLocks noGrp="1"/>
          </p:cNvSpPr>
          <p:nvPr>
            <p:ph type="body" sz="half" idx="2"/>
          </p:nvPr>
        </p:nvSpPr>
        <p:spPr>
          <a:xfrm>
            <a:off x="8001039" y="3429000"/>
            <a:ext cx="3124161" cy="2209800"/>
          </a:xfrm>
          <a:prstGeom prst="rect">
            <a:avLst/>
          </a:prstGeom>
        </p:spPr>
        <p:txBody>
          <a:bodyPr>
            <a:normAutofit/>
          </a:bodyPr>
          <a:lstStyle/>
          <a:p>
            <a:pPr>
              <a:spcAft>
                <a:spcPts val="600"/>
              </a:spcAft>
            </a:pPr>
            <a:r>
              <a:rPr lang="en-US" dirty="0">
                <a:solidFill>
                  <a:schemeClr val="accent1"/>
                </a:solidFill>
              </a:rPr>
              <a:t>This function will reverse the digits of a number.  We will use this for the number on the right.  The idea is to reverse the number, chop digits from the end, then reverse the number again.   </a:t>
            </a:r>
          </a:p>
          <a:p>
            <a:pPr>
              <a:spcAft>
                <a:spcPts val="600"/>
              </a:spcAft>
            </a:pPr>
            <a:endParaRPr lang="en-US" dirty="0"/>
          </a:p>
        </p:txBody>
      </p:sp>
      <p:pic>
        <p:nvPicPr>
          <p:cNvPr id="5" name="Picture 4">
            <a:extLst>
              <a:ext uri="{FF2B5EF4-FFF2-40B4-BE49-F238E27FC236}">
                <a16:creationId xmlns:a16="http://schemas.microsoft.com/office/drawing/2014/main" id="{2624653A-7C6D-40AF-86D7-E7F7B38F4C57}"/>
              </a:ext>
            </a:extLst>
          </p:cNvPr>
          <p:cNvPicPr>
            <a:picLocks noChangeAspect="1"/>
          </p:cNvPicPr>
          <p:nvPr/>
        </p:nvPicPr>
        <p:blipFill>
          <a:blip r:embed="rId2"/>
          <a:stretch>
            <a:fillRect/>
          </a:stretch>
        </p:blipFill>
        <p:spPr>
          <a:xfrm>
            <a:off x="1474789" y="2176462"/>
            <a:ext cx="5429250" cy="2505075"/>
          </a:xfrm>
          <a:prstGeom prst="rect">
            <a:avLst/>
          </a:prstGeom>
        </p:spPr>
      </p:pic>
    </p:spTree>
    <p:extLst>
      <p:ext uri="{BB962C8B-B14F-4D97-AF65-F5344CB8AC3E}">
        <p14:creationId xmlns:p14="http://schemas.microsoft.com/office/powerpoint/2010/main" val="1011820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489" y="228600"/>
            <a:ext cx="3122613" cy="685800"/>
          </a:xfrm>
          <a:prstGeom prst="rect">
            <a:avLst/>
          </a:prstGeom>
        </p:spPr>
        <p:txBody>
          <a:bodyPr anchor="b">
            <a:normAutofit/>
          </a:bodyPr>
          <a:lstStyle/>
          <a:p>
            <a:r>
              <a:rPr lang="en-US" dirty="0">
                <a:solidFill>
                  <a:schemeClr val="tx1"/>
                </a:solidFill>
              </a:rPr>
              <a:t>Algorithm</a:t>
            </a:r>
            <a:endParaRPr dirty="0">
              <a:solidFill>
                <a:schemeClr val="tx1"/>
              </a:solidFill>
            </a:endParaRPr>
          </a:p>
        </p:txBody>
      </p:sp>
      <p:sp>
        <p:nvSpPr>
          <p:cNvPr id="3" name="Text Placeholder 2"/>
          <p:cNvSpPr>
            <a:spLocks noGrp="1"/>
          </p:cNvSpPr>
          <p:nvPr>
            <p:ph type="body" sz="half" idx="2"/>
          </p:nvPr>
        </p:nvSpPr>
        <p:spPr>
          <a:xfrm>
            <a:off x="842981" y="2138362"/>
            <a:ext cx="3124161" cy="923925"/>
          </a:xfrm>
          <a:prstGeom prst="rect">
            <a:avLst/>
          </a:prstGeom>
        </p:spPr>
        <p:txBody>
          <a:bodyPr>
            <a:normAutofit/>
          </a:bodyPr>
          <a:lstStyle/>
          <a:p>
            <a:pPr>
              <a:spcAft>
                <a:spcPts val="600"/>
              </a:spcAft>
            </a:pPr>
            <a:r>
              <a:rPr lang="en-US" dirty="0">
                <a:solidFill>
                  <a:schemeClr val="accent1"/>
                </a:solidFill>
              </a:rPr>
              <a:t>So here is how we get our left number.</a:t>
            </a:r>
          </a:p>
          <a:p>
            <a:pPr>
              <a:spcAft>
                <a:spcPts val="600"/>
              </a:spcAft>
            </a:pPr>
            <a:endParaRPr lang="en-US" dirty="0"/>
          </a:p>
        </p:txBody>
      </p:sp>
      <p:pic>
        <p:nvPicPr>
          <p:cNvPr id="6" name="Picture 5">
            <a:extLst>
              <a:ext uri="{FF2B5EF4-FFF2-40B4-BE49-F238E27FC236}">
                <a16:creationId xmlns:a16="http://schemas.microsoft.com/office/drawing/2014/main" id="{B81BFECB-AA4A-4CDB-9E4A-676B8269D70D}"/>
              </a:ext>
            </a:extLst>
          </p:cNvPr>
          <p:cNvPicPr>
            <a:picLocks noChangeAspect="1"/>
          </p:cNvPicPr>
          <p:nvPr/>
        </p:nvPicPr>
        <p:blipFill>
          <a:blip r:embed="rId2"/>
          <a:stretch>
            <a:fillRect/>
          </a:stretch>
        </p:blipFill>
        <p:spPr>
          <a:xfrm>
            <a:off x="685800" y="983455"/>
            <a:ext cx="3438525" cy="923925"/>
          </a:xfrm>
          <a:prstGeom prst="rect">
            <a:avLst/>
          </a:prstGeom>
        </p:spPr>
      </p:pic>
      <p:sp>
        <p:nvSpPr>
          <p:cNvPr id="7" name="Text Placeholder 2">
            <a:extLst>
              <a:ext uri="{FF2B5EF4-FFF2-40B4-BE49-F238E27FC236}">
                <a16:creationId xmlns:a16="http://schemas.microsoft.com/office/drawing/2014/main" id="{1FA0C53D-D0CC-4EB8-9D65-F9E0A45F821C}"/>
              </a:ext>
            </a:extLst>
          </p:cNvPr>
          <p:cNvSpPr txBox="1">
            <a:spLocks/>
          </p:cNvSpPr>
          <p:nvPr/>
        </p:nvSpPr>
        <p:spPr>
          <a:xfrm>
            <a:off x="2590801" y="3429000"/>
            <a:ext cx="4800600" cy="22098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buClr>
              <a:buFont typeface="Arial" pitchFamily="34" charset="0"/>
              <a:buNone/>
              <a:defRPr sz="1600" kern="1200">
                <a:solidFill>
                  <a:schemeClr val="tx1">
                    <a:lumMod val="85000"/>
                  </a:schemeClr>
                </a:solidFill>
                <a:latin typeface="+mn-lt"/>
                <a:ea typeface="+mn-ea"/>
                <a:cs typeface="+mn-cs"/>
              </a:defRPr>
            </a:lvl1pPr>
            <a:lvl2pPr marL="457200" indent="0" algn="l" defTabSz="914400" rtl="0" eaLnBrk="1" latinLnBrk="0" hangingPunct="1">
              <a:lnSpc>
                <a:spcPct val="90000"/>
              </a:lnSpc>
              <a:spcBef>
                <a:spcPts val="1000"/>
              </a:spcBef>
              <a:buClr>
                <a:schemeClr val="accent1"/>
              </a:buClr>
              <a:buFont typeface="Arial" pitchFamily="34" charset="0"/>
              <a:buNone/>
              <a:defRPr sz="1400" kern="1200">
                <a:solidFill>
                  <a:schemeClr val="tx1">
                    <a:lumMod val="85000"/>
                  </a:schemeClr>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itchFamily="34" charset="0"/>
              <a:buNone/>
              <a:defRPr sz="1200" kern="1200">
                <a:solidFill>
                  <a:schemeClr val="tx1">
                    <a:lumMod val="85000"/>
                  </a:schemeClr>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Arial" pitchFamily="34" charset="0"/>
              <a:buNone/>
              <a:defRPr sz="1000" kern="1200">
                <a:solidFill>
                  <a:schemeClr val="tx1">
                    <a:lumMod val="85000"/>
                  </a:schemeClr>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itchFamily="34" charset="0"/>
              <a:buNone/>
              <a:defRPr sz="1000" kern="1200">
                <a:solidFill>
                  <a:schemeClr val="tx1">
                    <a:lumMod val="85000"/>
                  </a:schemeClr>
                </a:solidFill>
                <a:latin typeface="+mn-lt"/>
                <a:ea typeface="+mn-ea"/>
                <a:cs typeface="+mn-cs"/>
              </a:defRPr>
            </a:lvl5pPr>
            <a:lvl6pPr marL="2286000" indent="0" algn="l" defTabSz="914400" rtl="0" eaLnBrk="1" latinLnBrk="0" hangingPunct="1">
              <a:lnSpc>
                <a:spcPct val="90000"/>
              </a:lnSpc>
              <a:spcBef>
                <a:spcPts val="800"/>
              </a:spcBef>
              <a:buClr>
                <a:schemeClr val="accent1"/>
              </a:buClr>
              <a:buFont typeface="Arial"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buClr>
              <a:buFont typeface="Arial"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buClr>
              <a:buFont typeface="Arial"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buClr>
              <a:buFont typeface="Arial" pitchFamily="34" charset="0"/>
              <a:buNone/>
              <a:defRPr sz="1000" kern="1200">
                <a:solidFill>
                  <a:schemeClr val="tx1"/>
                </a:solidFill>
                <a:latin typeface="+mn-lt"/>
                <a:ea typeface="+mn-ea"/>
                <a:cs typeface="+mn-cs"/>
              </a:defRPr>
            </a:lvl9pPr>
          </a:lstStyle>
          <a:p>
            <a:pPr>
              <a:spcAft>
                <a:spcPts val="600"/>
              </a:spcAft>
            </a:pPr>
            <a:r>
              <a:rPr lang="en-US" dirty="0">
                <a:solidFill>
                  <a:schemeClr val="accent1"/>
                </a:solidFill>
              </a:rPr>
              <a:t>Our right number is not so easy.   Tailing zeros were a problem when reversing a number.   Example:</a:t>
            </a:r>
          </a:p>
          <a:p>
            <a:pPr>
              <a:spcAft>
                <a:spcPts val="600"/>
              </a:spcAft>
            </a:pPr>
            <a:r>
              <a:rPr lang="en-US" dirty="0">
                <a:solidFill>
                  <a:schemeClr val="accent1"/>
                </a:solidFill>
              </a:rPr>
              <a:t>4950</a:t>
            </a:r>
            <a:r>
              <a:rPr lang="en-US" baseline="30000" dirty="0">
                <a:solidFill>
                  <a:schemeClr val="accent1"/>
                </a:solidFill>
              </a:rPr>
              <a:t>2</a:t>
            </a:r>
            <a:r>
              <a:rPr lang="en-US" dirty="0">
                <a:solidFill>
                  <a:schemeClr val="accent1"/>
                </a:solidFill>
              </a:rPr>
              <a:t> = 24502500  </a:t>
            </a:r>
            <a:r>
              <a:rPr lang="en-US" dirty="0">
                <a:solidFill>
                  <a:schemeClr val="accent1"/>
                </a:solidFill>
                <a:latin typeface="Calibri" panose="020F0502020204030204" pitchFamily="34" charset="0"/>
                <a:cs typeface="Calibri" panose="020F0502020204030204" pitchFamily="34" charset="0"/>
              </a:rPr>
              <a:t>→  2450 + 2500 = 4950</a:t>
            </a:r>
          </a:p>
          <a:p>
            <a:pPr>
              <a:spcAft>
                <a:spcPts val="600"/>
              </a:spcAft>
            </a:pPr>
            <a:r>
              <a:rPr lang="en-US" dirty="0">
                <a:solidFill>
                  <a:schemeClr val="accent1"/>
                </a:solidFill>
                <a:latin typeface="Calibri" panose="020F0502020204030204" pitchFamily="34" charset="0"/>
                <a:cs typeface="Calibri" panose="020F0502020204030204" pitchFamily="34" charset="0"/>
              </a:rPr>
              <a:t>24502500 reversed is 00520542, then chop 4 digits:</a:t>
            </a:r>
          </a:p>
          <a:p>
            <a:pPr>
              <a:spcAft>
                <a:spcPts val="600"/>
              </a:spcAft>
            </a:pPr>
            <a:r>
              <a:rPr lang="en-US" dirty="0">
                <a:solidFill>
                  <a:schemeClr val="accent1"/>
                </a:solidFill>
                <a:latin typeface="Calibri" panose="020F0502020204030204" pitchFamily="34" charset="0"/>
                <a:cs typeface="Calibri" panose="020F0502020204030204" pitchFamily="34" charset="0"/>
              </a:rPr>
              <a:t>0052, but the program will ignore the leading zeros,</a:t>
            </a:r>
          </a:p>
          <a:p>
            <a:pPr>
              <a:spcAft>
                <a:spcPts val="600"/>
              </a:spcAft>
            </a:pPr>
            <a:r>
              <a:rPr lang="en-US" dirty="0">
                <a:solidFill>
                  <a:schemeClr val="accent1"/>
                </a:solidFill>
                <a:latin typeface="Calibri" panose="020F0502020204030204" pitchFamily="34" charset="0"/>
                <a:cs typeface="Calibri" panose="020F0502020204030204" pitchFamily="34" charset="0"/>
              </a:rPr>
              <a:t>so we need to count them and multiply by 10 for each one.</a:t>
            </a:r>
            <a:endParaRPr lang="en-US" dirty="0">
              <a:solidFill>
                <a:schemeClr val="accent1"/>
              </a:solidFill>
            </a:endParaRPr>
          </a:p>
          <a:p>
            <a:pPr>
              <a:spcAft>
                <a:spcPts val="600"/>
              </a:spcAft>
            </a:pPr>
            <a:endParaRPr lang="en-US" dirty="0"/>
          </a:p>
        </p:txBody>
      </p:sp>
      <p:pic>
        <p:nvPicPr>
          <p:cNvPr id="9" name="Picture 8">
            <a:extLst>
              <a:ext uri="{FF2B5EF4-FFF2-40B4-BE49-F238E27FC236}">
                <a16:creationId xmlns:a16="http://schemas.microsoft.com/office/drawing/2014/main" id="{4EE36285-82D4-4C7F-B55D-4CF70A389438}"/>
              </a:ext>
            </a:extLst>
          </p:cNvPr>
          <p:cNvPicPr>
            <a:picLocks noChangeAspect="1"/>
          </p:cNvPicPr>
          <p:nvPr/>
        </p:nvPicPr>
        <p:blipFill>
          <a:blip r:embed="rId3"/>
          <a:stretch>
            <a:fillRect/>
          </a:stretch>
        </p:blipFill>
        <p:spPr>
          <a:xfrm>
            <a:off x="7658102" y="1445417"/>
            <a:ext cx="4267200" cy="4953000"/>
          </a:xfrm>
          <a:prstGeom prst="rect">
            <a:avLst/>
          </a:prstGeom>
        </p:spPr>
      </p:pic>
    </p:spTree>
    <p:extLst>
      <p:ext uri="{BB962C8B-B14F-4D97-AF65-F5344CB8AC3E}">
        <p14:creationId xmlns:p14="http://schemas.microsoft.com/office/powerpoint/2010/main" val="191232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914400"/>
            <a:ext cx="9144000" cy="1143000"/>
          </a:xfrm>
        </p:spPr>
        <p:txBody>
          <a:bodyPr/>
          <a:lstStyle/>
          <a:p>
            <a:r>
              <a:rPr lang="en-US" dirty="0"/>
              <a:t>Algorithm</a:t>
            </a:r>
            <a:endParaRPr dirty="0"/>
          </a:p>
        </p:txBody>
      </p:sp>
      <p:sp>
        <p:nvSpPr>
          <p:cNvPr id="3" name="Text Placeholder 2"/>
          <p:cNvSpPr>
            <a:spLocks noGrp="1"/>
          </p:cNvSpPr>
          <p:nvPr>
            <p:ph type="body" idx="1"/>
          </p:nvPr>
        </p:nvSpPr>
        <p:spPr>
          <a:xfrm>
            <a:off x="1501588" y="2743200"/>
            <a:ext cx="9144000" cy="3733800"/>
          </a:xfrm>
        </p:spPr>
        <p:txBody>
          <a:bodyPr/>
          <a:lstStyle/>
          <a:p>
            <a:r>
              <a:rPr lang="en-US" dirty="0">
                <a:latin typeface="Calibri" panose="020F0502020204030204" pitchFamily="34" charset="0"/>
                <a:cs typeface="Calibri" panose="020F0502020204030204" pitchFamily="34" charset="0"/>
              </a:rPr>
              <a:t>Now we finally check if the left number and right number add to be the iterator that we squared initially.  If it is, print it.  If not, try the next number.</a:t>
            </a:r>
            <a:endParaRPr lang="en-US" dirty="0"/>
          </a:p>
          <a:p>
            <a:pPr algn="ctr"/>
            <a:endParaRPr lang="en-US" dirty="0"/>
          </a:p>
        </p:txBody>
      </p:sp>
      <p:pic>
        <p:nvPicPr>
          <p:cNvPr id="5" name="Picture 4">
            <a:extLst>
              <a:ext uri="{FF2B5EF4-FFF2-40B4-BE49-F238E27FC236}">
                <a16:creationId xmlns:a16="http://schemas.microsoft.com/office/drawing/2014/main" id="{C8BC855B-8068-4119-910F-C621D4E1F834}"/>
              </a:ext>
            </a:extLst>
          </p:cNvPr>
          <p:cNvPicPr>
            <a:picLocks noChangeAspect="1"/>
          </p:cNvPicPr>
          <p:nvPr/>
        </p:nvPicPr>
        <p:blipFill>
          <a:blip r:embed="rId2"/>
          <a:stretch>
            <a:fillRect/>
          </a:stretch>
        </p:blipFill>
        <p:spPr>
          <a:xfrm>
            <a:off x="1368238" y="4348163"/>
            <a:ext cx="9410700" cy="904875"/>
          </a:xfrm>
          <a:prstGeom prst="rect">
            <a:avLst/>
          </a:prstGeom>
        </p:spPr>
      </p:pic>
    </p:spTree>
    <p:extLst>
      <p:ext uri="{BB962C8B-B14F-4D97-AF65-F5344CB8AC3E}">
        <p14:creationId xmlns:p14="http://schemas.microsoft.com/office/powerpoint/2010/main" val="575973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914400"/>
            <a:ext cx="9144000" cy="1143000"/>
          </a:xfrm>
        </p:spPr>
        <p:txBody>
          <a:bodyPr/>
          <a:lstStyle/>
          <a:p>
            <a:r>
              <a:rPr lang="en-US" dirty="0"/>
              <a:t>Results</a:t>
            </a:r>
            <a:endParaRPr dirty="0"/>
          </a:p>
        </p:txBody>
      </p:sp>
      <p:sp>
        <p:nvSpPr>
          <p:cNvPr id="3" name="Text Placeholder 2"/>
          <p:cNvSpPr>
            <a:spLocks noGrp="1"/>
          </p:cNvSpPr>
          <p:nvPr>
            <p:ph type="body" idx="1"/>
          </p:nvPr>
        </p:nvSpPr>
        <p:spPr>
          <a:xfrm>
            <a:off x="1501588" y="2743200"/>
            <a:ext cx="3680012" cy="3733800"/>
          </a:xfrm>
        </p:spPr>
        <p:txBody>
          <a:bodyPr/>
          <a:lstStyle/>
          <a:p>
            <a:r>
              <a:rPr lang="en-US" dirty="0">
                <a:latin typeface="Calibri" panose="020F0502020204030204" pitchFamily="34" charset="0"/>
                <a:cs typeface="Calibri" panose="020F0502020204030204" pitchFamily="34" charset="0"/>
              </a:rPr>
              <a:t>The most extensive list online only went to 99999.</a:t>
            </a:r>
          </a:p>
          <a:p>
            <a:r>
              <a:rPr lang="en-US" dirty="0">
                <a:latin typeface="Calibri" panose="020F0502020204030204" pitchFamily="34" charset="0"/>
                <a:cs typeface="Calibri" panose="020F0502020204030204" pitchFamily="34" charset="0"/>
              </a:rPr>
              <a:t>There is error at 187110, squared is 35010152100, but the tail zeros were caught by the addition sentence, and it is a </a:t>
            </a:r>
            <a:r>
              <a:rPr lang="en-US" dirty="0" err="1">
                <a:latin typeface="Calibri" panose="020F0502020204030204" pitchFamily="34" charset="0"/>
                <a:cs typeface="Calibri" panose="020F0502020204030204" pitchFamily="34" charset="0"/>
              </a:rPr>
              <a:t>Kaprekar</a:t>
            </a:r>
            <a:r>
              <a:rPr lang="en-US" dirty="0">
                <a:latin typeface="Calibri" panose="020F0502020204030204" pitchFamily="34" charset="0"/>
                <a:cs typeface="Calibri" panose="020F0502020204030204" pitchFamily="34" charset="0"/>
              </a:rPr>
              <a:t> number.  It is difficult to tell where the program loses accuracy as my scientific calculator ends up putting the large numbers in scientific notation and rounding off the end.</a:t>
            </a:r>
            <a:endParaRPr lang="en-US" dirty="0"/>
          </a:p>
          <a:p>
            <a:pPr algn="ctr"/>
            <a:endParaRPr lang="en-US" dirty="0"/>
          </a:p>
        </p:txBody>
      </p:sp>
      <p:pic>
        <p:nvPicPr>
          <p:cNvPr id="4" name="Picture 3">
            <a:extLst>
              <a:ext uri="{FF2B5EF4-FFF2-40B4-BE49-F238E27FC236}">
                <a16:creationId xmlns:a16="http://schemas.microsoft.com/office/drawing/2014/main" id="{E11D221A-7DA9-43FC-9F05-057DBB0DDE9E}"/>
              </a:ext>
            </a:extLst>
          </p:cNvPr>
          <p:cNvPicPr>
            <a:picLocks noChangeAspect="1"/>
          </p:cNvPicPr>
          <p:nvPr/>
        </p:nvPicPr>
        <p:blipFill>
          <a:blip r:embed="rId2"/>
          <a:stretch>
            <a:fillRect/>
          </a:stretch>
        </p:blipFill>
        <p:spPr>
          <a:xfrm>
            <a:off x="6553200" y="0"/>
            <a:ext cx="4409752" cy="6858000"/>
          </a:xfrm>
          <a:prstGeom prst="rect">
            <a:avLst/>
          </a:prstGeom>
        </p:spPr>
      </p:pic>
    </p:spTree>
    <p:extLst>
      <p:ext uri="{BB962C8B-B14F-4D97-AF65-F5344CB8AC3E}">
        <p14:creationId xmlns:p14="http://schemas.microsoft.com/office/powerpoint/2010/main" val="3769298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914400"/>
            <a:ext cx="9144000" cy="1143000"/>
          </a:xfrm>
        </p:spPr>
        <p:txBody>
          <a:bodyPr/>
          <a:lstStyle/>
          <a:p>
            <a:r>
              <a:rPr lang="en-US" dirty="0"/>
              <a:t>Results</a:t>
            </a:r>
            <a:endParaRPr dirty="0"/>
          </a:p>
        </p:txBody>
      </p:sp>
      <p:sp>
        <p:nvSpPr>
          <p:cNvPr id="3" name="Text Placeholder 2"/>
          <p:cNvSpPr>
            <a:spLocks noGrp="1"/>
          </p:cNvSpPr>
          <p:nvPr>
            <p:ph type="body" idx="1"/>
          </p:nvPr>
        </p:nvSpPr>
        <p:spPr>
          <a:xfrm>
            <a:off x="1501588" y="2743200"/>
            <a:ext cx="3680012" cy="3733800"/>
          </a:xfrm>
        </p:spPr>
        <p:txBody>
          <a:bodyPr/>
          <a:lstStyle/>
          <a:p>
            <a:r>
              <a:rPr lang="en-US" dirty="0">
                <a:latin typeface="Calibri" panose="020F0502020204030204" pitchFamily="34" charset="0"/>
                <a:cs typeface="Calibri" panose="020F0502020204030204" pitchFamily="34" charset="0"/>
              </a:rPr>
              <a:t>It continued.  The program took a lot of time to finish. 99999999 was the number at which I had asked it to stop.</a:t>
            </a:r>
            <a:endParaRPr lang="en-US" dirty="0"/>
          </a:p>
          <a:p>
            <a:pPr algn="ctr"/>
            <a:endParaRPr lang="en-US" dirty="0"/>
          </a:p>
        </p:txBody>
      </p:sp>
      <p:pic>
        <p:nvPicPr>
          <p:cNvPr id="5" name="Picture 4">
            <a:extLst>
              <a:ext uri="{FF2B5EF4-FFF2-40B4-BE49-F238E27FC236}">
                <a16:creationId xmlns:a16="http://schemas.microsoft.com/office/drawing/2014/main" id="{5294A1E5-B074-40AE-AC90-9E7E58AC8E5D}"/>
              </a:ext>
            </a:extLst>
          </p:cNvPr>
          <p:cNvPicPr>
            <a:picLocks noChangeAspect="1"/>
          </p:cNvPicPr>
          <p:nvPr/>
        </p:nvPicPr>
        <p:blipFill>
          <a:blip r:embed="rId2"/>
          <a:stretch>
            <a:fillRect/>
          </a:stretch>
        </p:blipFill>
        <p:spPr>
          <a:xfrm>
            <a:off x="6324600" y="0"/>
            <a:ext cx="5639161" cy="6858000"/>
          </a:xfrm>
          <a:prstGeom prst="rect">
            <a:avLst/>
          </a:prstGeom>
        </p:spPr>
      </p:pic>
    </p:spTree>
    <p:extLst>
      <p:ext uri="{BB962C8B-B14F-4D97-AF65-F5344CB8AC3E}">
        <p14:creationId xmlns:p14="http://schemas.microsoft.com/office/powerpoint/2010/main" val="3409307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165763"/>
            <a:ext cx="10058400" cy="1330037"/>
          </a:xfrm>
        </p:spPr>
        <p:txBody>
          <a:bodyPr/>
          <a:lstStyle/>
          <a:p>
            <a:r>
              <a:rPr lang="en-US" dirty="0"/>
              <a:t>Part III:</a:t>
            </a:r>
            <a:endParaRPr dirty="0"/>
          </a:p>
        </p:txBody>
      </p:sp>
      <p:sp>
        <p:nvSpPr>
          <p:cNvPr id="3" name="Subtitle 2"/>
          <p:cNvSpPr>
            <a:spLocks noGrp="1"/>
          </p:cNvSpPr>
          <p:nvPr>
            <p:ph type="subTitle" idx="1"/>
          </p:nvPr>
        </p:nvSpPr>
        <p:spPr>
          <a:xfrm>
            <a:off x="1066800" y="4648200"/>
            <a:ext cx="10058400" cy="685800"/>
          </a:xfrm>
        </p:spPr>
        <p:txBody>
          <a:bodyPr>
            <a:normAutofit/>
          </a:bodyPr>
          <a:lstStyle/>
          <a:p>
            <a:r>
              <a:rPr lang="en-US" sz="2800" dirty="0"/>
              <a:t>Lucky Numbers</a:t>
            </a:r>
          </a:p>
        </p:txBody>
      </p:sp>
    </p:spTree>
    <p:extLst>
      <p:ext uri="{BB962C8B-B14F-4D97-AF65-F5344CB8AC3E}">
        <p14:creationId xmlns:p14="http://schemas.microsoft.com/office/powerpoint/2010/main" val="1553234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04800"/>
            <a:ext cx="9144000" cy="2743200"/>
          </a:xfrm>
        </p:spPr>
        <p:txBody>
          <a:bodyPr/>
          <a:lstStyle/>
          <a:p>
            <a:r>
              <a:rPr lang="en-US" dirty="0"/>
              <a:t>Definition</a:t>
            </a:r>
            <a:endParaRPr dirty="0"/>
          </a:p>
        </p:txBody>
      </p:sp>
      <p:sp>
        <p:nvSpPr>
          <p:cNvPr id="3" name="Text Placeholder 2"/>
          <p:cNvSpPr>
            <a:spLocks noGrp="1"/>
          </p:cNvSpPr>
          <p:nvPr>
            <p:ph type="body" idx="1"/>
          </p:nvPr>
        </p:nvSpPr>
        <p:spPr>
          <a:xfrm>
            <a:off x="1524000" y="3420035"/>
            <a:ext cx="9144000" cy="1506537"/>
          </a:xfrm>
        </p:spPr>
        <p:txBody>
          <a:bodyPr/>
          <a:lstStyle/>
          <a:p>
            <a:r>
              <a:rPr lang="en-US" b="1" dirty="0"/>
              <a:t>“Perfect number</a:t>
            </a:r>
            <a:r>
              <a:rPr lang="en-US" dirty="0"/>
              <a:t>, a positive integer that is equal to the sum of its proper divisors”</a:t>
            </a:r>
          </a:p>
          <a:p>
            <a:endParaRPr lang="en-US" dirty="0"/>
          </a:p>
          <a:p>
            <a:endParaRPr lang="en-US" dirty="0"/>
          </a:p>
          <a:p>
            <a:r>
              <a:rPr lang="en-US" dirty="0"/>
              <a:t>-Encyclopedia Britannica</a:t>
            </a:r>
          </a:p>
          <a:p>
            <a:endParaRPr dirty="0"/>
          </a:p>
        </p:txBody>
      </p:sp>
    </p:spTree>
    <p:extLst>
      <p:ext uri="{BB962C8B-B14F-4D97-AF65-F5344CB8AC3E}">
        <p14:creationId xmlns:p14="http://schemas.microsoft.com/office/powerpoint/2010/main" val="3444435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endParaRPr dirty="0"/>
          </a:p>
        </p:txBody>
      </p:sp>
      <p:sp>
        <p:nvSpPr>
          <p:cNvPr id="3" name="Text Placeholder 2"/>
          <p:cNvSpPr>
            <a:spLocks noGrp="1"/>
          </p:cNvSpPr>
          <p:nvPr>
            <p:ph type="body" idx="1"/>
          </p:nvPr>
        </p:nvSpPr>
        <p:spPr/>
        <p:txBody>
          <a:bodyPr/>
          <a:lstStyle/>
          <a:p>
            <a:r>
              <a:rPr lang="en-US" dirty="0"/>
              <a:t>Lucky numbers are those left remaining after starting with a sequence of positive integers, striking out those that are of each index interval of the first integer greater than 1.</a:t>
            </a:r>
            <a:endParaRPr dirty="0"/>
          </a:p>
        </p:txBody>
      </p:sp>
    </p:spTree>
    <p:extLst>
      <p:ext uri="{BB962C8B-B14F-4D97-AF65-F5344CB8AC3E}">
        <p14:creationId xmlns:p14="http://schemas.microsoft.com/office/powerpoint/2010/main" val="28390301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3525" y="304800"/>
            <a:ext cx="9144000" cy="914400"/>
          </a:xfrm>
        </p:spPr>
        <p:txBody>
          <a:bodyPr/>
          <a:lstStyle/>
          <a:p>
            <a:r>
              <a:rPr lang="en-US" dirty="0"/>
              <a:t>Example:</a:t>
            </a:r>
            <a:endParaRPr dirty="0"/>
          </a:p>
        </p:txBody>
      </p:sp>
      <p:sp>
        <p:nvSpPr>
          <p:cNvPr id="3" name="Text Placeholder 2"/>
          <p:cNvSpPr>
            <a:spLocks noGrp="1"/>
          </p:cNvSpPr>
          <p:nvPr>
            <p:ph type="body" idx="1"/>
          </p:nvPr>
        </p:nvSpPr>
        <p:spPr>
          <a:xfrm>
            <a:off x="1524000" y="2057400"/>
            <a:ext cx="9144000" cy="4495800"/>
          </a:xfrm>
        </p:spPr>
        <p:txBody>
          <a:bodyPr>
            <a:normAutofit/>
          </a:bodyPr>
          <a:lstStyle/>
          <a:p>
            <a:r>
              <a:rPr lang="en-US" dirty="0"/>
              <a:t>For an interval 1 2 3 4 5 6 7 8 9 10 , the first step is to identify the first integer greater than 1, which is 2.</a:t>
            </a:r>
          </a:p>
          <a:p>
            <a:endParaRPr lang="en-US" dirty="0"/>
          </a:p>
          <a:p>
            <a:endParaRPr lang="en-US" dirty="0"/>
          </a:p>
          <a:p>
            <a:endParaRPr lang="en-US" dirty="0"/>
          </a:p>
          <a:p>
            <a:r>
              <a:rPr lang="en-US" dirty="0"/>
              <a:t>So every second integer is struck out, leaving us with:</a:t>
            </a:r>
          </a:p>
          <a:p>
            <a:endParaRPr lang="en-US" dirty="0"/>
          </a:p>
          <a:p>
            <a:endParaRPr lang="en-US" dirty="0"/>
          </a:p>
          <a:p>
            <a:endParaRPr lang="en-US" dirty="0"/>
          </a:p>
          <a:p>
            <a:endParaRPr lang="en-US" dirty="0"/>
          </a:p>
          <a:p>
            <a:r>
              <a:rPr lang="en-US" dirty="0"/>
              <a:t>Now the next integer is 3, so we strike out every third integer:</a:t>
            </a:r>
          </a:p>
          <a:p>
            <a:endParaRPr lang="en-US" dirty="0"/>
          </a:p>
          <a:p>
            <a:endParaRPr lang="en-US" dirty="0"/>
          </a:p>
          <a:p>
            <a:endParaRPr lang="en-US" dirty="0"/>
          </a:p>
          <a:p>
            <a:r>
              <a:rPr lang="en-US" dirty="0"/>
              <a:t>               </a:t>
            </a:r>
            <a:r>
              <a:rPr lang="en-US" dirty="0">
                <a:latin typeface="Calibri" panose="020F0502020204030204" pitchFamily="34" charset="0"/>
                <a:cs typeface="Calibri" panose="020F0502020204030204" pitchFamily="34" charset="0"/>
              </a:rPr>
              <a:t>↑      ↑      ↑</a:t>
            </a:r>
            <a:endParaRPr lang="en-US" dirty="0"/>
          </a:p>
        </p:txBody>
      </p:sp>
      <p:cxnSp>
        <p:nvCxnSpPr>
          <p:cNvPr id="7" name="Straight Connector 6">
            <a:extLst>
              <a:ext uri="{FF2B5EF4-FFF2-40B4-BE49-F238E27FC236}">
                <a16:creationId xmlns:a16="http://schemas.microsoft.com/office/drawing/2014/main" id="{F7336836-BF3E-4360-8B6F-6F16A4494C65}"/>
              </a:ext>
            </a:extLst>
          </p:cNvPr>
          <p:cNvCxnSpPr>
            <a:cxnSpLocks/>
          </p:cNvCxnSpPr>
          <p:nvPr/>
        </p:nvCxnSpPr>
        <p:spPr>
          <a:xfrm>
            <a:off x="3810000" y="2057400"/>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5E21CFE-4557-4D7C-99E7-8C9AE20BF9F3}"/>
              </a:ext>
            </a:extLst>
          </p:cNvPr>
          <p:cNvCxnSpPr/>
          <p:nvPr/>
        </p:nvCxnSpPr>
        <p:spPr>
          <a:xfrm>
            <a:off x="3810000" y="20574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36A0DBC-745A-436C-AF27-229603CE3AAE}"/>
              </a:ext>
            </a:extLst>
          </p:cNvPr>
          <p:cNvCxnSpPr/>
          <p:nvPr/>
        </p:nvCxnSpPr>
        <p:spPr>
          <a:xfrm>
            <a:off x="3810000" y="2362200"/>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93474B3-CDBC-427F-81CA-6CA2D2403BB8}"/>
              </a:ext>
            </a:extLst>
          </p:cNvPr>
          <p:cNvCxnSpPr/>
          <p:nvPr/>
        </p:nvCxnSpPr>
        <p:spPr>
          <a:xfrm>
            <a:off x="6705600" y="20574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FCAB5A-BBAC-4D1D-A916-B8230B9FC9BB}"/>
              </a:ext>
            </a:extLst>
          </p:cNvPr>
          <p:cNvCxnSpPr/>
          <p:nvPr/>
        </p:nvCxnSpPr>
        <p:spPr>
          <a:xfrm>
            <a:off x="4038600" y="2057399"/>
            <a:ext cx="0" cy="304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3A48C10-A998-4676-B9FB-7C1E72A9C6A4}"/>
              </a:ext>
            </a:extLst>
          </p:cNvPr>
          <p:cNvCxnSpPr/>
          <p:nvPr/>
        </p:nvCxnSpPr>
        <p:spPr>
          <a:xfrm>
            <a:off x="4343400" y="2057399"/>
            <a:ext cx="0" cy="304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13AEC58-6A1F-4EE5-84D6-6FAF4E495EBE}"/>
              </a:ext>
            </a:extLst>
          </p:cNvPr>
          <p:cNvCxnSpPr/>
          <p:nvPr/>
        </p:nvCxnSpPr>
        <p:spPr>
          <a:xfrm>
            <a:off x="4572000" y="2057399"/>
            <a:ext cx="0" cy="304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CD17392-D6F0-4DCD-8CE2-652E8918C783}"/>
              </a:ext>
            </a:extLst>
          </p:cNvPr>
          <p:cNvCxnSpPr/>
          <p:nvPr/>
        </p:nvCxnSpPr>
        <p:spPr>
          <a:xfrm>
            <a:off x="4876800" y="2057399"/>
            <a:ext cx="0" cy="304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E8738BC-D7BA-4BDC-986C-7E05E2BB604F}"/>
              </a:ext>
            </a:extLst>
          </p:cNvPr>
          <p:cNvCxnSpPr/>
          <p:nvPr/>
        </p:nvCxnSpPr>
        <p:spPr>
          <a:xfrm>
            <a:off x="5181600" y="2057399"/>
            <a:ext cx="0" cy="304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92B488D-2AFB-4EAE-849B-93E169AF695D}"/>
              </a:ext>
            </a:extLst>
          </p:cNvPr>
          <p:cNvCxnSpPr/>
          <p:nvPr/>
        </p:nvCxnSpPr>
        <p:spPr>
          <a:xfrm>
            <a:off x="5486400" y="2057399"/>
            <a:ext cx="0" cy="304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434D793-BF64-4623-AC6E-B7C797E4E1E7}"/>
              </a:ext>
            </a:extLst>
          </p:cNvPr>
          <p:cNvCxnSpPr/>
          <p:nvPr/>
        </p:nvCxnSpPr>
        <p:spPr>
          <a:xfrm>
            <a:off x="5715000" y="2057399"/>
            <a:ext cx="0" cy="304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844C750-F9C7-4D3D-895A-33367525F552}"/>
              </a:ext>
            </a:extLst>
          </p:cNvPr>
          <p:cNvCxnSpPr>
            <a:cxnSpLocks/>
          </p:cNvCxnSpPr>
          <p:nvPr/>
        </p:nvCxnSpPr>
        <p:spPr>
          <a:xfrm>
            <a:off x="6019799" y="2057399"/>
            <a:ext cx="1" cy="304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0533753-0AA0-42B9-8C92-7F3C2993B843}"/>
              </a:ext>
            </a:extLst>
          </p:cNvPr>
          <p:cNvCxnSpPr/>
          <p:nvPr/>
        </p:nvCxnSpPr>
        <p:spPr>
          <a:xfrm>
            <a:off x="6324598" y="2057398"/>
            <a:ext cx="0" cy="304801"/>
          </a:xfrm>
          <a:prstGeom prst="line">
            <a:avLst/>
          </a:prstGeom>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676B18CF-08B5-429F-A2D0-AC3930F689C7}"/>
              </a:ext>
            </a:extLst>
          </p:cNvPr>
          <p:cNvPicPr>
            <a:picLocks noChangeAspect="1"/>
          </p:cNvPicPr>
          <p:nvPr/>
        </p:nvPicPr>
        <p:blipFill>
          <a:blip r:embed="rId2"/>
          <a:stretch>
            <a:fillRect/>
          </a:stretch>
        </p:blipFill>
        <p:spPr>
          <a:xfrm>
            <a:off x="3576637" y="5334000"/>
            <a:ext cx="3209925" cy="447675"/>
          </a:xfrm>
          <a:prstGeom prst="rect">
            <a:avLst/>
          </a:prstGeom>
        </p:spPr>
      </p:pic>
      <p:pic>
        <p:nvPicPr>
          <p:cNvPr id="39" name="Picture 38">
            <a:extLst>
              <a:ext uri="{FF2B5EF4-FFF2-40B4-BE49-F238E27FC236}">
                <a16:creationId xmlns:a16="http://schemas.microsoft.com/office/drawing/2014/main" id="{139AB4C4-7496-441D-8013-6A66C526BEDD}"/>
              </a:ext>
            </a:extLst>
          </p:cNvPr>
          <p:cNvPicPr>
            <a:picLocks noChangeAspect="1"/>
          </p:cNvPicPr>
          <p:nvPr/>
        </p:nvPicPr>
        <p:blipFill>
          <a:blip r:embed="rId2"/>
          <a:stretch>
            <a:fillRect/>
          </a:stretch>
        </p:blipFill>
        <p:spPr>
          <a:xfrm>
            <a:off x="3576637" y="3799632"/>
            <a:ext cx="3209925" cy="447675"/>
          </a:xfrm>
          <a:prstGeom prst="rect">
            <a:avLst/>
          </a:prstGeom>
        </p:spPr>
      </p:pic>
      <p:sp>
        <p:nvSpPr>
          <p:cNvPr id="49" name="TextBox 48">
            <a:extLst>
              <a:ext uri="{FF2B5EF4-FFF2-40B4-BE49-F238E27FC236}">
                <a16:creationId xmlns:a16="http://schemas.microsoft.com/office/drawing/2014/main" id="{DCF05578-EC8D-409B-BBD3-1EAD6B050A0A}"/>
              </a:ext>
            </a:extLst>
          </p:cNvPr>
          <p:cNvSpPr txBox="1"/>
          <p:nvPr/>
        </p:nvSpPr>
        <p:spPr>
          <a:xfrm>
            <a:off x="3874933" y="3833190"/>
            <a:ext cx="327334" cy="400110"/>
          </a:xfrm>
          <a:prstGeom prst="rect">
            <a:avLst/>
          </a:prstGeom>
          <a:noFill/>
        </p:spPr>
        <p:txBody>
          <a:bodyPr wrap="none" rtlCol="0">
            <a:spAutoFit/>
          </a:bodyPr>
          <a:lstStyle/>
          <a:p>
            <a:r>
              <a:rPr lang="en-US" sz="2000" dirty="0">
                <a:solidFill>
                  <a:srgbClr val="FF0000"/>
                </a:solidFill>
              </a:rPr>
              <a:t>X</a:t>
            </a:r>
          </a:p>
        </p:txBody>
      </p:sp>
      <p:sp>
        <p:nvSpPr>
          <p:cNvPr id="50" name="TextBox 49">
            <a:extLst>
              <a:ext uri="{FF2B5EF4-FFF2-40B4-BE49-F238E27FC236}">
                <a16:creationId xmlns:a16="http://schemas.microsoft.com/office/drawing/2014/main" id="{D9CFBD5D-308F-40AF-98E9-CA86B0A79333}"/>
              </a:ext>
            </a:extLst>
          </p:cNvPr>
          <p:cNvSpPr txBox="1"/>
          <p:nvPr/>
        </p:nvSpPr>
        <p:spPr>
          <a:xfrm>
            <a:off x="4516112" y="3847197"/>
            <a:ext cx="327334" cy="400110"/>
          </a:xfrm>
          <a:prstGeom prst="rect">
            <a:avLst/>
          </a:prstGeom>
          <a:noFill/>
        </p:spPr>
        <p:txBody>
          <a:bodyPr wrap="none" rtlCol="0">
            <a:spAutoFit/>
          </a:bodyPr>
          <a:lstStyle/>
          <a:p>
            <a:r>
              <a:rPr lang="en-US" sz="2000" dirty="0">
                <a:solidFill>
                  <a:srgbClr val="FF0000"/>
                </a:solidFill>
              </a:rPr>
              <a:t>X</a:t>
            </a:r>
          </a:p>
        </p:txBody>
      </p:sp>
      <p:sp>
        <p:nvSpPr>
          <p:cNvPr id="51" name="TextBox 50">
            <a:extLst>
              <a:ext uri="{FF2B5EF4-FFF2-40B4-BE49-F238E27FC236}">
                <a16:creationId xmlns:a16="http://schemas.microsoft.com/office/drawing/2014/main" id="{94FA7DBC-D979-4886-9094-F289CB3036E2}"/>
              </a:ext>
            </a:extLst>
          </p:cNvPr>
          <p:cNvSpPr txBox="1"/>
          <p:nvPr/>
        </p:nvSpPr>
        <p:spPr>
          <a:xfrm>
            <a:off x="5088620" y="3857968"/>
            <a:ext cx="327334" cy="400110"/>
          </a:xfrm>
          <a:prstGeom prst="rect">
            <a:avLst/>
          </a:prstGeom>
          <a:noFill/>
        </p:spPr>
        <p:txBody>
          <a:bodyPr wrap="none" rtlCol="0">
            <a:spAutoFit/>
          </a:bodyPr>
          <a:lstStyle/>
          <a:p>
            <a:r>
              <a:rPr lang="en-US" sz="2000" dirty="0">
                <a:solidFill>
                  <a:srgbClr val="FF0000"/>
                </a:solidFill>
              </a:rPr>
              <a:t>X</a:t>
            </a:r>
          </a:p>
        </p:txBody>
      </p:sp>
      <p:sp>
        <p:nvSpPr>
          <p:cNvPr id="52" name="TextBox 51">
            <a:extLst>
              <a:ext uri="{FF2B5EF4-FFF2-40B4-BE49-F238E27FC236}">
                <a16:creationId xmlns:a16="http://schemas.microsoft.com/office/drawing/2014/main" id="{0CA8E5F2-64F8-480A-9768-F55884426A51}"/>
              </a:ext>
            </a:extLst>
          </p:cNvPr>
          <p:cNvSpPr txBox="1"/>
          <p:nvPr/>
        </p:nvSpPr>
        <p:spPr>
          <a:xfrm>
            <a:off x="5683499" y="3868739"/>
            <a:ext cx="327334" cy="400110"/>
          </a:xfrm>
          <a:prstGeom prst="rect">
            <a:avLst/>
          </a:prstGeom>
          <a:noFill/>
        </p:spPr>
        <p:txBody>
          <a:bodyPr wrap="none" rtlCol="0">
            <a:spAutoFit/>
          </a:bodyPr>
          <a:lstStyle/>
          <a:p>
            <a:r>
              <a:rPr lang="en-US" sz="2000" dirty="0">
                <a:solidFill>
                  <a:srgbClr val="FF0000"/>
                </a:solidFill>
              </a:rPr>
              <a:t>X</a:t>
            </a:r>
          </a:p>
        </p:txBody>
      </p:sp>
      <p:sp>
        <p:nvSpPr>
          <p:cNvPr id="53" name="TextBox 52">
            <a:extLst>
              <a:ext uri="{FF2B5EF4-FFF2-40B4-BE49-F238E27FC236}">
                <a16:creationId xmlns:a16="http://schemas.microsoft.com/office/drawing/2014/main" id="{F1557D67-2C64-4CF5-9599-ECDCEE37348B}"/>
              </a:ext>
            </a:extLst>
          </p:cNvPr>
          <p:cNvSpPr txBox="1"/>
          <p:nvPr/>
        </p:nvSpPr>
        <p:spPr>
          <a:xfrm>
            <a:off x="6324598" y="3868739"/>
            <a:ext cx="327334" cy="400110"/>
          </a:xfrm>
          <a:prstGeom prst="rect">
            <a:avLst/>
          </a:prstGeom>
          <a:noFill/>
        </p:spPr>
        <p:txBody>
          <a:bodyPr wrap="none" rtlCol="0">
            <a:spAutoFit/>
          </a:bodyPr>
          <a:lstStyle/>
          <a:p>
            <a:r>
              <a:rPr lang="en-US" sz="2000" dirty="0">
                <a:solidFill>
                  <a:srgbClr val="FF0000"/>
                </a:solidFill>
              </a:rPr>
              <a:t>X</a:t>
            </a:r>
          </a:p>
        </p:txBody>
      </p:sp>
      <p:sp>
        <p:nvSpPr>
          <p:cNvPr id="54" name="TextBox 53">
            <a:extLst>
              <a:ext uri="{FF2B5EF4-FFF2-40B4-BE49-F238E27FC236}">
                <a16:creationId xmlns:a16="http://schemas.microsoft.com/office/drawing/2014/main" id="{4FF255F7-128B-4869-8C35-4E508BE59F0F}"/>
              </a:ext>
            </a:extLst>
          </p:cNvPr>
          <p:cNvSpPr txBox="1"/>
          <p:nvPr/>
        </p:nvSpPr>
        <p:spPr>
          <a:xfrm>
            <a:off x="3926826" y="5384832"/>
            <a:ext cx="327334" cy="400110"/>
          </a:xfrm>
          <a:prstGeom prst="rect">
            <a:avLst/>
          </a:prstGeom>
          <a:noFill/>
        </p:spPr>
        <p:txBody>
          <a:bodyPr wrap="none" rtlCol="0">
            <a:spAutoFit/>
          </a:bodyPr>
          <a:lstStyle/>
          <a:p>
            <a:r>
              <a:rPr lang="en-US" sz="2000" dirty="0">
                <a:solidFill>
                  <a:schemeClr val="accent3"/>
                </a:solidFill>
              </a:rPr>
              <a:t>X</a:t>
            </a:r>
          </a:p>
        </p:txBody>
      </p:sp>
      <p:sp>
        <p:nvSpPr>
          <p:cNvPr id="55" name="TextBox 54">
            <a:extLst>
              <a:ext uri="{FF2B5EF4-FFF2-40B4-BE49-F238E27FC236}">
                <a16:creationId xmlns:a16="http://schemas.microsoft.com/office/drawing/2014/main" id="{402D6DC8-60A5-4C89-848F-ED0C0D1544CA}"/>
              </a:ext>
            </a:extLst>
          </p:cNvPr>
          <p:cNvSpPr txBox="1"/>
          <p:nvPr/>
        </p:nvSpPr>
        <p:spPr>
          <a:xfrm>
            <a:off x="4516112" y="5380662"/>
            <a:ext cx="327334" cy="400110"/>
          </a:xfrm>
          <a:prstGeom prst="rect">
            <a:avLst/>
          </a:prstGeom>
          <a:noFill/>
        </p:spPr>
        <p:txBody>
          <a:bodyPr wrap="none" rtlCol="0">
            <a:spAutoFit/>
          </a:bodyPr>
          <a:lstStyle/>
          <a:p>
            <a:r>
              <a:rPr lang="en-US" sz="2000" dirty="0">
                <a:solidFill>
                  <a:schemeClr val="accent3"/>
                </a:solidFill>
              </a:rPr>
              <a:t>X</a:t>
            </a:r>
          </a:p>
        </p:txBody>
      </p:sp>
      <p:sp>
        <p:nvSpPr>
          <p:cNvPr id="56" name="TextBox 55">
            <a:extLst>
              <a:ext uri="{FF2B5EF4-FFF2-40B4-BE49-F238E27FC236}">
                <a16:creationId xmlns:a16="http://schemas.microsoft.com/office/drawing/2014/main" id="{B1B4DF6E-8054-4C2F-801A-A48B2A44A57E}"/>
              </a:ext>
            </a:extLst>
          </p:cNvPr>
          <p:cNvSpPr txBox="1"/>
          <p:nvPr/>
        </p:nvSpPr>
        <p:spPr>
          <a:xfrm>
            <a:off x="5105398" y="5380662"/>
            <a:ext cx="327334" cy="400110"/>
          </a:xfrm>
          <a:prstGeom prst="rect">
            <a:avLst/>
          </a:prstGeom>
          <a:noFill/>
        </p:spPr>
        <p:txBody>
          <a:bodyPr wrap="none" rtlCol="0">
            <a:spAutoFit/>
          </a:bodyPr>
          <a:lstStyle/>
          <a:p>
            <a:r>
              <a:rPr lang="en-US" sz="2000" dirty="0">
                <a:solidFill>
                  <a:schemeClr val="accent3"/>
                </a:solidFill>
              </a:rPr>
              <a:t>X</a:t>
            </a:r>
          </a:p>
        </p:txBody>
      </p:sp>
      <p:sp>
        <p:nvSpPr>
          <p:cNvPr id="57" name="TextBox 56">
            <a:extLst>
              <a:ext uri="{FF2B5EF4-FFF2-40B4-BE49-F238E27FC236}">
                <a16:creationId xmlns:a16="http://schemas.microsoft.com/office/drawing/2014/main" id="{1C64BA47-49A3-41F5-ABB5-78D37675D473}"/>
              </a:ext>
            </a:extLst>
          </p:cNvPr>
          <p:cNvSpPr txBox="1"/>
          <p:nvPr/>
        </p:nvSpPr>
        <p:spPr>
          <a:xfrm>
            <a:off x="5714998" y="5381566"/>
            <a:ext cx="327334" cy="400110"/>
          </a:xfrm>
          <a:prstGeom prst="rect">
            <a:avLst/>
          </a:prstGeom>
          <a:noFill/>
        </p:spPr>
        <p:txBody>
          <a:bodyPr wrap="none" rtlCol="0">
            <a:spAutoFit/>
          </a:bodyPr>
          <a:lstStyle/>
          <a:p>
            <a:r>
              <a:rPr lang="en-US" sz="2000" dirty="0">
                <a:solidFill>
                  <a:schemeClr val="accent3"/>
                </a:solidFill>
              </a:rPr>
              <a:t>X</a:t>
            </a:r>
          </a:p>
        </p:txBody>
      </p:sp>
      <p:sp>
        <p:nvSpPr>
          <p:cNvPr id="58" name="TextBox 57">
            <a:extLst>
              <a:ext uri="{FF2B5EF4-FFF2-40B4-BE49-F238E27FC236}">
                <a16:creationId xmlns:a16="http://schemas.microsoft.com/office/drawing/2014/main" id="{9A5D1624-6F27-4483-A07A-1ADC86E039D4}"/>
              </a:ext>
            </a:extLst>
          </p:cNvPr>
          <p:cNvSpPr txBox="1"/>
          <p:nvPr/>
        </p:nvSpPr>
        <p:spPr>
          <a:xfrm>
            <a:off x="6342407" y="5381566"/>
            <a:ext cx="327334" cy="400110"/>
          </a:xfrm>
          <a:prstGeom prst="rect">
            <a:avLst/>
          </a:prstGeom>
          <a:noFill/>
        </p:spPr>
        <p:txBody>
          <a:bodyPr wrap="none" rtlCol="0">
            <a:spAutoFit/>
          </a:bodyPr>
          <a:lstStyle/>
          <a:p>
            <a:r>
              <a:rPr lang="en-US" sz="2000" dirty="0">
                <a:solidFill>
                  <a:schemeClr val="accent3"/>
                </a:solidFill>
              </a:rPr>
              <a:t>X</a:t>
            </a:r>
          </a:p>
        </p:txBody>
      </p:sp>
      <p:sp>
        <p:nvSpPr>
          <p:cNvPr id="59" name="TextBox 58">
            <a:extLst>
              <a:ext uri="{FF2B5EF4-FFF2-40B4-BE49-F238E27FC236}">
                <a16:creationId xmlns:a16="http://schemas.microsoft.com/office/drawing/2014/main" id="{E56BAC3B-68AA-403E-B86A-5046A634972B}"/>
              </a:ext>
            </a:extLst>
          </p:cNvPr>
          <p:cNvSpPr txBox="1"/>
          <p:nvPr/>
        </p:nvSpPr>
        <p:spPr>
          <a:xfrm>
            <a:off x="4825517" y="5377395"/>
            <a:ext cx="327334" cy="400110"/>
          </a:xfrm>
          <a:prstGeom prst="rect">
            <a:avLst/>
          </a:prstGeom>
          <a:noFill/>
        </p:spPr>
        <p:txBody>
          <a:bodyPr wrap="none" rtlCol="0">
            <a:spAutoFit/>
          </a:bodyPr>
          <a:lstStyle/>
          <a:p>
            <a:r>
              <a:rPr lang="en-US" sz="2000" dirty="0">
                <a:solidFill>
                  <a:srgbClr val="FF0000"/>
                </a:solidFill>
              </a:rPr>
              <a:t>X</a:t>
            </a:r>
          </a:p>
        </p:txBody>
      </p:sp>
    </p:spTree>
    <p:extLst>
      <p:ext uri="{BB962C8B-B14F-4D97-AF65-F5344CB8AC3E}">
        <p14:creationId xmlns:p14="http://schemas.microsoft.com/office/powerpoint/2010/main" val="13292254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990600"/>
          </a:xfrm>
        </p:spPr>
        <p:txBody>
          <a:bodyPr/>
          <a:lstStyle/>
          <a:p>
            <a:r>
              <a:rPr lang="en-US" dirty="0"/>
              <a:t>Algorithm</a:t>
            </a:r>
            <a:endParaRPr dirty="0"/>
          </a:p>
        </p:txBody>
      </p:sp>
      <p:sp>
        <p:nvSpPr>
          <p:cNvPr id="3" name="Text Placeholder 2"/>
          <p:cNvSpPr>
            <a:spLocks noGrp="1"/>
          </p:cNvSpPr>
          <p:nvPr>
            <p:ph type="body" idx="1"/>
          </p:nvPr>
        </p:nvSpPr>
        <p:spPr>
          <a:xfrm>
            <a:off x="1524000" y="1676400"/>
            <a:ext cx="9144000" cy="5181599"/>
          </a:xfrm>
        </p:spPr>
        <p:txBody>
          <a:bodyPr/>
          <a:lstStyle/>
          <a:p>
            <a:r>
              <a:rPr lang="en-US" dirty="0"/>
              <a:t>Given an array, we need to strike out places on indexes determined by the values left after each iteration. Using the array a[1000], we start with a while loop.</a:t>
            </a:r>
          </a:p>
          <a:p>
            <a:endParaRPr lang="en-US" dirty="0"/>
          </a:p>
          <a:p>
            <a:endParaRPr lang="en-US" dirty="0"/>
          </a:p>
          <a:p>
            <a:endParaRPr lang="en-US" dirty="0"/>
          </a:p>
          <a:p>
            <a:endParaRPr lang="en-US" dirty="0"/>
          </a:p>
          <a:p>
            <a:endParaRPr lang="en-US" dirty="0"/>
          </a:p>
          <a:p>
            <a:endParaRPr lang="en-US" dirty="0"/>
          </a:p>
          <a:p>
            <a:r>
              <a:rPr lang="en-US" dirty="0"/>
              <a:t>Here we start with our index position pos, an iterating counter, and a counter maximum value.  The while loop will iterate over the full array, resetting the counter to 1 at the beginning of every iteration.</a:t>
            </a:r>
            <a:endParaRPr dirty="0"/>
          </a:p>
        </p:txBody>
      </p:sp>
      <p:pic>
        <p:nvPicPr>
          <p:cNvPr id="4" name="Picture 3">
            <a:extLst>
              <a:ext uri="{FF2B5EF4-FFF2-40B4-BE49-F238E27FC236}">
                <a16:creationId xmlns:a16="http://schemas.microsoft.com/office/drawing/2014/main" id="{A7C9D6F2-4631-40B8-B6C7-B3C3CC724C9D}"/>
              </a:ext>
            </a:extLst>
          </p:cNvPr>
          <p:cNvPicPr>
            <a:picLocks noChangeAspect="1"/>
          </p:cNvPicPr>
          <p:nvPr/>
        </p:nvPicPr>
        <p:blipFill>
          <a:blip r:embed="rId2"/>
          <a:stretch>
            <a:fillRect/>
          </a:stretch>
        </p:blipFill>
        <p:spPr>
          <a:xfrm>
            <a:off x="4105275" y="2909887"/>
            <a:ext cx="3981450" cy="1038225"/>
          </a:xfrm>
          <a:prstGeom prst="rect">
            <a:avLst/>
          </a:prstGeom>
        </p:spPr>
      </p:pic>
    </p:spTree>
    <p:extLst>
      <p:ext uri="{BB962C8B-B14F-4D97-AF65-F5344CB8AC3E}">
        <p14:creationId xmlns:p14="http://schemas.microsoft.com/office/powerpoint/2010/main" val="890922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990600"/>
          </a:xfrm>
        </p:spPr>
        <p:txBody>
          <a:bodyPr/>
          <a:lstStyle/>
          <a:p>
            <a:r>
              <a:rPr lang="en-US" dirty="0"/>
              <a:t>Algorithm</a:t>
            </a:r>
            <a:endParaRPr dirty="0"/>
          </a:p>
        </p:txBody>
      </p:sp>
      <p:sp>
        <p:nvSpPr>
          <p:cNvPr id="3" name="Text Placeholder 2"/>
          <p:cNvSpPr>
            <a:spLocks noGrp="1"/>
          </p:cNvSpPr>
          <p:nvPr>
            <p:ph type="body" idx="1"/>
          </p:nvPr>
        </p:nvSpPr>
        <p:spPr>
          <a:xfrm>
            <a:off x="1524000" y="1447800"/>
            <a:ext cx="9144000" cy="5410199"/>
          </a:xfrm>
        </p:spPr>
        <p:txBody>
          <a:bodyPr/>
          <a:lstStyle/>
          <a:p>
            <a:r>
              <a:rPr lang="en-US" dirty="0"/>
              <a:t>If the value at the current position has not been stricken out, we set </a:t>
            </a:r>
            <a:r>
              <a:rPr lang="en-US" dirty="0" err="1"/>
              <a:t>counterMax</a:t>
            </a:r>
            <a:r>
              <a:rPr lang="en-US" dirty="0"/>
              <a:t> equal to that value.</a:t>
            </a:r>
          </a:p>
          <a:p>
            <a:endParaRPr lang="en-US" dirty="0"/>
          </a:p>
          <a:p>
            <a:endParaRPr lang="en-US" dirty="0"/>
          </a:p>
          <a:p>
            <a:endParaRPr lang="en-US" dirty="0"/>
          </a:p>
          <a:p>
            <a:endParaRPr lang="en-US" dirty="0"/>
          </a:p>
          <a:p>
            <a:r>
              <a:rPr lang="en-US" dirty="0"/>
              <a:t>Still inside the if condition, we iterate over the full sequence, setting the value at each desired index to -1, thus striking it out.</a:t>
            </a:r>
          </a:p>
        </p:txBody>
      </p:sp>
      <p:pic>
        <p:nvPicPr>
          <p:cNvPr id="4" name="Picture 3">
            <a:extLst>
              <a:ext uri="{FF2B5EF4-FFF2-40B4-BE49-F238E27FC236}">
                <a16:creationId xmlns:a16="http://schemas.microsoft.com/office/drawing/2014/main" id="{D28CED54-FF6D-4746-957A-50B32ECEEEAF}"/>
              </a:ext>
            </a:extLst>
          </p:cNvPr>
          <p:cNvPicPr>
            <a:picLocks noChangeAspect="1"/>
          </p:cNvPicPr>
          <p:nvPr/>
        </p:nvPicPr>
        <p:blipFill>
          <a:blip r:embed="rId2"/>
          <a:stretch>
            <a:fillRect/>
          </a:stretch>
        </p:blipFill>
        <p:spPr>
          <a:xfrm>
            <a:off x="3276600" y="2438400"/>
            <a:ext cx="2981325" cy="438150"/>
          </a:xfrm>
          <a:prstGeom prst="rect">
            <a:avLst/>
          </a:prstGeom>
        </p:spPr>
      </p:pic>
      <p:pic>
        <p:nvPicPr>
          <p:cNvPr id="5" name="Picture 4">
            <a:extLst>
              <a:ext uri="{FF2B5EF4-FFF2-40B4-BE49-F238E27FC236}">
                <a16:creationId xmlns:a16="http://schemas.microsoft.com/office/drawing/2014/main" id="{B83A994F-DEF1-43EB-867F-E84651775257}"/>
              </a:ext>
            </a:extLst>
          </p:cNvPr>
          <p:cNvPicPr>
            <a:picLocks noChangeAspect="1"/>
          </p:cNvPicPr>
          <p:nvPr/>
        </p:nvPicPr>
        <p:blipFill>
          <a:blip r:embed="rId3"/>
          <a:stretch>
            <a:fillRect/>
          </a:stretch>
        </p:blipFill>
        <p:spPr>
          <a:xfrm>
            <a:off x="3276600" y="4267200"/>
            <a:ext cx="6391275" cy="2486025"/>
          </a:xfrm>
          <a:prstGeom prst="rect">
            <a:avLst/>
          </a:prstGeom>
        </p:spPr>
      </p:pic>
    </p:spTree>
    <p:extLst>
      <p:ext uri="{BB962C8B-B14F-4D97-AF65-F5344CB8AC3E}">
        <p14:creationId xmlns:p14="http://schemas.microsoft.com/office/powerpoint/2010/main" val="3393265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990600"/>
          </a:xfrm>
        </p:spPr>
        <p:txBody>
          <a:bodyPr/>
          <a:lstStyle/>
          <a:p>
            <a:r>
              <a:rPr lang="en-US" dirty="0"/>
              <a:t>Results</a:t>
            </a:r>
            <a:endParaRPr dirty="0"/>
          </a:p>
        </p:txBody>
      </p:sp>
      <p:sp>
        <p:nvSpPr>
          <p:cNvPr id="3" name="Text Placeholder 2"/>
          <p:cNvSpPr>
            <a:spLocks noGrp="1"/>
          </p:cNvSpPr>
          <p:nvPr>
            <p:ph type="body" idx="1"/>
          </p:nvPr>
        </p:nvSpPr>
        <p:spPr>
          <a:xfrm>
            <a:off x="1524000" y="1676400"/>
            <a:ext cx="4343400" cy="5181599"/>
          </a:xfrm>
        </p:spPr>
        <p:txBody>
          <a:bodyPr/>
          <a:lstStyle/>
          <a:p>
            <a:r>
              <a:rPr lang="en-US" dirty="0"/>
              <a:t>The program prints the desired, correct results </a:t>
            </a:r>
            <a:endParaRPr dirty="0"/>
          </a:p>
        </p:txBody>
      </p:sp>
      <p:pic>
        <p:nvPicPr>
          <p:cNvPr id="6" name="Picture 5">
            <a:extLst>
              <a:ext uri="{FF2B5EF4-FFF2-40B4-BE49-F238E27FC236}">
                <a16:creationId xmlns:a16="http://schemas.microsoft.com/office/drawing/2014/main" id="{D7B4DEBA-0DE3-4118-94D8-8AB12394DB13}"/>
              </a:ext>
            </a:extLst>
          </p:cNvPr>
          <p:cNvPicPr>
            <a:picLocks noChangeAspect="1"/>
          </p:cNvPicPr>
          <p:nvPr/>
        </p:nvPicPr>
        <p:blipFill>
          <a:blip r:embed="rId2"/>
          <a:stretch>
            <a:fillRect/>
          </a:stretch>
        </p:blipFill>
        <p:spPr>
          <a:xfrm>
            <a:off x="8153400" y="838200"/>
            <a:ext cx="3114675" cy="5724525"/>
          </a:xfrm>
          <a:prstGeom prst="rect">
            <a:avLst/>
          </a:prstGeom>
        </p:spPr>
      </p:pic>
      <p:pic>
        <p:nvPicPr>
          <p:cNvPr id="8" name="Picture 7">
            <a:extLst>
              <a:ext uri="{FF2B5EF4-FFF2-40B4-BE49-F238E27FC236}">
                <a16:creationId xmlns:a16="http://schemas.microsoft.com/office/drawing/2014/main" id="{19D3BBCA-7E69-41DD-822E-80BA641FFA01}"/>
              </a:ext>
            </a:extLst>
          </p:cNvPr>
          <p:cNvPicPr>
            <a:picLocks noChangeAspect="1"/>
          </p:cNvPicPr>
          <p:nvPr/>
        </p:nvPicPr>
        <p:blipFill>
          <a:blip r:embed="rId3"/>
          <a:stretch>
            <a:fillRect/>
          </a:stretch>
        </p:blipFill>
        <p:spPr>
          <a:xfrm>
            <a:off x="6629400" y="142875"/>
            <a:ext cx="1076325" cy="6572250"/>
          </a:xfrm>
          <a:prstGeom prst="rect">
            <a:avLst/>
          </a:prstGeom>
        </p:spPr>
      </p:pic>
    </p:spTree>
    <p:extLst>
      <p:ext uri="{BB962C8B-B14F-4D97-AF65-F5344CB8AC3E}">
        <p14:creationId xmlns:p14="http://schemas.microsoft.com/office/powerpoint/2010/main" val="31266303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990600"/>
          </a:xfrm>
        </p:spPr>
        <p:txBody>
          <a:bodyPr/>
          <a:lstStyle/>
          <a:p>
            <a:r>
              <a:rPr lang="en-US" dirty="0"/>
              <a:t>Results</a:t>
            </a:r>
            <a:endParaRPr dirty="0"/>
          </a:p>
        </p:txBody>
      </p:sp>
      <p:sp>
        <p:nvSpPr>
          <p:cNvPr id="3" name="Text Placeholder 2"/>
          <p:cNvSpPr>
            <a:spLocks noGrp="1"/>
          </p:cNvSpPr>
          <p:nvPr>
            <p:ph type="body" idx="1"/>
          </p:nvPr>
        </p:nvSpPr>
        <p:spPr>
          <a:xfrm>
            <a:off x="1524000" y="1676400"/>
            <a:ext cx="4343400" cy="5181599"/>
          </a:xfrm>
        </p:spPr>
        <p:txBody>
          <a:bodyPr/>
          <a:lstStyle/>
          <a:p>
            <a:r>
              <a:rPr lang="en-US" dirty="0"/>
              <a:t>Continued.  This is all the included numbers one the OEIS list A000959.</a:t>
            </a:r>
            <a:endParaRPr dirty="0"/>
          </a:p>
        </p:txBody>
      </p:sp>
      <p:pic>
        <p:nvPicPr>
          <p:cNvPr id="4" name="Picture 3">
            <a:extLst>
              <a:ext uri="{FF2B5EF4-FFF2-40B4-BE49-F238E27FC236}">
                <a16:creationId xmlns:a16="http://schemas.microsoft.com/office/drawing/2014/main" id="{F02E5E26-CFD8-49E2-AB9F-905E61A903D1}"/>
              </a:ext>
            </a:extLst>
          </p:cNvPr>
          <p:cNvPicPr>
            <a:picLocks noChangeAspect="1"/>
          </p:cNvPicPr>
          <p:nvPr/>
        </p:nvPicPr>
        <p:blipFill>
          <a:blip r:embed="rId2"/>
          <a:stretch>
            <a:fillRect/>
          </a:stretch>
        </p:blipFill>
        <p:spPr>
          <a:xfrm>
            <a:off x="9877425" y="514350"/>
            <a:ext cx="1581150" cy="5915025"/>
          </a:xfrm>
          <a:prstGeom prst="rect">
            <a:avLst/>
          </a:prstGeom>
        </p:spPr>
      </p:pic>
      <p:pic>
        <p:nvPicPr>
          <p:cNvPr id="5" name="Picture 4">
            <a:extLst>
              <a:ext uri="{FF2B5EF4-FFF2-40B4-BE49-F238E27FC236}">
                <a16:creationId xmlns:a16="http://schemas.microsoft.com/office/drawing/2014/main" id="{932A3CA9-1944-4901-A0D0-9673112C96EA}"/>
              </a:ext>
            </a:extLst>
          </p:cNvPr>
          <p:cNvPicPr>
            <a:picLocks noChangeAspect="1"/>
          </p:cNvPicPr>
          <p:nvPr/>
        </p:nvPicPr>
        <p:blipFill>
          <a:blip r:embed="rId3"/>
          <a:stretch>
            <a:fillRect/>
          </a:stretch>
        </p:blipFill>
        <p:spPr>
          <a:xfrm>
            <a:off x="7848600" y="190500"/>
            <a:ext cx="1238250" cy="6477000"/>
          </a:xfrm>
          <a:prstGeom prst="rect">
            <a:avLst/>
          </a:prstGeom>
        </p:spPr>
      </p:pic>
    </p:spTree>
    <p:extLst>
      <p:ext uri="{BB962C8B-B14F-4D97-AF65-F5344CB8AC3E}">
        <p14:creationId xmlns:p14="http://schemas.microsoft.com/office/powerpoint/2010/main" val="25751628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990600"/>
          </a:xfrm>
        </p:spPr>
        <p:txBody>
          <a:bodyPr/>
          <a:lstStyle/>
          <a:p>
            <a:r>
              <a:rPr lang="en-US" dirty="0"/>
              <a:t>Results</a:t>
            </a:r>
            <a:endParaRPr dirty="0"/>
          </a:p>
        </p:txBody>
      </p:sp>
      <p:sp>
        <p:nvSpPr>
          <p:cNvPr id="3" name="Text Placeholder 2"/>
          <p:cNvSpPr>
            <a:spLocks noGrp="1"/>
          </p:cNvSpPr>
          <p:nvPr>
            <p:ph type="body" idx="1"/>
          </p:nvPr>
        </p:nvSpPr>
        <p:spPr>
          <a:xfrm>
            <a:off x="1524000" y="1676400"/>
            <a:ext cx="3886200" cy="5181599"/>
          </a:xfrm>
        </p:spPr>
        <p:txBody>
          <a:bodyPr/>
          <a:lstStyle/>
          <a:p>
            <a:r>
              <a:rPr lang="en-US" dirty="0"/>
              <a:t>Continued.  </a:t>
            </a:r>
            <a:endParaRPr dirty="0"/>
          </a:p>
        </p:txBody>
      </p:sp>
      <p:pic>
        <p:nvPicPr>
          <p:cNvPr id="6" name="Picture 5">
            <a:extLst>
              <a:ext uri="{FF2B5EF4-FFF2-40B4-BE49-F238E27FC236}">
                <a16:creationId xmlns:a16="http://schemas.microsoft.com/office/drawing/2014/main" id="{5577DB42-BCDB-48DA-A844-590D32AA0043}"/>
              </a:ext>
            </a:extLst>
          </p:cNvPr>
          <p:cNvPicPr>
            <a:picLocks noChangeAspect="1"/>
          </p:cNvPicPr>
          <p:nvPr/>
        </p:nvPicPr>
        <p:blipFill>
          <a:blip r:embed="rId2"/>
          <a:stretch>
            <a:fillRect/>
          </a:stretch>
        </p:blipFill>
        <p:spPr>
          <a:xfrm>
            <a:off x="5600700" y="61912"/>
            <a:ext cx="990600" cy="6734175"/>
          </a:xfrm>
          <a:prstGeom prst="rect">
            <a:avLst/>
          </a:prstGeom>
        </p:spPr>
      </p:pic>
      <p:pic>
        <p:nvPicPr>
          <p:cNvPr id="8" name="Picture 7">
            <a:extLst>
              <a:ext uri="{FF2B5EF4-FFF2-40B4-BE49-F238E27FC236}">
                <a16:creationId xmlns:a16="http://schemas.microsoft.com/office/drawing/2014/main" id="{58EEEFB3-21DC-4A97-AE85-7CD9D941B6D8}"/>
              </a:ext>
            </a:extLst>
          </p:cNvPr>
          <p:cNvPicPr>
            <a:picLocks noChangeAspect="1"/>
          </p:cNvPicPr>
          <p:nvPr/>
        </p:nvPicPr>
        <p:blipFill>
          <a:blip r:embed="rId3"/>
          <a:stretch>
            <a:fillRect/>
          </a:stretch>
        </p:blipFill>
        <p:spPr>
          <a:xfrm>
            <a:off x="6858000" y="61912"/>
            <a:ext cx="619125" cy="6686550"/>
          </a:xfrm>
          <a:prstGeom prst="rect">
            <a:avLst/>
          </a:prstGeom>
        </p:spPr>
      </p:pic>
      <p:pic>
        <p:nvPicPr>
          <p:cNvPr id="9" name="Picture 8">
            <a:extLst>
              <a:ext uri="{FF2B5EF4-FFF2-40B4-BE49-F238E27FC236}">
                <a16:creationId xmlns:a16="http://schemas.microsoft.com/office/drawing/2014/main" id="{6D2EE78D-92C3-4226-B400-79BEC1158A05}"/>
              </a:ext>
            </a:extLst>
          </p:cNvPr>
          <p:cNvPicPr>
            <a:picLocks noChangeAspect="1"/>
          </p:cNvPicPr>
          <p:nvPr/>
        </p:nvPicPr>
        <p:blipFill>
          <a:blip r:embed="rId4"/>
          <a:stretch>
            <a:fillRect/>
          </a:stretch>
        </p:blipFill>
        <p:spPr>
          <a:xfrm>
            <a:off x="8001000" y="61912"/>
            <a:ext cx="628650" cy="4705350"/>
          </a:xfrm>
          <a:prstGeom prst="rect">
            <a:avLst/>
          </a:prstGeom>
        </p:spPr>
      </p:pic>
    </p:spTree>
    <p:extLst>
      <p:ext uri="{BB962C8B-B14F-4D97-AF65-F5344CB8AC3E}">
        <p14:creationId xmlns:p14="http://schemas.microsoft.com/office/powerpoint/2010/main" val="6343891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dirty="0"/>
          </a:p>
        </p:txBody>
      </p:sp>
      <p:sp>
        <p:nvSpPr>
          <p:cNvPr id="3" name="Content Placeholder 2"/>
          <p:cNvSpPr>
            <a:spLocks noGrp="1"/>
          </p:cNvSpPr>
          <p:nvPr>
            <p:ph idx="1"/>
          </p:nvPr>
        </p:nvSpPr>
        <p:spPr/>
        <p:txBody>
          <a:bodyPr/>
          <a:lstStyle/>
          <a:p>
            <a:r>
              <a:rPr lang="en-US" dirty="0">
                <a:hlinkClick r:id="rId2"/>
              </a:rPr>
              <a:t>https://www.britannica.com/science/perfect-number</a:t>
            </a:r>
            <a:endParaRPr lang="en-US" dirty="0"/>
          </a:p>
          <a:p>
            <a:r>
              <a:rPr lang="en-US" dirty="0">
                <a:hlinkClick r:id="rId3"/>
              </a:rPr>
              <a:t>https://www.geeksforgeeks.org/aliquot-sum/</a:t>
            </a:r>
            <a:endParaRPr lang="en-US" dirty="0"/>
          </a:p>
          <a:p>
            <a:r>
              <a:rPr lang="en-US" dirty="0">
                <a:hlinkClick r:id="rId4"/>
              </a:rPr>
              <a:t>https://byjus.com/maths/perfect-numbers/</a:t>
            </a:r>
            <a:endParaRPr lang="en-US" dirty="0"/>
          </a:p>
          <a:p>
            <a:r>
              <a:rPr lang="en-US" dirty="0">
                <a:hlinkClick r:id="rId5"/>
              </a:rPr>
              <a:t>https://mathcs.clarku.edu/~djoyce/java/elements/bookIX/propIX36.html</a:t>
            </a:r>
            <a:endParaRPr lang="en-US" dirty="0"/>
          </a:p>
          <a:p>
            <a:r>
              <a:rPr lang="en-US" dirty="0">
                <a:hlinkClick r:id="rId6"/>
              </a:rPr>
              <a:t>https://oeis.org/A000396/list</a:t>
            </a:r>
            <a:endParaRPr dirty="0"/>
          </a:p>
        </p:txBody>
      </p:sp>
      <p:sp>
        <p:nvSpPr>
          <p:cNvPr id="4" name="Text Placeholder 3"/>
          <p:cNvSpPr>
            <a:spLocks noGrp="1"/>
          </p:cNvSpPr>
          <p:nvPr>
            <p:ph type="body" sz="half" idx="2"/>
          </p:nvPr>
        </p:nvSpPr>
        <p:spPr/>
        <p:txBody>
          <a:bodyPr/>
          <a:lstStyle/>
          <a:p>
            <a:r>
              <a:rPr lang="en-US" dirty="0"/>
              <a:t>Perfect Numbers</a:t>
            </a:r>
            <a:endParaRPr dirty="0"/>
          </a:p>
        </p:txBody>
      </p:sp>
    </p:spTree>
    <p:extLst>
      <p:ext uri="{BB962C8B-B14F-4D97-AF65-F5344CB8AC3E}">
        <p14:creationId xmlns:p14="http://schemas.microsoft.com/office/powerpoint/2010/main" val="38025235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dirty="0"/>
          </a:p>
        </p:txBody>
      </p:sp>
      <p:sp>
        <p:nvSpPr>
          <p:cNvPr id="3" name="Content Placeholder 2"/>
          <p:cNvSpPr>
            <a:spLocks noGrp="1"/>
          </p:cNvSpPr>
          <p:nvPr>
            <p:ph idx="1"/>
          </p:nvPr>
        </p:nvSpPr>
        <p:spPr/>
        <p:txBody>
          <a:bodyPr/>
          <a:lstStyle/>
          <a:p>
            <a:r>
              <a:rPr lang="en-US" dirty="0">
                <a:hlinkClick r:id="rId2"/>
              </a:rPr>
              <a:t>https://onlinejudge.org/external/9/974.pdf</a:t>
            </a:r>
            <a:endParaRPr lang="en-US" dirty="0"/>
          </a:p>
          <a:p>
            <a:r>
              <a:rPr lang="en-US" dirty="0">
                <a:hlinkClick r:id="rId3"/>
              </a:rPr>
              <a:t>https://cs.uwaterloo.ca/journals/JIS/VOL3/iann2a.html</a:t>
            </a:r>
            <a:endParaRPr lang="en-US" dirty="0"/>
          </a:p>
          <a:p>
            <a:r>
              <a:rPr lang="en-US" dirty="0">
                <a:hlinkClick r:id="rId4"/>
              </a:rPr>
              <a:t>http://mathworld.wolfram.com/KaprekarNumber.html</a:t>
            </a:r>
            <a:endParaRPr lang="en-US" dirty="0"/>
          </a:p>
          <a:p>
            <a:r>
              <a:rPr lang="en-US" dirty="0">
                <a:hlinkClick r:id="rId5"/>
              </a:rPr>
              <a:t>http://oeis.org/A053816</a:t>
            </a:r>
            <a:endParaRPr lang="en-US" dirty="0"/>
          </a:p>
          <a:p>
            <a:r>
              <a:rPr lang="en-US" dirty="0">
                <a:hlinkClick r:id="rId6"/>
              </a:rPr>
              <a:t>http://oeis.org/A006886</a:t>
            </a:r>
            <a:endParaRPr lang="en-US" dirty="0"/>
          </a:p>
          <a:p>
            <a:r>
              <a:rPr lang="en-US" dirty="0">
                <a:hlinkClick r:id="rId7"/>
              </a:rPr>
              <a:t>https://rosettacode.org/wiki/Kaprekar_numbers#Casting_Out_Nines_.28fast.29</a:t>
            </a:r>
            <a:endParaRPr lang="en-US" dirty="0"/>
          </a:p>
          <a:p>
            <a:endParaRPr dirty="0"/>
          </a:p>
        </p:txBody>
      </p:sp>
      <p:sp>
        <p:nvSpPr>
          <p:cNvPr id="4" name="Text Placeholder 3"/>
          <p:cNvSpPr>
            <a:spLocks noGrp="1"/>
          </p:cNvSpPr>
          <p:nvPr>
            <p:ph type="body" sz="half" idx="2"/>
          </p:nvPr>
        </p:nvSpPr>
        <p:spPr/>
        <p:txBody>
          <a:bodyPr/>
          <a:lstStyle/>
          <a:p>
            <a:r>
              <a:rPr lang="en-US" dirty="0" err="1"/>
              <a:t>Kaprekar</a:t>
            </a:r>
            <a:r>
              <a:rPr lang="en-US" dirty="0"/>
              <a:t> Numbers</a:t>
            </a:r>
            <a:endParaRPr dirty="0"/>
          </a:p>
        </p:txBody>
      </p:sp>
    </p:spTree>
    <p:extLst>
      <p:ext uri="{BB962C8B-B14F-4D97-AF65-F5344CB8AC3E}">
        <p14:creationId xmlns:p14="http://schemas.microsoft.com/office/powerpoint/2010/main" val="32325601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dirty="0"/>
          </a:p>
        </p:txBody>
      </p:sp>
      <p:sp>
        <p:nvSpPr>
          <p:cNvPr id="3" name="Content Placeholder 2"/>
          <p:cNvSpPr>
            <a:spLocks noGrp="1"/>
          </p:cNvSpPr>
          <p:nvPr>
            <p:ph idx="1"/>
          </p:nvPr>
        </p:nvSpPr>
        <p:spPr/>
        <p:txBody>
          <a:bodyPr/>
          <a:lstStyle/>
          <a:p>
            <a:r>
              <a:rPr lang="en-US" dirty="0">
                <a:hlinkClick r:id="rId2"/>
              </a:rPr>
              <a:t>http://mathworld.wolfram.com/LuckyNumber.html</a:t>
            </a:r>
            <a:endParaRPr lang="en-US" dirty="0"/>
          </a:p>
          <a:p>
            <a:r>
              <a:rPr lang="en-US" dirty="0">
                <a:hlinkClick r:id="rId3"/>
              </a:rPr>
              <a:t>http://oeis.org/A000959/list</a:t>
            </a:r>
            <a:endParaRPr lang="en-US" dirty="0"/>
          </a:p>
          <a:p>
            <a:endParaRPr dirty="0"/>
          </a:p>
        </p:txBody>
      </p:sp>
      <p:sp>
        <p:nvSpPr>
          <p:cNvPr id="4" name="Text Placeholder 3"/>
          <p:cNvSpPr>
            <a:spLocks noGrp="1"/>
          </p:cNvSpPr>
          <p:nvPr>
            <p:ph type="body" sz="half" idx="2"/>
          </p:nvPr>
        </p:nvSpPr>
        <p:spPr/>
        <p:txBody>
          <a:bodyPr/>
          <a:lstStyle/>
          <a:p>
            <a:r>
              <a:rPr lang="en-US" dirty="0"/>
              <a:t>Lucky Numbers</a:t>
            </a:r>
            <a:endParaRPr dirty="0"/>
          </a:p>
        </p:txBody>
      </p:sp>
    </p:spTree>
    <p:extLst>
      <p:ext uri="{BB962C8B-B14F-4D97-AF65-F5344CB8AC3E}">
        <p14:creationId xmlns:p14="http://schemas.microsoft.com/office/powerpoint/2010/main" val="3751638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04800"/>
            <a:ext cx="9144000" cy="2743200"/>
          </a:xfrm>
        </p:spPr>
        <p:txBody>
          <a:bodyPr/>
          <a:lstStyle/>
          <a:p>
            <a:r>
              <a:rPr lang="en-US" dirty="0"/>
              <a:t>Aliquot Sum</a:t>
            </a:r>
            <a:endParaRPr dirty="0"/>
          </a:p>
        </p:txBody>
      </p:sp>
      <p:sp>
        <p:nvSpPr>
          <p:cNvPr id="3" name="Text Placeholder 2"/>
          <p:cNvSpPr>
            <a:spLocks noGrp="1"/>
          </p:cNvSpPr>
          <p:nvPr>
            <p:ph type="body" idx="1"/>
          </p:nvPr>
        </p:nvSpPr>
        <p:spPr>
          <a:xfrm>
            <a:off x="1524000" y="3420035"/>
            <a:ext cx="9144000" cy="3285565"/>
          </a:xfrm>
        </p:spPr>
        <p:txBody>
          <a:bodyPr>
            <a:normAutofit/>
          </a:bodyPr>
          <a:lstStyle/>
          <a:p>
            <a:r>
              <a:rPr lang="en-US" dirty="0"/>
              <a:t>“In number theory, the aliquot sum s(n) of a positive integer n is the sum of all proper divisors of n, that is, all divisors of n other than n itself.”</a:t>
            </a:r>
          </a:p>
          <a:p>
            <a:endParaRPr lang="en-US" dirty="0"/>
          </a:p>
          <a:p>
            <a:r>
              <a:rPr lang="en-US" dirty="0"/>
              <a:t>“A number whose </a:t>
            </a:r>
            <a:r>
              <a:rPr lang="en-US" b="1" dirty="0"/>
              <a:t>aliquot sum</a:t>
            </a:r>
            <a:r>
              <a:rPr lang="en-US" dirty="0"/>
              <a:t> equals its value is a PERFECT number (6 for example).”</a:t>
            </a:r>
          </a:p>
          <a:p>
            <a:r>
              <a:rPr lang="en-US" dirty="0"/>
              <a:t>-Geeks for Geeks</a:t>
            </a:r>
          </a:p>
          <a:p>
            <a:endParaRPr dirty="0"/>
          </a:p>
        </p:txBody>
      </p:sp>
    </p:spTree>
    <p:extLst>
      <p:ext uri="{BB962C8B-B14F-4D97-AF65-F5344CB8AC3E}">
        <p14:creationId xmlns:p14="http://schemas.microsoft.com/office/powerpoint/2010/main" val="1574887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04800"/>
            <a:ext cx="9144000" cy="2743200"/>
          </a:xfrm>
        </p:spPr>
        <p:txBody>
          <a:bodyPr/>
          <a:lstStyle/>
          <a:p>
            <a:r>
              <a:rPr lang="en-US" dirty="0"/>
              <a:t>Euclid</a:t>
            </a:r>
            <a:endParaRPr dirty="0"/>
          </a:p>
        </p:txBody>
      </p:sp>
      <p:sp>
        <p:nvSpPr>
          <p:cNvPr id="3" name="Text Placeholder 2"/>
          <p:cNvSpPr>
            <a:spLocks noGrp="1"/>
          </p:cNvSpPr>
          <p:nvPr>
            <p:ph type="body" idx="1"/>
          </p:nvPr>
        </p:nvSpPr>
        <p:spPr>
          <a:xfrm>
            <a:off x="1524000" y="3420035"/>
            <a:ext cx="9144000" cy="2980765"/>
          </a:xfrm>
        </p:spPr>
        <p:txBody>
          <a:bodyPr/>
          <a:lstStyle/>
          <a:p>
            <a:r>
              <a:rPr lang="en-US" dirty="0"/>
              <a:t>“Euclid, over two thousand years ago, showed that all even perfect numbers can be represented by,</a:t>
            </a:r>
          </a:p>
          <a:p>
            <a:endParaRPr lang="en-US" b="1" dirty="0"/>
          </a:p>
          <a:p>
            <a:r>
              <a:rPr lang="en-US" b="1" dirty="0"/>
              <a:t>N = 2</a:t>
            </a:r>
            <a:r>
              <a:rPr lang="en-US" b="1" baseline="30000" dirty="0"/>
              <a:t>p-1</a:t>
            </a:r>
            <a:r>
              <a:rPr lang="en-US" b="1" dirty="0"/>
              <a:t>(2</a:t>
            </a:r>
            <a:r>
              <a:rPr lang="en-US" b="1" baseline="30000" dirty="0"/>
              <a:t>p</a:t>
            </a:r>
            <a:r>
              <a:rPr lang="en-US" b="1" dirty="0"/>
              <a:t> -1) where p is a prime for which 2</a:t>
            </a:r>
            <a:r>
              <a:rPr lang="en-US" b="1" baseline="30000" dirty="0"/>
              <a:t>p</a:t>
            </a:r>
            <a:r>
              <a:rPr lang="en-US" b="1" dirty="0"/>
              <a:t> – 1 is a Mersenne prime.”</a:t>
            </a:r>
            <a:endParaRPr lang="en-US" dirty="0"/>
          </a:p>
          <a:p>
            <a:endParaRPr lang="en-US" dirty="0"/>
          </a:p>
          <a:p>
            <a:r>
              <a:rPr lang="en-US" dirty="0"/>
              <a:t>-BYJU’s</a:t>
            </a:r>
          </a:p>
        </p:txBody>
      </p:sp>
    </p:spTree>
    <p:extLst>
      <p:ext uri="{BB962C8B-B14F-4D97-AF65-F5344CB8AC3E}">
        <p14:creationId xmlns:p14="http://schemas.microsoft.com/office/powerpoint/2010/main" val="1756048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04800"/>
            <a:ext cx="9144000" cy="2743200"/>
          </a:xfrm>
        </p:spPr>
        <p:txBody>
          <a:bodyPr/>
          <a:lstStyle/>
          <a:p>
            <a:r>
              <a:rPr lang="en-US" dirty="0"/>
              <a:t>Algorithm</a:t>
            </a:r>
            <a:endParaRPr dirty="0"/>
          </a:p>
        </p:txBody>
      </p:sp>
      <p:sp>
        <p:nvSpPr>
          <p:cNvPr id="5" name="Text Placeholder 4">
            <a:extLst>
              <a:ext uri="{FF2B5EF4-FFF2-40B4-BE49-F238E27FC236}">
                <a16:creationId xmlns:a16="http://schemas.microsoft.com/office/drawing/2014/main" id="{05878C58-6915-48A7-8428-600C029FF188}"/>
              </a:ext>
            </a:extLst>
          </p:cNvPr>
          <p:cNvSpPr>
            <a:spLocks noGrp="1"/>
          </p:cNvSpPr>
          <p:nvPr>
            <p:ph type="body" idx="1"/>
          </p:nvPr>
        </p:nvSpPr>
        <p:spPr/>
        <p:txBody>
          <a:bodyPr/>
          <a:lstStyle/>
          <a:p>
            <a:endParaRPr lang="en-US" dirty="0"/>
          </a:p>
          <a:p>
            <a:endParaRPr lang="en-US" dirty="0"/>
          </a:p>
          <a:p>
            <a:endParaRPr lang="en-US" dirty="0"/>
          </a:p>
          <a:p>
            <a:endParaRPr lang="en-US" dirty="0"/>
          </a:p>
          <a:p>
            <a:r>
              <a:rPr lang="en-US" dirty="0"/>
              <a:t>Will this find perfect numbers up to the given max?</a:t>
            </a:r>
          </a:p>
        </p:txBody>
      </p:sp>
      <p:pic>
        <p:nvPicPr>
          <p:cNvPr id="6" name="Picture 5">
            <a:extLst>
              <a:ext uri="{FF2B5EF4-FFF2-40B4-BE49-F238E27FC236}">
                <a16:creationId xmlns:a16="http://schemas.microsoft.com/office/drawing/2014/main" id="{615697F1-9C9D-4293-8942-3D51D56D32EB}"/>
              </a:ext>
            </a:extLst>
          </p:cNvPr>
          <p:cNvPicPr>
            <a:picLocks noChangeAspect="1"/>
          </p:cNvPicPr>
          <p:nvPr/>
        </p:nvPicPr>
        <p:blipFill>
          <a:blip r:embed="rId2"/>
          <a:stretch>
            <a:fillRect/>
          </a:stretch>
        </p:blipFill>
        <p:spPr>
          <a:xfrm>
            <a:off x="2386012" y="3276600"/>
            <a:ext cx="7419975" cy="1990725"/>
          </a:xfrm>
          <a:prstGeom prst="rect">
            <a:avLst/>
          </a:prstGeom>
        </p:spPr>
      </p:pic>
    </p:spTree>
    <p:extLst>
      <p:ext uri="{BB962C8B-B14F-4D97-AF65-F5344CB8AC3E}">
        <p14:creationId xmlns:p14="http://schemas.microsoft.com/office/powerpoint/2010/main" val="2619228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04800"/>
            <a:ext cx="9144000" cy="2743200"/>
          </a:xfrm>
        </p:spPr>
        <p:txBody>
          <a:bodyPr/>
          <a:lstStyle/>
          <a:p>
            <a:r>
              <a:rPr lang="en-US" dirty="0"/>
              <a:t>Algorithm</a:t>
            </a:r>
            <a:endParaRPr dirty="0"/>
          </a:p>
        </p:txBody>
      </p:sp>
      <p:sp>
        <p:nvSpPr>
          <p:cNvPr id="5" name="Text Placeholder 4">
            <a:extLst>
              <a:ext uri="{FF2B5EF4-FFF2-40B4-BE49-F238E27FC236}">
                <a16:creationId xmlns:a16="http://schemas.microsoft.com/office/drawing/2014/main" id="{05878C58-6915-48A7-8428-600C029FF188}"/>
              </a:ext>
            </a:extLst>
          </p:cNvPr>
          <p:cNvSpPr>
            <a:spLocks noGrp="1"/>
          </p:cNvSpPr>
          <p:nvPr>
            <p:ph type="body" idx="1"/>
          </p:nvPr>
        </p:nvSpPr>
        <p:spPr/>
        <p:txBody>
          <a:bodyPr/>
          <a:lstStyle/>
          <a:p>
            <a:r>
              <a:rPr lang="en-US" dirty="0"/>
              <a:t>Notice 25, 35, and 49</a:t>
            </a:r>
          </a:p>
          <a:p>
            <a:r>
              <a:rPr lang="en-US" dirty="0"/>
              <a:t>are not prime numbers,</a:t>
            </a:r>
          </a:p>
          <a:p>
            <a:r>
              <a:rPr lang="en-US" dirty="0"/>
              <a:t>and the perfect numbers</a:t>
            </a:r>
          </a:p>
          <a:p>
            <a:r>
              <a:rPr lang="en-US" dirty="0"/>
              <a:t>after prime 31 seem off.</a:t>
            </a:r>
          </a:p>
          <a:p>
            <a:endParaRPr lang="en-US" dirty="0"/>
          </a:p>
        </p:txBody>
      </p:sp>
      <p:pic>
        <p:nvPicPr>
          <p:cNvPr id="4" name="Picture 3">
            <a:extLst>
              <a:ext uri="{FF2B5EF4-FFF2-40B4-BE49-F238E27FC236}">
                <a16:creationId xmlns:a16="http://schemas.microsoft.com/office/drawing/2014/main" id="{9B38666C-6930-47F6-8AD0-28FFB2A56E12}"/>
              </a:ext>
            </a:extLst>
          </p:cNvPr>
          <p:cNvPicPr>
            <a:picLocks noChangeAspect="1"/>
          </p:cNvPicPr>
          <p:nvPr/>
        </p:nvPicPr>
        <p:blipFill>
          <a:blip r:embed="rId2"/>
          <a:stretch>
            <a:fillRect/>
          </a:stretch>
        </p:blipFill>
        <p:spPr>
          <a:xfrm>
            <a:off x="5410200" y="2400300"/>
            <a:ext cx="5133975" cy="3695700"/>
          </a:xfrm>
          <a:prstGeom prst="rect">
            <a:avLst/>
          </a:prstGeom>
        </p:spPr>
      </p:pic>
    </p:spTree>
    <p:extLst>
      <p:ext uri="{BB962C8B-B14F-4D97-AF65-F5344CB8AC3E}">
        <p14:creationId xmlns:p14="http://schemas.microsoft.com/office/powerpoint/2010/main" val="2442023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04800"/>
            <a:ext cx="9144000" cy="2743200"/>
          </a:xfrm>
        </p:spPr>
        <p:txBody>
          <a:bodyPr/>
          <a:lstStyle/>
          <a:p>
            <a:r>
              <a:rPr lang="en-US" dirty="0"/>
              <a:t>Algorithm</a:t>
            </a:r>
            <a:endParaRPr dirty="0"/>
          </a:p>
        </p:txBody>
      </p:sp>
      <p:sp>
        <p:nvSpPr>
          <p:cNvPr id="5" name="Text Placeholder 4">
            <a:extLst>
              <a:ext uri="{FF2B5EF4-FFF2-40B4-BE49-F238E27FC236}">
                <a16:creationId xmlns:a16="http://schemas.microsoft.com/office/drawing/2014/main" id="{05878C58-6915-48A7-8428-600C029FF188}"/>
              </a:ext>
            </a:extLst>
          </p:cNvPr>
          <p:cNvSpPr>
            <a:spLocks noGrp="1"/>
          </p:cNvSpPr>
          <p:nvPr>
            <p:ph type="body" idx="1"/>
          </p:nvPr>
        </p:nvSpPr>
        <p:spPr/>
        <p:txBody>
          <a:bodyPr/>
          <a:lstStyle/>
          <a:p>
            <a:r>
              <a:rPr lang="en-US" dirty="0"/>
              <a:t>So if we add 5 and 7 to the list of divisors, this will correct the code, right?</a:t>
            </a:r>
          </a:p>
          <a:p>
            <a:r>
              <a:rPr lang="en-US" dirty="0"/>
              <a:t>Also, unsigned long </a:t>
            </a:r>
            <a:r>
              <a:rPr lang="en-US" dirty="0" err="1"/>
              <a:t>long</a:t>
            </a:r>
            <a:r>
              <a:rPr lang="en-US" dirty="0"/>
              <a:t> will only handle numbers up to </a:t>
            </a:r>
          </a:p>
          <a:p>
            <a:r>
              <a:rPr lang="en-US" dirty="0"/>
              <a:t>approximately 19 digits, so we will set 2</a:t>
            </a:r>
            <a:r>
              <a:rPr lang="en-US" baseline="30000" dirty="0"/>
              <a:t>31</a:t>
            </a:r>
            <a:r>
              <a:rPr lang="en-US" dirty="0"/>
              <a:t> as our max possible.</a:t>
            </a:r>
          </a:p>
        </p:txBody>
      </p:sp>
      <p:pic>
        <p:nvPicPr>
          <p:cNvPr id="3" name="Picture 2">
            <a:extLst>
              <a:ext uri="{FF2B5EF4-FFF2-40B4-BE49-F238E27FC236}">
                <a16:creationId xmlns:a16="http://schemas.microsoft.com/office/drawing/2014/main" id="{70C692BE-3148-4262-BB0A-959FFB58D850}"/>
              </a:ext>
            </a:extLst>
          </p:cNvPr>
          <p:cNvPicPr>
            <a:picLocks noChangeAspect="1"/>
          </p:cNvPicPr>
          <p:nvPr/>
        </p:nvPicPr>
        <p:blipFill>
          <a:blip r:embed="rId2"/>
          <a:stretch>
            <a:fillRect/>
          </a:stretch>
        </p:blipFill>
        <p:spPr>
          <a:xfrm>
            <a:off x="3228975" y="3290887"/>
            <a:ext cx="5734050" cy="276225"/>
          </a:xfrm>
          <a:prstGeom prst="rect">
            <a:avLst/>
          </a:prstGeom>
        </p:spPr>
      </p:pic>
    </p:spTree>
    <p:extLst>
      <p:ext uri="{BB962C8B-B14F-4D97-AF65-F5344CB8AC3E}">
        <p14:creationId xmlns:p14="http://schemas.microsoft.com/office/powerpoint/2010/main" val="3289868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04800"/>
            <a:ext cx="9144000" cy="2743200"/>
          </a:xfrm>
        </p:spPr>
        <p:txBody>
          <a:bodyPr/>
          <a:lstStyle/>
          <a:p>
            <a:r>
              <a:rPr lang="en-US" dirty="0"/>
              <a:t>Algorithm</a:t>
            </a:r>
            <a:endParaRPr dirty="0"/>
          </a:p>
        </p:txBody>
      </p:sp>
      <p:sp>
        <p:nvSpPr>
          <p:cNvPr id="5" name="Text Placeholder 4">
            <a:extLst>
              <a:ext uri="{FF2B5EF4-FFF2-40B4-BE49-F238E27FC236}">
                <a16:creationId xmlns:a16="http://schemas.microsoft.com/office/drawing/2014/main" id="{05878C58-6915-48A7-8428-600C029FF188}"/>
              </a:ext>
            </a:extLst>
          </p:cNvPr>
          <p:cNvSpPr>
            <a:spLocks noGrp="1"/>
          </p:cNvSpPr>
          <p:nvPr>
            <p:ph type="body" idx="1"/>
          </p:nvPr>
        </p:nvSpPr>
        <p:spPr>
          <a:xfrm>
            <a:off x="1524000" y="3810001"/>
            <a:ext cx="9144000" cy="2285999"/>
          </a:xfrm>
        </p:spPr>
        <p:txBody>
          <a:bodyPr/>
          <a:lstStyle/>
          <a:p>
            <a:r>
              <a:rPr lang="en-US" dirty="0"/>
              <a:t>Now the primes are correct,</a:t>
            </a:r>
          </a:p>
          <a:p>
            <a:r>
              <a:rPr lang="en-US" dirty="0"/>
              <a:t>but some of the numbers are</a:t>
            </a:r>
          </a:p>
          <a:p>
            <a:r>
              <a:rPr lang="en-US" dirty="0"/>
              <a:t>not on the list of official</a:t>
            </a:r>
          </a:p>
          <a:p>
            <a:r>
              <a:rPr lang="en-US" dirty="0"/>
              <a:t>perfect numbers.  Has the</a:t>
            </a:r>
          </a:p>
          <a:p>
            <a:r>
              <a:rPr lang="en-US" dirty="0"/>
              <a:t>algorithm discovered new</a:t>
            </a:r>
          </a:p>
          <a:p>
            <a:r>
              <a:rPr lang="en-US" dirty="0"/>
              <a:t>perfect numbers?</a:t>
            </a:r>
          </a:p>
        </p:txBody>
      </p:sp>
      <p:pic>
        <p:nvPicPr>
          <p:cNvPr id="3" name="Picture 2">
            <a:extLst>
              <a:ext uri="{FF2B5EF4-FFF2-40B4-BE49-F238E27FC236}">
                <a16:creationId xmlns:a16="http://schemas.microsoft.com/office/drawing/2014/main" id="{AC439BD0-E655-4638-89AE-AC89C059B63B}"/>
              </a:ext>
            </a:extLst>
          </p:cNvPr>
          <p:cNvPicPr>
            <a:picLocks noChangeAspect="1"/>
          </p:cNvPicPr>
          <p:nvPr/>
        </p:nvPicPr>
        <p:blipFill>
          <a:blip r:embed="rId2"/>
          <a:stretch>
            <a:fillRect/>
          </a:stretch>
        </p:blipFill>
        <p:spPr>
          <a:xfrm>
            <a:off x="2014537" y="1386168"/>
            <a:ext cx="8162925" cy="285750"/>
          </a:xfrm>
          <a:prstGeom prst="rect">
            <a:avLst/>
          </a:prstGeom>
        </p:spPr>
      </p:pic>
      <p:pic>
        <p:nvPicPr>
          <p:cNvPr id="4" name="Picture 3">
            <a:extLst>
              <a:ext uri="{FF2B5EF4-FFF2-40B4-BE49-F238E27FC236}">
                <a16:creationId xmlns:a16="http://schemas.microsoft.com/office/drawing/2014/main" id="{A02F24CB-AA4E-4110-B7D7-250725DF3A4F}"/>
              </a:ext>
            </a:extLst>
          </p:cNvPr>
          <p:cNvPicPr>
            <a:picLocks noChangeAspect="1"/>
          </p:cNvPicPr>
          <p:nvPr/>
        </p:nvPicPr>
        <p:blipFill>
          <a:blip r:embed="rId3"/>
          <a:stretch>
            <a:fillRect/>
          </a:stretch>
        </p:blipFill>
        <p:spPr>
          <a:xfrm>
            <a:off x="6248400" y="3810001"/>
            <a:ext cx="5057775" cy="1905000"/>
          </a:xfrm>
          <a:prstGeom prst="rect">
            <a:avLst/>
          </a:prstGeom>
        </p:spPr>
      </p:pic>
    </p:spTree>
    <p:extLst>
      <p:ext uri="{BB962C8B-B14F-4D97-AF65-F5344CB8AC3E}">
        <p14:creationId xmlns:p14="http://schemas.microsoft.com/office/powerpoint/2010/main" val="1671813682"/>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1581</Words>
  <Application>Microsoft Office PowerPoint</Application>
  <PresentationFormat>Widescreen</PresentationFormat>
  <Paragraphs>228</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Candara</vt:lpstr>
      <vt:lpstr>Consolas</vt:lpstr>
      <vt:lpstr>Tech Computer 16x9</vt:lpstr>
      <vt:lpstr>Final Project</vt:lpstr>
      <vt:lpstr>Part I:</vt:lpstr>
      <vt:lpstr>Definition</vt:lpstr>
      <vt:lpstr>Aliquot Sum</vt:lpstr>
      <vt:lpstr>Euclid</vt:lpstr>
      <vt:lpstr>Algorithm</vt:lpstr>
      <vt:lpstr>Algorithm</vt:lpstr>
      <vt:lpstr>Algorithm</vt:lpstr>
      <vt:lpstr>Algorithm</vt:lpstr>
      <vt:lpstr>2096128</vt:lpstr>
      <vt:lpstr>But…</vt:lpstr>
      <vt:lpstr>Algorithm</vt:lpstr>
      <vt:lpstr>PowerPoint Presentation</vt:lpstr>
      <vt:lpstr>Algorithm</vt:lpstr>
      <vt:lpstr>Part II:</vt:lpstr>
      <vt:lpstr>Shri Dattathreya Ramachandra Kaprekar</vt:lpstr>
      <vt:lpstr>Definition</vt:lpstr>
      <vt:lpstr>Properties / Patterns</vt:lpstr>
      <vt:lpstr>Properties / Patterns</vt:lpstr>
      <vt:lpstr>Algorithm</vt:lpstr>
      <vt:lpstr>Algorithm</vt:lpstr>
      <vt:lpstr>Algorithm</vt:lpstr>
      <vt:lpstr>Algorithm</vt:lpstr>
      <vt:lpstr>Algorithm</vt:lpstr>
      <vt:lpstr>Algorithm</vt:lpstr>
      <vt:lpstr>Algorithm</vt:lpstr>
      <vt:lpstr>Results</vt:lpstr>
      <vt:lpstr>Results</vt:lpstr>
      <vt:lpstr>Part III:</vt:lpstr>
      <vt:lpstr>Definition</vt:lpstr>
      <vt:lpstr>Example:</vt:lpstr>
      <vt:lpstr>Algorithm</vt:lpstr>
      <vt:lpstr>Algorithm</vt:lpstr>
      <vt:lpstr>Results</vt:lpstr>
      <vt:lpstr>Results</vt:lpstr>
      <vt:lpstr>Results</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Watkins, Will</dc:creator>
  <cp:lastModifiedBy>Watkins, Will</cp:lastModifiedBy>
  <cp:revision>3</cp:revision>
  <dcterms:created xsi:type="dcterms:W3CDTF">2019-12-22T20:04:13Z</dcterms:created>
  <dcterms:modified xsi:type="dcterms:W3CDTF">2019-12-22T20:42:17Z</dcterms:modified>
</cp:coreProperties>
</file>