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445E6-217F-C0B8-A130-8CA21A34047F}" v="3924" dt="2025-06-30T01:36:43.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6/29/2025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799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6/29/2025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7066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6/29/2025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0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6/29/2025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5639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6/29/2025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18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6/29/2025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483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6/29/2025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3679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6/29/2025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9214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6/29/2025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5573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6/29/2025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4445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6/29/2025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38913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6/29/2025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59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argferreira1/deep-dive-the-software-development-life-cycle-sdlc-in-agile-environments-6b245bbea5ab" TargetMode="External"/><Relationship Id="rId2" Type="http://schemas.openxmlformats.org/officeDocument/2006/relationships/hyperlink" Target="https://www.wrike.com/agile-guide/benefits-of-agile/" TargetMode="External"/><Relationship Id="rId1" Type="http://schemas.openxmlformats.org/officeDocument/2006/relationships/slideLayout" Target="../slideLayouts/slideLayout2.xml"/><Relationship Id="rId5" Type="http://schemas.openxmlformats.org/officeDocument/2006/relationships/hyperlink" Target="https://www.linkedin.com/pulse/waterfall-vs-agile-which-better-you-why-datacademy-cloud" TargetMode="External"/><Relationship Id="rId4" Type="http://schemas.openxmlformats.org/officeDocument/2006/relationships/hyperlink" Target="https://www.boardinfinity.com/blog/a-quick-guide-to-arrays-i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Network Technology Background">
            <a:extLst>
              <a:ext uri="{FF2B5EF4-FFF2-40B4-BE49-F238E27FC236}">
                <a16:creationId xmlns:a16="http://schemas.microsoft.com/office/drawing/2014/main" id="{DF5BE347-F4FA-3622-EF94-C53A895F0605}"/>
              </a:ext>
            </a:extLst>
          </p:cNvPr>
          <p:cNvPicPr>
            <a:picLocks noChangeAspect="1"/>
          </p:cNvPicPr>
          <p:nvPr/>
        </p:nvPicPr>
        <p:blipFill>
          <a:blip r:embed="rId2"/>
          <a:srcRect l="9092" r="-7" b="12136"/>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p:cNvSpPr>
            <a:spLocks noGrp="1"/>
          </p:cNvSpPr>
          <p:nvPr>
            <p:ph type="ctrTitle"/>
          </p:nvPr>
        </p:nvSpPr>
        <p:spPr>
          <a:xfrm>
            <a:off x="357809" y="159031"/>
            <a:ext cx="7950514" cy="870008"/>
          </a:xfrm>
        </p:spPr>
        <p:txBody>
          <a:bodyPr anchor="ctr">
            <a:normAutofit/>
          </a:bodyPr>
          <a:lstStyle/>
          <a:p>
            <a:r>
              <a:rPr lang="en-US" sz="4800" dirty="0">
                <a:solidFill>
                  <a:srgbClr val="FFFFFF"/>
                </a:solidFill>
              </a:rPr>
              <a:t>Agile Presentation</a:t>
            </a:r>
          </a:p>
        </p:txBody>
      </p:sp>
      <p:sp>
        <p:nvSpPr>
          <p:cNvPr id="3" name="Subtitle 2"/>
          <p:cNvSpPr>
            <a:spLocks noGrp="1"/>
          </p:cNvSpPr>
          <p:nvPr>
            <p:ph type="subTitle" idx="1"/>
          </p:nvPr>
        </p:nvSpPr>
        <p:spPr>
          <a:xfrm>
            <a:off x="8308323" y="159031"/>
            <a:ext cx="3525868" cy="870008"/>
          </a:xfrm>
        </p:spPr>
        <p:txBody>
          <a:bodyPr anchor="ctr">
            <a:normAutofit/>
          </a:bodyPr>
          <a:lstStyle/>
          <a:p>
            <a:pPr algn="r"/>
            <a:r>
              <a:rPr lang="en-US" sz="1600" dirty="0">
                <a:solidFill>
                  <a:srgbClr val="FFFFFF"/>
                </a:solidFill>
              </a:rPr>
              <a:t>SNHU CS250 </a:t>
            </a:r>
            <a:endParaRPr lang="en-US" dirty="0"/>
          </a:p>
          <a:p>
            <a:pPr algn="r"/>
            <a:r>
              <a:rPr lang="en-US" sz="1600" dirty="0">
                <a:solidFill>
                  <a:srgbClr val="FFFFFF"/>
                </a:solidFill>
              </a:rPr>
              <a:t>William Wootton</a:t>
            </a:r>
            <a:endParaRPr lang="en-US" dirty="0"/>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E618-C8CE-1DC3-B1C7-48ACE93068B7}"/>
              </a:ext>
            </a:extLst>
          </p:cNvPr>
          <p:cNvSpPr>
            <a:spLocks noGrp="1"/>
          </p:cNvSpPr>
          <p:nvPr>
            <p:ph type="title"/>
          </p:nvPr>
        </p:nvSpPr>
        <p:spPr>
          <a:xfrm>
            <a:off x="511549" y="251553"/>
            <a:ext cx="10890929" cy="1097280"/>
          </a:xfrm>
        </p:spPr>
        <p:txBody>
          <a:bodyPr/>
          <a:lstStyle/>
          <a:p>
            <a:r>
              <a:rPr lang="en-US" dirty="0"/>
              <a:t>Agile Roles</a:t>
            </a:r>
          </a:p>
        </p:txBody>
      </p:sp>
      <p:sp>
        <p:nvSpPr>
          <p:cNvPr id="4" name="Rectangle: Rounded Corners 3">
            <a:extLst>
              <a:ext uri="{FF2B5EF4-FFF2-40B4-BE49-F238E27FC236}">
                <a16:creationId xmlns:a16="http://schemas.microsoft.com/office/drawing/2014/main" id="{430A5776-69A6-85A8-199C-F15B187A42E1}"/>
              </a:ext>
            </a:extLst>
          </p:cNvPr>
          <p:cNvSpPr/>
          <p:nvPr/>
        </p:nvSpPr>
        <p:spPr>
          <a:xfrm>
            <a:off x="4670723" y="475888"/>
            <a:ext cx="2860109" cy="1242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Owner</a:t>
            </a:r>
          </a:p>
        </p:txBody>
      </p:sp>
      <p:sp>
        <p:nvSpPr>
          <p:cNvPr id="5" name="Rectangle: Rounded Corners 4">
            <a:extLst>
              <a:ext uri="{FF2B5EF4-FFF2-40B4-BE49-F238E27FC236}">
                <a16:creationId xmlns:a16="http://schemas.microsoft.com/office/drawing/2014/main" id="{453B5796-2134-6B81-D3D3-82ECC2D4AFCE}"/>
              </a:ext>
            </a:extLst>
          </p:cNvPr>
          <p:cNvSpPr/>
          <p:nvPr/>
        </p:nvSpPr>
        <p:spPr>
          <a:xfrm>
            <a:off x="4670722" y="2624177"/>
            <a:ext cx="2860109" cy="1242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Scrum Master</a:t>
            </a:r>
          </a:p>
        </p:txBody>
      </p:sp>
      <p:sp>
        <p:nvSpPr>
          <p:cNvPr id="6" name="Rectangle: Rounded Corners 5">
            <a:extLst>
              <a:ext uri="{FF2B5EF4-FFF2-40B4-BE49-F238E27FC236}">
                <a16:creationId xmlns:a16="http://schemas.microsoft.com/office/drawing/2014/main" id="{286DB033-711F-064B-9314-CA34051DA495}"/>
              </a:ext>
            </a:extLst>
          </p:cNvPr>
          <p:cNvSpPr/>
          <p:nvPr/>
        </p:nvSpPr>
        <p:spPr>
          <a:xfrm>
            <a:off x="1227952" y="4460322"/>
            <a:ext cx="2860109" cy="1242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Development Team Member</a:t>
            </a:r>
          </a:p>
        </p:txBody>
      </p:sp>
      <p:sp>
        <p:nvSpPr>
          <p:cNvPr id="7" name="Rectangle: Rounded Corners 6">
            <a:extLst>
              <a:ext uri="{FF2B5EF4-FFF2-40B4-BE49-F238E27FC236}">
                <a16:creationId xmlns:a16="http://schemas.microsoft.com/office/drawing/2014/main" id="{C82A7AD7-EC94-20B7-6B92-09481CFA2713}"/>
              </a:ext>
            </a:extLst>
          </p:cNvPr>
          <p:cNvSpPr/>
          <p:nvPr/>
        </p:nvSpPr>
        <p:spPr>
          <a:xfrm>
            <a:off x="4670722" y="4460321"/>
            <a:ext cx="2860109" cy="1242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Development Team Member</a:t>
            </a:r>
            <a:endParaRPr lang="en-US" dirty="0">
              <a:solidFill>
                <a:srgbClr val="000000"/>
              </a:solidFill>
            </a:endParaRPr>
          </a:p>
        </p:txBody>
      </p:sp>
      <p:sp>
        <p:nvSpPr>
          <p:cNvPr id="8" name="Rectangle: Rounded Corners 7">
            <a:extLst>
              <a:ext uri="{FF2B5EF4-FFF2-40B4-BE49-F238E27FC236}">
                <a16:creationId xmlns:a16="http://schemas.microsoft.com/office/drawing/2014/main" id="{D745C7AA-D571-3D10-3E8E-6A8FB64A473C}"/>
              </a:ext>
            </a:extLst>
          </p:cNvPr>
          <p:cNvSpPr/>
          <p:nvPr/>
        </p:nvSpPr>
        <p:spPr>
          <a:xfrm>
            <a:off x="8287928" y="4460321"/>
            <a:ext cx="2860109" cy="1242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Development Team Member</a:t>
            </a:r>
            <a:endParaRPr lang="en-US" dirty="0">
              <a:solidFill>
                <a:srgbClr val="000000"/>
              </a:solidFill>
            </a:endParaRPr>
          </a:p>
        </p:txBody>
      </p:sp>
      <p:cxnSp>
        <p:nvCxnSpPr>
          <p:cNvPr id="9" name="Straight Arrow Connector 8">
            <a:extLst>
              <a:ext uri="{FF2B5EF4-FFF2-40B4-BE49-F238E27FC236}">
                <a16:creationId xmlns:a16="http://schemas.microsoft.com/office/drawing/2014/main" id="{63E4A826-0C19-C06A-F6BA-4F4A6EA4CAFC}"/>
              </a:ext>
            </a:extLst>
          </p:cNvPr>
          <p:cNvCxnSpPr/>
          <p:nvPr/>
        </p:nvCxnSpPr>
        <p:spPr>
          <a:xfrm>
            <a:off x="6054246" y="1711890"/>
            <a:ext cx="20876" cy="918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892821B-32FE-0FF5-009D-127248C0C3E7}"/>
              </a:ext>
            </a:extLst>
          </p:cNvPr>
          <p:cNvCxnSpPr>
            <a:cxnSpLocks/>
          </p:cNvCxnSpPr>
          <p:nvPr/>
        </p:nvCxnSpPr>
        <p:spPr>
          <a:xfrm flipH="1">
            <a:off x="3486158" y="3805094"/>
            <a:ext cx="1236883" cy="606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6F7266D-6557-4254-2367-6FF4FC180D3A}"/>
              </a:ext>
            </a:extLst>
          </p:cNvPr>
          <p:cNvCxnSpPr>
            <a:cxnSpLocks/>
          </p:cNvCxnSpPr>
          <p:nvPr/>
        </p:nvCxnSpPr>
        <p:spPr>
          <a:xfrm>
            <a:off x="6063426" y="3869360"/>
            <a:ext cx="20876" cy="578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EF746E0-CBD3-30A9-652D-DC42AF790676}"/>
              </a:ext>
            </a:extLst>
          </p:cNvPr>
          <p:cNvCxnSpPr>
            <a:cxnSpLocks/>
          </p:cNvCxnSpPr>
          <p:nvPr/>
        </p:nvCxnSpPr>
        <p:spPr>
          <a:xfrm>
            <a:off x="7477256" y="3805093"/>
            <a:ext cx="865503" cy="744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7901-7ACC-7566-F470-E0F06A73C65E}"/>
              </a:ext>
            </a:extLst>
          </p:cNvPr>
          <p:cNvSpPr>
            <a:spLocks noGrp="1"/>
          </p:cNvSpPr>
          <p:nvPr>
            <p:ph type="title"/>
          </p:nvPr>
        </p:nvSpPr>
        <p:spPr>
          <a:xfrm>
            <a:off x="640079" y="123023"/>
            <a:ext cx="10890929" cy="1097280"/>
          </a:xfrm>
        </p:spPr>
        <p:txBody>
          <a:bodyPr/>
          <a:lstStyle/>
          <a:p>
            <a:r>
              <a:rPr lang="en-US" dirty="0"/>
              <a:t>Agile Roles Described</a:t>
            </a:r>
          </a:p>
        </p:txBody>
      </p:sp>
      <p:sp>
        <p:nvSpPr>
          <p:cNvPr id="4" name="TextBox 3">
            <a:extLst>
              <a:ext uri="{FF2B5EF4-FFF2-40B4-BE49-F238E27FC236}">
                <a16:creationId xmlns:a16="http://schemas.microsoft.com/office/drawing/2014/main" id="{D3658874-B2DD-6FB4-EABD-B7D29A16A18A}"/>
              </a:ext>
            </a:extLst>
          </p:cNvPr>
          <p:cNvSpPr txBox="1"/>
          <p:nvPr/>
        </p:nvSpPr>
        <p:spPr>
          <a:xfrm>
            <a:off x="605424" y="1169096"/>
            <a:ext cx="3413342"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Product Owner</a:t>
            </a:r>
          </a:p>
          <a:p>
            <a:r>
              <a:rPr lang="en-US" sz="1400" dirty="0"/>
              <a:t>-As a product owner you are required to provide a basis for your product and at the least an overview of how you wish your product to be handled. </a:t>
            </a:r>
          </a:p>
          <a:p>
            <a:r>
              <a:rPr lang="en-US" sz="1400" dirty="0"/>
              <a:t>-You must effectively communicate with the scrum master to address any issues or problems that may occur during the implementation of the product, and must listen to and address and new ideas brought forward by the scrum master</a:t>
            </a:r>
          </a:p>
        </p:txBody>
      </p:sp>
      <p:sp>
        <p:nvSpPr>
          <p:cNvPr id="8" name="TextBox 7">
            <a:extLst>
              <a:ext uri="{FF2B5EF4-FFF2-40B4-BE49-F238E27FC236}">
                <a16:creationId xmlns:a16="http://schemas.microsoft.com/office/drawing/2014/main" id="{A489CFE9-1299-25A3-226B-9CB96F5708CF}"/>
              </a:ext>
            </a:extLst>
          </p:cNvPr>
          <p:cNvSpPr txBox="1"/>
          <p:nvPr/>
        </p:nvSpPr>
        <p:spPr>
          <a:xfrm>
            <a:off x="601400" y="3691907"/>
            <a:ext cx="3298520"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Scrum Master</a:t>
            </a:r>
          </a:p>
          <a:p>
            <a:r>
              <a:rPr lang="en-US" sz="1400" dirty="0"/>
              <a:t>-As a scrum master you must communicate with both your development team and the product owner to determine the best course of </a:t>
            </a:r>
            <a:r>
              <a:rPr lang="en-US" sz="1400"/>
              <a:t>action for the product</a:t>
            </a:r>
          </a:p>
          <a:p>
            <a:r>
              <a:rPr lang="en-US" sz="1400" dirty="0"/>
              <a:t>-You must assign tasks for your team and ensure that you are on track for staying within the budget and time </a:t>
            </a:r>
            <a:r>
              <a:rPr lang="en-US" sz="1400"/>
              <a:t>frame given</a:t>
            </a:r>
          </a:p>
          <a:p>
            <a:r>
              <a:rPr lang="en-US" sz="1400" dirty="0"/>
              <a:t>-You must effectively communicate any new ideas of issues the team discovers during the development process</a:t>
            </a:r>
          </a:p>
        </p:txBody>
      </p:sp>
      <p:sp>
        <p:nvSpPr>
          <p:cNvPr id="9" name="TextBox 8">
            <a:extLst>
              <a:ext uri="{FF2B5EF4-FFF2-40B4-BE49-F238E27FC236}">
                <a16:creationId xmlns:a16="http://schemas.microsoft.com/office/drawing/2014/main" id="{07691DC4-B866-CDC7-BED6-998793BB4230}"/>
              </a:ext>
            </a:extLst>
          </p:cNvPr>
          <p:cNvSpPr txBox="1"/>
          <p:nvPr/>
        </p:nvSpPr>
        <p:spPr>
          <a:xfrm>
            <a:off x="4423096" y="1896134"/>
            <a:ext cx="4930550"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Development Team Member</a:t>
            </a:r>
          </a:p>
          <a:p>
            <a:r>
              <a:rPr lang="en-US" sz="1400" dirty="0"/>
              <a:t>-As a development team member you may be assigned on of many roles to play in the development cycle. Anywhere from a tester, to designer, to developer you must accurately and diligently perform whichever duty you are given to ensure the best quality for your product.</a:t>
            </a:r>
          </a:p>
          <a:p>
            <a:r>
              <a:rPr lang="en-US" sz="1400" dirty="0"/>
              <a:t>-Your role will not impact your communication, you will communicate directly with your scrum master and other members of the development team to work together through challenges and form new ideas to improve the product.</a:t>
            </a:r>
          </a:p>
          <a:p>
            <a:r>
              <a:rPr lang="en-US" sz="1400" dirty="0"/>
              <a:t>-You may be given the role of tester which requires you to investigate the product to find any bugs or overall issues with the product, these may include but are not limited to things such as difficulty using, understand, or UI mistakes.</a:t>
            </a:r>
          </a:p>
          <a:p>
            <a:r>
              <a:rPr lang="en-US" sz="1400" dirty="0"/>
              <a:t>-Another role you may be given is that of a developer who actively works inside the code bringing to life the ideas that were previously presented. The developers must work to actively finish tasks given to them by the scrum master and must convey any issues they may run into or ideas they may gain during a daily scrum meeting.</a:t>
            </a:r>
          </a:p>
        </p:txBody>
      </p:sp>
    </p:spTree>
    <p:extLst>
      <p:ext uri="{BB962C8B-B14F-4D97-AF65-F5344CB8AC3E}">
        <p14:creationId xmlns:p14="http://schemas.microsoft.com/office/powerpoint/2010/main" val="15961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7A86-A9D0-71A8-7F52-E9DF44D422A9}"/>
              </a:ext>
            </a:extLst>
          </p:cNvPr>
          <p:cNvSpPr>
            <a:spLocks noGrp="1"/>
          </p:cNvSpPr>
          <p:nvPr>
            <p:ph type="title"/>
          </p:nvPr>
        </p:nvSpPr>
        <p:spPr>
          <a:xfrm>
            <a:off x="649260" y="205649"/>
            <a:ext cx="10890929" cy="1097280"/>
          </a:xfrm>
        </p:spPr>
        <p:txBody>
          <a:bodyPr/>
          <a:lstStyle/>
          <a:p>
            <a:r>
              <a:rPr lang="en-US" dirty="0"/>
              <a:t>Agile Phases</a:t>
            </a:r>
          </a:p>
        </p:txBody>
      </p:sp>
      <p:pic>
        <p:nvPicPr>
          <p:cNvPr id="4" name="Picture 3" descr="A diagram of software development cycle&#10;&#10;AI-generated content may be incorrect.">
            <a:extLst>
              <a:ext uri="{FF2B5EF4-FFF2-40B4-BE49-F238E27FC236}">
                <a16:creationId xmlns:a16="http://schemas.microsoft.com/office/drawing/2014/main" id="{DB8B6091-5089-77AA-614B-1E1005DF39E8}"/>
              </a:ext>
            </a:extLst>
          </p:cNvPr>
          <p:cNvPicPr>
            <a:picLocks noChangeAspect="1"/>
          </p:cNvPicPr>
          <p:nvPr/>
        </p:nvPicPr>
        <p:blipFill>
          <a:blip r:embed="rId2"/>
          <a:stretch>
            <a:fillRect/>
          </a:stretch>
        </p:blipFill>
        <p:spPr>
          <a:xfrm>
            <a:off x="7561358" y="322358"/>
            <a:ext cx="3982369" cy="3982369"/>
          </a:xfrm>
          <a:prstGeom prst="rect">
            <a:avLst/>
          </a:prstGeom>
        </p:spPr>
      </p:pic>
      <p:sp>
        <p:nvSpPr>
          <p:cNvPr id="6" name="TextBox 5">
            <a:extLst>
              <a:ext uri="{FF2B5EF4-FFF2-40B4-BE49-F238E27FC236}">
                <a16:creationId xmlns:a16="http://schemas.microsoft.com/office/drawing/2014/main" id="{4A4D23BC-98FA-C86A-45DA-92CF422C5ECC}"/>
              </a:ext>
            </a:extLst>
          </p:cNvPr>
          <p:cNvSpPr txBox="1"/>
          <p:nvPr/>
        </p:nvSpPr>
        <p:spPr>
          <a:xfrm>
            <a:off x="504813" y="1099926"/>
            <a:ext cx="61899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This is a diagram demonstrating the basics of the SDLC inside of a Scrum-Agile framework.</a:t>
            </a:r>
          </a:p>
          <a:p>
            <a:r>
              <a:rPr lang="en-US" sz="1400" dirty="0"/>
              <a:t>-Planning is the first step where the product manager will discuss and address what exactly the product should be and what thing it should tackle. This is important as it lays the foundation for the entire project</a:t>
            </a:r>
          </a:p>
          <a:p>
            <a:r>
              <a:rPr lang="en-US" sz="1400" dirty="0"/>
              <a:t>-Analysis is used to discuss how feasible the ideas produced inside the planning stage are, and then these ideas will be shaped to be better understood and clear for the product going forward</a:t>
            </a:r>
          </a:p>
          <a:p>
            <a:r>
              <a:rPr lang="en-US" sz="1400" dirty="0"/>
              <a:t>-Design consists of the team discussing and brainstorming the framework of the product and how to go about tackling the tasks ahead</a:t>
            </a:r>
          </a:p>
          <a:p>
            <a:r>
              <a:rPr lang="en-US" sz="1400" dirty="0"/>
              <a:t>-Implementation means the team can get to work implementing the tasks that have been formed previously into a working element of the product as a whole</a:t>
            </a:r>
          </a:p>
          <a:p>
            <a:r>
              <a:rPr lang="en-US" sz="1400" dirty="0"/>
              <a:t>-Testing requires the team to evaluate the new additions to notice any flaws in the product or bugs that may have arisen from new implementation of features</a:t>
            </a:r>
          </a:p>
          <a:p>
            <a:r>
              <a:rPr lang="en-US" sz="1400" dirty="0"/>
              <a:t>-Integration causes the team to then fix any issues discovered during testing and address all these issues before the next sprint.</a:t>
            </a:r>
          </a:p>
          <a:p>
            <a:r>
              <a:rPr lang="en-US" sz="1400" dirty="0"/>
              <a:t>-Maintenance allows a team to fully address any more issues found or any outdated piece of code that can be simplified, or improved upon</a:t>
            </a:r>
          </a:p>
        </p:txBody>
      </p:sp>
      <p:sp>
        <p:nvSpPr>
          <p:cNvPr id="7" name="TextBox 6">
            <a:extLst>
              <a:ext uri="{FF2B5EF4-FFF2-40B4-BE49-F238E27FC236}">
                <a16:creationId xmlns:a16="http://schemas.microsoft.com/office/drawing/2014/main" id="{9107C7A3-A249-9333-CE9F-D2B094F05052}"/>
              </a:ext>
            </a:extLst>
          </p:cNvPr>
          <p:cNvSpPr txBox="1"/>
          <p:nvPr/>
        </p:nvSpPr>
        <p:spPr>
          <a:xfrm>
            <a:off x="7452986" y="4624191"/>
            <a:ext cx="43319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The SDLC will be iterated through as many times as needed until the product is considered finished and rolled out to consumers, however it may never stop. As new software comes out updates will need to be pushed and if any new issues or problems arise from customers and the product owners the team may need to address them to ensure the product stays top of the line and at its full ability at all times.</a:t>
            </a:r>
          </a:p>
        </p:txBody>
      </p:sp>
    </p:spTree>
    <p:extLst>
      <p:ext uri="{BB962C8B-B14F-4D97-AF65-F5344CB8AC3E}">
        <p14:creationId xmlns:p14="http://schemas.microsoft.com/office/powerpoint/2010/main" val="257068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29C1-8BFC-69C8-A764-D67B9294E184}"/>
              </a:ext>
            </a:extLst>
          </p:cNvPr>
          <p:cNvSpPr>
            <a:spLocks noGrp="1"/>
          </p:cNvSpPr>
          <p:nvPr>
            <p:ph type="title"/>
          </p:nvPr>
        </p:nvSpPr>
        <p:spPr>
          <a:xfrm>
            <a:off x="640079" y="306637"/>
            <a:ext cx="10890929" cy="1097280"/>
          </a:xfrm>
        </p:spPr>
        <p:txBody>
          <a:bodyPr>
            <a:normAutofit fontScale="90000"/>
          </a:bodyPr>
          <a:lstStyle/>
          <a:p>
            <a:r>
              <a:rPr lang="en-US" dirty="0"/>
              <a:t>Waterfall Model</a:t>
            </a:r>
            <a:br>
              <a:rPr lang="en-US" dirty="0"/>
            </a:br>
            <a:endParaRPr lang="en-US" dirty="0"/>
          </a:p>
        </p:txBody>
      </p:sp>
      <p:pic>
        <p:nvPicPr>
          <p:cNvPr id="4" name="Picture 3" descr="A Quick Guide to Waterfall Model in Software Engineering">
            <a:extLst>
              <a:ext uri="{FF2B5EF4-FFF2-40B4-BE49-F238E27FC236}">
                <a16:creationId xmlns:a16="http://schemas.microsoft.com/office/drawing/2014/main" id="{CE5B21B3-DDD0-4134-ED7A-E85B809E513F}"/>
              </a:ext>
            </a:extLst>
          </p:cNvPr>
          <p:cNvPicPr>
            <a:picLocks noChangeAspect="1"/>
          </p:cNvPicPr>
          <p:nvPr/>
        </p:nvPicPr>
        <p:blipFill>
          <a:blip r:embed="rId2"/>
          <a:stretch>
            <a:fillRect/>
          </a:stretch>
        </p:blipFill>
        <p:spPr>
          <a:xfrm>
            <a:off x="6707436" y="2244342"/>
            <a:ext cx="4827224" cy="2718182"/>
          </a:xfrm>
          <a:prstGeom prst="rect">
            <a:avLst/>
          </a:prstGeom>
        </p:spPr>
      </p:pic>
      <p:sp>
        <p:nvSpPr>
          <p:cNvPr id="5" name="TextBox 4">
            <a:extLst>
              <a:ext uri="{FF2B5EF4-FFF2-40B4-BE49-F238E27FC236}">
                <a16:creationId xmlns:a16="http://schemas.microsoft.com/office/drawing/2014/main" id="{9F4A3D52-B41F-2055-5152-66BEB3BC152A}"/>
              </a:ext>
            </a:extLst>
          </p:cNvPr>
          <p:cNvSpPr txBox="1"/>
          <p:nvPr/>
        </p:nvSpPr>
        <p:spPr>
          <a:xfrm>
            <a:off x="438410" y="1231726"/>
            <a:ext cx="56784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-Inside a waterfall model, each stage is completed once, and each stage may only begin when the previous stage has been completed. This allows for a rigid structured way of design that often limits adaptability and any necessary changes that may be found during the development process</a:t>
            </a:r>
          </a:p>
          <a:p>
            <a:r>
              <a:rPr lang="en-US" dirty="0"/>
              <a:t>-When working on the project for SNHU Travel the team discovered that when publishing images to show the top 5 destinations we wanted to change and adapt the layout to be different as we changed and discussed what better ways to implement the idea of top 5 destinations. During a waterfall method these changes wouldn't have been allowed to happen as since we had moved to the development stage we could not return to the design stage to make the adjustments required to improve the layout of the design </a:t>
            </a:r>
          </a:p>
        </p:txBody>
      </p:sp>
    </p:spTree>
    <p:extLst>
      <p:ext uri="{BB962C8B-B14F-4D97-AF65-F5344CB8AC3E}">
        <p14:creationId xmlns:p14="http://schemas.microsoft.com/office/powerpoint/2010/main" val="35022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88EE9-5447-56B3-ACCC-7151DA681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D8D1C-951C-3EE5-D47C-C941C61E751B}"/>
              </a:ext>
            </a:extLst>
          </p:cNvPr>
          <p:cNvSpPr>
            <a:spLocks noGrp="1"/>
          </p:cNvSpPr>
          <p:nvPr>
            <p:ph type="title"/>
          </p:nvPr>
        </p:nvSpPr>
        <p:spPr>
          <a:xfrm>
            <a:off x="640079" y="251553"/>
            <a:ext cx="10890929" cy="1097280"/>
          </a:xfrm>
        </p:spPr>
        <p:txBody>
          <a:bodyPr/>
          <a:lstStyle/>
          <a:p>
            <a:r>
              <a:rPr lang="en-US" dirty="0"/>
              <a:t>Waterfall or Agile</a:t>
            </a:r>
          </a:p>
        </p:txBody>
      </p:sp>
      <p:sp>
        <p:nvSpPr>
          <p:cNvPr id="3" name="Content Placeholder 2">
            <a:extLst>
              <a:ext uri="{FF2B5EF4-FFF2-40B4-BE49-F238E27FC236}">
                <a16:creationId xmlns:a16="http://schemas.microsoft.com/office/drawing/2014/main" id="{6DAA631E-E06B-A71E-AEAF-24D9072BC32A}"/>
              </a:ext>
            </a:extLst>
          </p:cNvPr>
          <p:cNvSpPr>
            <a:spLocks noGrp="1"/>
          </p:cNvSpPr>
          <p:nvPr>
            <p:ph idx="1"/>
          </p:nvPr>
        </p:nvSpPr>
        <p:spPr>
          <a:xfrm>
            <a:off x="364658" y="1247183"/>
            <a:ext cx="5235604" cy="5044256"/>
          </a:xfrm>
        </p:spPr>
        <p:txBody>
          <a:bodyPr vert="horz" lIns="91440" tIns="45720" rIns="91440" bIns="45720" rtlCol="0" anchor="t">
            <a:normAutofit/>
          </a:bodyPr>
          <a:lstStyle/>
          <a:p>
            <a:pPr marL="0" indent="0">
              <a:buNone/>
            </a:pPr>
            <a:r>
              <a:rPr lang="en-US" dirty="0"/>
              <a:t>-</a:t>
            </a:r>
            <a:r>
              <a:rPr lang="en-US" sz="1400" dirty="0"/>
              <a:t>Out of the 2 both can be useful and work to help development the product you wish to implement. If you wish to have a structured cycle where the product may look exactly as you envisioned it or, if your stakeholders and product owner are stubborn and do not wish any changes to be made then the waterfall </a:t>
            </a:r>
            <a:r>
              <a:rPr lang="en-US" sz="1400"/>
              <a:t>method may be best. </a:t>
            </a:r>
            <a:endParaRPr lang="en-US" dirty="0"/>
          </a:p>
          <a:p>
            <a:pPr marL="0" indent="0">
              <a:buNone/>
            </a:pPr>
            <a:r>
              <a:rPr lang="en-US" sz="1400" dirty="0"/>
              <a:t>-However in most situations teams will benefit most from adopting and agile style focus to design. It allows for flexibility and the ability to take in feedback from both your development team as well as users who are actively testing the product. This can create and build a community around your product that feels as though they can be heard by your team and can see their own problems with the product changed and fixed over time.</a:t>
            </a:r>
          </a:p>
          <a:p>
            <a:pPr marL="0" indent="0">
              <a:buNone/>
            </a:pPr>
            <a:r>
              <a:rPr lang="en-US" sz="1400" dirty="0"/>
              <a:t>-In the end for this project specifically the team benefitted greatly from using and agile style development cycle, that allowed for users to be heard, changes to be made, and issues to be fixed on the fly by the team.</a:t>
            </a:r>
          </a:p>
        </p:txBody>
      </p:sp>
      <p:pic>
        <p:nvPicPr>
          <p:cNvPr id="4" name="Picture 3" descr="Waterfall Vs Agile: Which is better for You and Why?">
            <a:extLst>
              <a:ext uri="{FF2B5EF4-FFF2-40B4-BE49-F238E27FC236}">
                <a16:creationId xmlns:a16="http://schemas.microsoft.com/office/drawing/2014/main" id="{0CAEC94F-18B5-F382-FF17-0C8189DD3144}"/>
              </a:ext>
            </a:extLst>
          </p:cNvPr>
          <p:cNvPicPr>
            <a:picLocks noChangeAspect="1"/>
          </p:cNvPicPr>
          <p:nvPr/>
        </p:nvPicPr>
        <p:blipFill>
          <a:blip r:embed="rId2"/>
          <a:stretch>
            <a:fillRect/>
          </a:stretch>
        </p:blipFill>
        <p:spPr>
          <a:xfrm>
            <a:off x="5716034" y="707948"/>
            <a:ext cx="6112294" cy="5276850"/>
          </a:xfrm>
          <a:prstGeom prst="rect">
            <a:avLst/>
          </a:prstGeom>
        </p:spPr>
      </p:pic>
    </p:spTree>
    <p:extLst>
      <p:ext uri="{BB962C8B-B14F-4D97-AF65-F5344CB8AC3E}">
        <p14:creationId xmlns:p14="http://schemas.microsoft.com/office/powerpoint/2010/main" val="64070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803E-5D78-7C97-E48F-CEA262FA76B5}"/>
              </a:ext>
            </a:extLst>
          </p:cNvPr>
          <p:cNvSpPr>
            <a:spLocks noGrp="1"/>
          </p:cNvSpPr>
          <p:nvPr>
            <p:ph type="title"/>
          </p:nvPr>
        </p:nvSpPr>
        <p:spPr>
          <a:xfrm>
            <a:off x="640079" y="260734"/>
            <a:ext cx="10890929" cy="1097280"/>
          </a:xfrm>
        </p:spPr>
        <p:txBody>
          <a:bodyPr/>
          <a:lstStyle/>
          <a:p>
            <a:r>
              <a:rPr lang="en-US" dirty="0"/>
              <a:t>Sources</a:t>
            </a:r>
          </a:p>
        </p:txBody>
      </p:sp>
      <p:sp>
        <p:nvSpPr>
          <p:cNvPr id="3" name="Content Placeholder 2">
            <a:extLst>
              <a:ext uri="{FF2B5EF4-FFF2-40B4-BE49-F238E27FC236}">
                <a16:creationId xmlns:a16="http://schemas.microsoft.com/office/drawing/2014/main" id="{90F13A53-633E-2AAE-F6AE-42C9680B6D3E}"/>
              </a:ext>
            </a:extLst>
          </p:cNvPr>
          <p:cNvSpPr>
            <a:spLocks noGrp="1"/>
          </p:cNvSpPr>
          <p:nvPr>
            <p:ph idx="1"/>
          </p:nvPr>
        </p:nvSpPr>
        <p:spPr>
          <a:xfrm>
            <a:off x="456465" y="2045905"/>
            <a:ext cx="10890928" cy="3566160"/>
          </a:xfrm>
        </p:spPr>
        <p:txBody>
          <a:bodyPr vert="horz" lIns="91440" tIns="45720" rIns="91440" bIns="45720" rtlCol="0" anchor="t">
            <a:normAutofit/>
          </a:bodyPr>
          <a:lstStyle/>
          <a:p>
            <a:r>
              <a:rPr lang="en-US" sz="1600" dirty="0" err="1">
                <a:ea typeface="+mn-lt"/>
                <a:cs typeface="+mn-lt"/>
              </a:rPr>
              <a:t>Zhezherau</a:t>
            </a:r>
            <a:r>
              <a:rPr lang="en-US" sz="1600" dirty="0">
                <a:ea typeface="+mn-lt"/>
                <a:cs typeface="+mn-lt"/>
              </a:rPr>
              <a:t>, A. (2025b, April 14). </a:t>
            </a:r>
            <a:r>
              <a:rPr lang="en-US" sz="1600" i="1" dirty="0">
                <a:ea typeface="+mn-lt"/>
                <a:cs typeface="+mn-lt"/>
              </a:rPr>
              <a:t>The benefits &amp; Advantages of Agile: Wrike agile guide</a:t>
            </a:r>
            <a:r>
              <a:rPr lang="en-US" sz="1600" dirty="0">
                <a:ea typeface="+mn-lt"/>
                <a:cs typeface="+mn-lt"/>
              </a:rPr>
              <a:t>. Versatile &amp; Robust Project Management Software. </a:t>
            </a:r>
            <a:r>
              <a:rPr lang="en-US" sz="1600" dirty="0">
                <a:ea typeface="+mn-lt"/>
                <a:cs typeface="+mn-lt"/>
                <a:hlinkClick r:id="rId2"/>
              </a:rPr>
              <a:t>https://www.wrike.com/agile-guide/benefits-of-agile/</a:t>
            </a:r>
            <a:r>
              <a:rPr lang="en-US" sz="1600" dirty="0">
                <a:ea typeface="+mn-lt"/>
                <a:cs typeface="+mn-lt"/>
              </a:rPr>
              <a:t> </a:t>
            </a:r>
            <a:endParaRPr lang="en-US" sz="1600" dirty="0"/>
          </a:p>
          <a:p>
            <a:r>
              <a:rPr lang="en-US" sz="1600" dirty="0">
                <a:ea typeface="+mn-lt"/>
                <a:cs typeface="+mn-lt"/>
              </a:rPr>
              <a:t>Ferreira, A. (2023, October 31). </a:t>
            </a:r>
            <a:r>
              <a:rPr lang="en-US" sz="1600" i="1" dirty="0">
                <a:ea typeface="+mn-lt"/>
                <a:cs typeface="+mn-lt"/>
              </a:rPr>
              <a:t>Deep Dive: The software development life cycle (SDLC) in Agile Environments</a:t>
            </a:r>
            <a:r>
              <a:rPr lang="en-US" sz="1600" dirty="0">
                <a:ea typeface="+mn-lt"/>
                <a:cs typeface="+mn-lt"/>
              </a:rPr>
              <a:t>. Medium. </a:t>
            </a:r>
            <a:r>
              <a:rPr lang="en-US" sz="1600" dirty="0">
                <a:ea typeface="+mn-lt"/>
                <a:cs typeface="+mn-lt"/>
                <a:hlinkClick r:id="rId3"/>
              </a:rPr>
              <a:t>https://medium.com/@argferreira1/deep-dive-the-software-development-life-cycle-sdlc-in-agile-environments-6b245bbea5ab</a:t>
            </a:r>
            <a:r>
              <a:rPr lang="en-US" sz="1600" dirty="0">
                <a:ea typeface="+mn-lt"/>
                <a:cs typeface="+mn-lt"/>
              </a:rPr>
              <a:t> </a:t>
            </a:r>
            <a:endParaRPr lang="en-US" sz="1600" dirty="0"/>
          </a:p>
          <a:p>
            <a:r>
              <a:rPr lang="en-US" sz="1600" dirty="0">
                <a:ea typeface="+mn-lt"/>
                <a:cs typeface="+mn-lt"/>
              </a:rPr>
              <a:t>Board Infinity. (2023, July 12). </a:t>
            </a:r>
            <a:r>
              <a:rPr lang="en-US" sz="1600" i="1" dirty="0">
                <a:ea typeface="+mn-lt"/>
                <a:cs typeface="+mn-lt"/>
              </a:rPr>
              <a:t>Waterfall model in software engineering</a:t>
            </a:r>
            <a:r>
              <a:rPr lang="en-US" sz="1600" dirty="0">
                <a:ea typeface="+mn-lt"/>
                <a:cs typeface="+mn-lt"/>
              </a:rPr>
              <a:t>. </a:t>
            </a:r>
            <a:r>
              <a:rPr lang="en-US" sz="1600" dirty="0">
                <a:ea typeface="+mn-lt"/>
                <a:cs typeface="+mn-lt"/>
                <a:hlinkClick r:id="rId4"/>
              </a:rPr>
              <a:t>https://www.boardinfinity.com/blog/a-quick-guide-to-arrays-in-python/</a:t>
            </a:r>
            <a:r>
              <a:rPr lang="en-US" sz="1600" dirty="0">
                <a:ea typeface="+mn-lt"/>
                <a:cs typeface="+mn-lt"/>
              </a:rPr>
              <a:t> </a:t>
            </a:r>
            <a:endParaRPr lang="en-US" sz="1600" dirty="0"/>
          </a:p>
          <a:p>
            <a:r>
              <a:rPr lang="en-US" sz="1600" dirty="0" err="1">
                <a:ea typeface="+mn-lt"/>
                <a:cs typeface="+mn-lt"/>
              </a:rPr>
              <a:t>Datavalley</a:t>
            </a:r>
            <a:r>
              <a:rPr lang="en-US" sz="1600" dirty="0">
                <a:ea typeface="+mn-lt"/>
                <a:cs typeface="+mn-lt"/>
              </a:rPr>
              <a:t> Inc. (2023, January 31). </a:t>
            </a:r>
            <a:r>
              <a:rPr lang="en-US" sz="1600" i="1" dirty="0">
                <a:ea typeface="+mn-lt"/>
                <a:cs typeface="+mn-lt"/>
              </a:rPr>
              <a:t>Waterfall vs agile: Which is better for you and why?</a:t>
            </a:r>
            <a:r>
              <a:rPr lang="en-US" sz="1600" dirty="0">
                <a:ea typeface="+mn-lt"/>
                <a:cs typeface="+mn-lt"/>
              </a:rPr>
              <a:t>. LinkedIn. </a:t>
            </a:r>
            <a:r>
              <a:rPr lang="en-US" sz="1600" dirty="0">
                <a:ea typeface="+mn-lt"/>
                <a:cs typeface="+mn-lt"/>
                <a:hlinkClick r:id="rId5"/>
              </a:rPr>
              <a:t>https://www.linkedin.com/pulse/waterfall-vs-agile-which-better-you-why-datacademy-cloud</a:t>
            </a:r>
            <a:r>
              <a:rPr lang="en-US" sz="1600" dirty="0">
                <a:ea typeface="+mn-lt"/>
                <a:cs typeface="+mn-lt"/>
              </a:rPr>
              <a:t> </a:t>
            </a:r>
            <a:endParaRPr lang="en-US" sz="1600" dirty="0"/>
          </a:p>
          <a:p>
            <a:endParaRPr lang="en-US" sz="1600" dirty="0"/>
          </a:p>
          <a:p>
            <a:endParaRPr lang="en-US" sz="1600" dirty="0"/>
          </a:p>
        </p:txBody>
      </p:sp>
    </p:spTree>
    <p:extLst>
      <p:ext uri="{BB962C8B-B14F-4D97-AF65-F5344CB8AC3E}">
        <p14:creationId xmlns:p14="http://schemas.microsoft.com/office/powerpoint/2010/main" val="314644886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DashVTI</vt:lpstr>
      <vt:lpstr>Agile Presentation</vt:lpstr>
      <vt:lpstr>Agile Roles</vt:lpstr>
      <vt:lpstr>Agile Roles Described</vt:lpstr>
      <vt:lpstr>Agile Phases</vt:lpstr>
      <vt:lpstr>Waterfall Model </vt:lpstr>
      <vt:lpstr>Waterfall or Agile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307</cp:revision>
  <dcterms:created xsi:type="dcterms:W3CDTF">2025-06-30T00:24:08Z</dcterms:created>
  <dcterms:modified xsi:type="dcterms:W3CDTF">2025-06-30T01:36:57Z</dcterms:modified>
</cp:coreProperties>
</file>