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6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10/11/2022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1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2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0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0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10/11/2022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2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6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5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3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10/11/2022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1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2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2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5969" y="567900"/>
            <a:ext cx="8489132" cy="2514934"/>
          </a:xfrm>
        </p:spPr>
        <p:txBody>
          <a:bodyPr/>
          <a:lstStyle/>
          <a:p>
            <a:pPr algn="l"/>
            <a:r>
              <a:rPr lang="ru-RU" sz="4000" b="1" dirty="0" smtClean="0">
                <a:solidFill>
                  <a:srgbClr val="7030A0"/>
                </a:solidFill>
                <a:latin typeface="TT Firs Neue" panose="02000803030000020004" pitchFamily="2" charset="-52"/>
              </a:rPr>
              <a:t>Разработка </a:t>
            </a:r>
            <a:r>
              <a:rPr lang="ru-RU" sz="4000" b="1" dirty="0">
                <a:solidFill>
                  <a:srgbClr val="7030A0"/>
                </a:solidFill>
                <a:latin typeface="TT Firs Neue" panose="02000803030000020004" pitchFamily="2" charset="-52"/>
              </a:rPr>
              <a:t>информационной системы для распознавания дорожных знаков и разного рода объектов на дороге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24187" y="4547221"/>
            <a:ext cx="4554099" cy="109689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b="1" dirty="0" smtClean="0">
                <a:latin typeface="TT Firs Neue" panose="02000803030000020004" pitchFamily="2" charset="-52"/>
              </a:rPr>
              <a:t>Вып</a:t>
            </a:r>
            <a:r>
              <a:rPr lang="ru-RU" sz="2800" b="1" dirty="0" smtClean="0">
                <a:latin typeface="TT Firs Neue" panose="02000803030000020004" pitchFamily="2" charset="-52"/>
              </a:rPr>
              <a:t>олн</a:t>
            </a:r>
            <a:r>
              <a:rPr lang="ru-RU" b="1" dirty="0" smtClean="0">
                <a:latin typeface="TT Firs Neue" panose="02000803030000020004" pitchFamily="2" charset="-52"/>
              </a:rPr>
              <a:t>ил студент</a:t>
            </a:r>
            <a:r>
              <a:rPr lang="en-US" b="1" dirty="0" smtClean="0">
                <a:latin typeface="TT Firs Neue" panose="02000803030000020004" pitchFamily="2" charset="-52"/>
              </a:rPr>
              <a:t>: </a:t>
            </a:r>
            <a:r>
              <a:rPr lang="ru-RU" b="1" dirty="0" smtClean="0">
                <a:latin typeface="TT Firs Neue" panose="02000803030000020004" pitchFamily="2" charset="-52"/>
              </a:rPr>
              <a:t>Нарушев Кирилл 4п1</a:t>
            </a:r>
          </a:p>
          <a:p>
            <a:pPr algn="l"/>
            <a:r>
              <a:rPr lang="ru-RU" b="1" dirty="0" smtClean="0">
                <a:latin typeface="TT Firs Neue" panose="02000803030000020004" pitchFamily="2" charset="-52"/>
              </a:rPr>
              <a:t>Руководитель проекта</a:t>
            </a:r>
            <a:r>
              <a:rPr lang="en-US" b="1" dirty="0" smtClean="0">
                <a:latin typeface="TT Firs Neue" panose="02000803030000020004" pitchFamily="2" charset="-52"/>
              </a:rPr>
              <a:t>:</a:t>
            </a:r>
            <a:r>
              <a:rPr lang="ru-RU" b="1" dirty="0" smtClean="0">
                <a:latin typeface="TT Firs Neue" panose="02000803030000020004" pitchFamily="2" charset="-52"/>
              </a:rPr>
              <a:t>…</a:t>
            </a:r>
            <a:endParaRPr lang="ru-RU" b="1" dirty="0">
              <a:latin typeface="TT Firs Neue" panose="02000803030000020004" pitchFamily="2" charset="-52"/>
            </a:endParaRPr>
          </a:p>
        </p:txBody>
      </p:sp>
      <p:sp>
        <p:nvSpPr>
          <p:cNvPr id="5" name="AutoShape 4" descr="data:image/png;base64,%20iVBORw0KGgoAAAANSUhEUgAAAQ0AAADQCAYAAAAdxTRNAAAAAXNSR0IArs4c6QAAAARnQU1BAACxjwv8YQUAAAAJcEhZcwAADsMAAA7DAcdvqGQAAB06SURBVHhe7Z0JnBTVncf77mEABwE1RlCC0cRbgiYe8cLE3IrR4LUmkhhIcGd6ZgAVTQSyIRpgmAOIF27UqFFA0Vxr4m5cszHGbIi6K8S4OQWPiBlupqfP/f2qusaanupLqmdqht/38/l9qrqO9169fu9f79W7fEIIIYQQQgghhBBCCCGEEEIIIYQQQgghhBBCCCGEEEIIIYQQQgghhBBCCCGEEEIIIYQQQgghhBBCCCGEEEIIIYQQQgghhBBCCCGEEEIIIYQQQgghPIk/tx1o3gdNg4LGL+/wIPSSuStKcDTE/9BLxKFboe3GLzGkuBDKelAXQ6I8LoOc4nAglYEmQMJFArntQJOCkuaup/BimLyKF+NqB0TDIVzEK0ZDCDFIkNEQQlSEjIYQoiJkNIQQFeGVJtfPQA9DYeNXX3ZBCcjN8PLrehQabvxyZir0mLkrSsCWpjXmbh8Y19X4KFnqP2RT6/HQK8Yv4QqDxWh8HXoWcrMfBxPc2dC1UKESF5uCHzV3RQmKGQ32l6iHNhu/3IOtbh+BrjN+9UVGYwhDo8GSBDOyk86FqsFFEBOek5/UBZAoDxoNpzikWFJ8D1QNPgc5+Ultgw6FhIsMlm8ahUoge0u13BV9ieS2bqP/sJ/Rh1AhREXIaAghKkJGQwhRETIaQoiKGApGg1/H+QWdfSrsYnPpp6FRkBDCJYaC0TgTWg09kKfvQ3dBEyEhhEsMBaNhdfgalif2FORWVTAhXGSoZyh28BFCuIjewkKIipDREEJUxFA3Gl4ZkCfEkGEoGA3ru4V9oJJ1jEOxrX0hhAsMBaOxHroJut5BCyC3h2MLITxAqaHxH4eKwWpIIRXjUkhD492h1NB4rm1TDS6HnPykNDS+CgyVbxpOCcaSEMJF1HoihKgIGQ0hREXIaAghKmKwGI10bus21XJX9IUfnKuB/sN+ZrAYjbE5HeSiDoRGQ6L6sBXrXRDj3Om/eKcaA+k/7GdKNUn2F6WWMNgIvQW5vYTBAdCRUKF40Lon5VNsCQOWBl6A9kBupjm6S2PE/9AJLWEwhCnVT2OgpH4a5VOsn8ZASf00qoA+hAohKkJGQwhRETIaQoiKkNEQQlSEV4wGW0W8uLyem601Qx0vxhXniPVKC+GQwSsR+kGIQ9lDEL96DzSMF4ZjEfQbHhAlOR2aB3mlsxVfiBxdy9Xq2VwvhBBCCCGEEEIIIYQQQgghhBBCCCGEEEIIIYQQQgghhBBCCC+hYcPCLU6EvggVGqXMtPZT6McQp0G4BeKo5ncC3fo29Krxy+e7EjoZot889zPoR9BAwrVrr4Gs+PgrdDe01fglhDAW02YGKabFEKmBnM5XokmQBWdBt59rgQaaj0H2MD0PTYAGPZq5S7hFJrcthn3BpHKuLwYzokU8t7Xozm0Hkvx5Rbh8w94+syeQ0RBuwQlv/ga9DtkzNA3FJojF83/wAOD5P0I8ZukvEKsbXMrCgvfSPZ6zX0t/yjEMoyC+3U+AToMOh94NFWM8xHsssVTkBKtBXDdnIsTruK2DCsHrGWZuuawC12rhxEXvh3j/cGhQwAcQwg2YYd4DMYPeCnGqPfIa9HloC/Qm9AbEdHcMZH9p8S3MjMdvHUfxAKDBmA39D2SfTpD3vQRZJYzvQf9k7hrcAD0DxSCGqRaKQDRs/Kbw79B3IadFlP4T4qptNGwM01egZ6F8+D2GYf0EROPG7zTLoFUQ+Qj0hLlr8CQ0H+IaP1Mgxs8IaDeUhPiMd0H0X4h9ilOgnRAzHcVSAt/I5UCj8VvIfq/920UhaDSse6jnIKvEU0g0HCx55MMFluzXMfM7QSPxKGS/9ibIgvfZz22Gfp93LF8MMz/qehpVT4Tb5LeIsFRR7qTRvM5e+uX+O2lhYUsOl2ssxrkQSyIsgdjhW9+CJQ1m5kLkL2pdbH7UQyBWRYrBMC+HPG04ZDTEUKYT2pAT3/L5HyJZbWLppj+hEfoTZIWLVTY7rObZq2ieQ0ZDDFX+AF0BHZvT0dBCiK0YFvtBk83dfoEfeW+DToKscHG9YPbfsJdw+LH2EnPXe8hoiKHIi9AM6HHj19t8A1pr7hqw+nOVuVt1+NG2HZoD8buJxa+hmdAjxq+3+Wpu6zlkNMRQhMbiF+ZuH9jJyg6bWPsDth7dB9lLOhYsgbC3rP37CZtguR6Q55DREEMRe1+PfPLTvP3DazVhi1J+JzQ7NGb81mHBZuJPm7veQkZDDEX6yxBUAqskXeauIyyJbDd3DfgMbHHxHDIaQrwz2BKT3xpTjJFQod6lZAzED7MWrKqwY5znkNEQojDFSizsU1GqS7odNqUWMxocFXuYuWvAbx/5H3I9gYyGcBunDk5eWRS6HOx5gkaj0JiQj0IfMnfLglUNjgR2MkT0k02v9o5mrMqwK7znkNEQbsEEzyL2/pA9YzCNjYV4zhqP4mXyO1uxoxVbMfhcHJPCZ7kc4viaSnqrcuxMI8Qm14MguscBdewlyuMXQ3Y470gl1R8hBh0cscmE/jTE7tWsk1MckMWBW5wUxz6ozAkW0ddD1r0c0crJdUqRP/bkW1AhOADOfi07gdnhoDL7eYrhWAc9Bv0bxNG6+ddQN0IW+WNPLLEFheNeOG6FfTPYapJ/Db9lHAEJMaRhD8b8xJ+vm6FieMFovBdi5zD7NeWqHKNRShyJy7En73RWs6qj6olwCyb4UpS6htUa++C2/AFshcjPYPZh9Pnkn8sfTMd5Pji03t5nwgnO6ZHfupE/fN8OjYE1PWEhOFamGbofyh8M5xmKRa4QlTAO4pgK9jd4q4A4V4TT3BQWbJbkWBAaCl7PofE/hPK/M+TDbw78ZkK/WXV4CmL3bCc4+Q1lhYlGgpnUDksf/wWxg1UUYpWCmZiZmoaCPTu/DhF+57D8/Q+IJSVyIMQqmxUfv4RojOgGv2fwQyfHm/Ach8SzCtcEWcPtPUs5VlyIfRnmERoZzq7FSXtoUPb2AyVf1nSPM3ixxMJqmD56CiGEEEIIIYQQQgghhFdQ64kY8rS1tR3q9/u/Fg4HD0ulUr6amhpfPN7V1tDQxN6dvWhvbz8nEPBfn82yMYNdLbI7Gxpi+V2892nUuUsMeUKhzEgYgimRSPQ8KhqtOS+bNZo8+xAM+sZFo9Z1EVyX/VTulMghoyGGPChlZJD544lEwmfJ73fucYnr0vbrQLGJc/ZJVD0RVQVVgyOQEccGg0FjeHw6nfbj967m5mZO318R7e1Ljs5kQiPhltFjEm6xk1RnU1NT/viRXqxc2XpUOh1YEwqFjmH1ZNiwYb6urt0zUD25M3dJD8uXt13u9wfvz2QyNDY+bLfGYo3s9VkWra2tRwUCmTq/P2x01uLzQq/NmTOHS1NWRHv70smZTDDE581mk4FsNrinsbGRK7H5Wlpa3hsIBMbwHP0AnbFY7I/YFuxNiv/iWDg03BZ/fsTJpvr6+oom+5HREFWhtfVmFP9rPo9qwWeQkA9EYjUyETMiXua7/P7AI8FgeNU111xTMjO1tn77fT5f5KpAIPtJZOj94JZxHG4hI2W2IH+ze/pdMB5c26QP/WE0kCFPxnNdhow8BcHa33pegDzm/xsKOz8KhaKrZs2axWUhi9LR0XEC7v8CnGDcWeNqGJzd6XTm58FgaCXC9WXE7UW4LosTMMS+n+GaehiOPmvcdnQsOz2TCVyNq06CM+yqb0QgHcTtryDcD61bt+OOp55aWNZ4FxkN4Tp4234oFAquRoI8FG+13NG+4E23PpPJzsPb077maS/a2lou9fmCC+HekUzkTjCDw69Xk8nUlePHj//FtGnTek36U22jsXTp0vNraqJ3IC8eBIORO9qHNPz+YTicvX7WrMIlIxifc+FvK573uNyhXuA5fclk8mVk3f0jkbCx3CXD2d2d+MmoUaMumj59es/kxfPnzw/tt99+M+DWDZFI5BA+kxM4noD+GyWkxvr6Zi6LWRR90xCusXr16mBr69KpeAM+AWPBFgsaBuMcMqwh6xgTMH5PxrX3wMh81rjIBhM8jjcjid4VDoeOZGbhfbzf7paVEeDfIcgcj7zyyivTjQP9AJ932bJlV0ciodUIy0EsADE89jCS3PMGw+Hw1ETC/yDu4cC+PuB5P4Fbv4vnPY7u5McdDTDjAe4ciWc9gOctwc9epYQnn3wytP/++9+I69oYNzA0RthQEuoTNhCBm6ej+nN7a+tiLmlZFBkN4Rp//eurx+FNewsS5Ei+0ZmJmDix/3Ii0X0flUolNwYCZumD1yCxH4yM0LRo0aJei0TX1dUej3NzkOBrrczDTIPSxIuWW8gIG5gJCK+BX6Pwxp+3ZMmSs42DVeaNN96YFg4HvoXniVphZHgQrt++HcbUn6wMyucNBgPIlNkbW1paes1itnjx4sPxvAtw7Xgz7gzjgHvSr8fj3Q/Rre7uOI2xcY4qxnPPPTcVm2sRnrBlyGCgEbbEk1bYEObXGTa6ZYYt+AG/P3x3e3u7fYLjPshoCNeIRn3nh8ORiVYixXs3hQx0L6ogl9TXx66kUqnMtEQicTuOxXkNE2w0Gvlwbe2Iq01XTILB6I0oftOgGL9R7+5Gwr4T93zOcsvnS05DsXwJ3OpiZmXGRTF8IjJyI97anEqvarS0zB+NsH0pHI4ewOdlZsZ2KzLlTYlE8uK3n9d/CX7fiWuNVhg+D8I4FZm11/PCQJwHg/JBPoMZdz5UOeKP4pkvi8Vil9Ktzs5tn4X78+HPq5axdGLFiiWH4XwjSiy19M+Mm8xfksnuBSNH1n3WCls2m7oM/8+dcM9YEpJ+4zmOxR5XpyuIjIZwBWTSCShlXMA3GxNq7g32ODJ0rKmpqWdVM7aa4HgT9AAzGjMIhd0v4LSRW/AWPgXHPm29vc0M6bujpmZYY0NDw0vGQRCLzd04bty4eUj0iyDDcHR3d/tqamrPg/cli9l7QyhUd3ooFDgVJYlcpky/icdoaGxs/pe5c+dyuLvBnDmx9Vu3bm3MZjPr+BzENArZLxo/AKticONSy1hwi+fZmM36p8+ePZtzgxgsXLhwVyzW9A3ce2smk+62rrfYsWOHYWGTSf8knDqa/wOB29j1dzQ2zlk4ffr0niUhY7HZT6EkE8O191phw7XBTMZ/KUobhxsHHJDREG7xAbwtJ7HuzEyE7d+RvFbCYNjXLTVARujC+TtSqcTyTCbVwa3fn1m3dOlSTuRDg9MMRZjomZjxllyPt3X7zJkz+yxpyI+e8O9xXPp3ZiLeg+0wbE5GZqxa+sYjHhyN1uBN3vNxkRnzZGS2RW1tbbfYNWrUKE4DOAzPbGR0M4y+Q2FojWrUhAkTQnj+E3ncIhgMNTvFHYEN+CmM8aZ8o9HZeTAdwOHQOfgvRsHwGPEHf/+AUt/By5f3DRuuux5ujea1FqjGcOZ0zvXhiIyGcAVk3AASqJGKc4l5h8+X4KQ1juBt/GxDQ1NDLNYc47a+vmme1ZfB78+OtDIEt0jQm2tra2GEnOns7ESmyD5rZToaLrwtWXKpShVlyZIlw9Np/5n0h+Qy3EGoXjRAN4RCwevsQjXhBsTOhYiiKMNoGo0Aqzfn8cbdu3eHbHnWOA83uYyjI2zhQLw8l/tpYwPuNQxarfVf5Ko770cYroWffcIGA3ETDPSFVtxZ4NkK2gYZDVE1rIRbKcxXuV0DJHp/TU1NQbdYbIdteb13wvezuTG37zpcC+VQu380bvxdSNY1llgaw9ZY52TLli0RfqS0MI2QaZAKgXvNupsDOJcff45hsmRdQ5n7viAMiYyG6H/wluuVeMuF6Te3a4CEnY3H9yvoFr8J4BLOu9kD3Eiijp/75S67du1CNSm72cpkBBl9N/Q69JqTEL5XUZXZTCFeXoVeg1HlfKG+ESNGdDP/Gg4BVin6znfcG1Qp8idTzsGWkAx73Rq/cgZjJ7TJKVw52cMG4+vjh9ae/h75yGgIV0CiJNY+VYcqwnjjgAPLli07GHX6r3Z0tM1ub2+f096+bAb7PfAcEvFOyHAMW9axD/f5NnEZREdGjx59HC47zcrE5kfY9GMbN260L6jsGmbJJvgM/SG5UsOvUPyfEg5HJuHxP2BXOJychMeZDBt6BjL0Wel0BlWb1Fm4fxXvHzt2LEsNvfIinrvg87a1tXFNFC61kMcxhpFAQWMP/DDij8228PsnoVD4pEQi2SdsPIYwYz9xNsOGY2cEg6GpqJ4U7OQloyFcIRRKvxCPdz9vJtIME+uBoVDkyhUrVozIXdILZLQZqP9/B3X9peFwcAner1+zenKmUvGvpVIpZEyz8xaMxrGZTOBC40ZnPo6382GW0YK7NBpPr1mzpmARHpcWPFceaZYqelowsD0BGW3CrFmz3mxsbPy7XbNmzX0TtYlJCNc9eO5HENaHoYcSicRZvBdbhuX3llsE1y5saWkp1BP1wzjv0Lqxgfk5m8mkf4awvEVjZva/8J/f3d39yblz5/YJG4/h3Dk+X+QxXL8W9z8Cg/ZdGLQTDCcd6FUMFGJvaG9vXYS31g1MqKSmJurbvbvrDhiUlmQysBNvXD8/l6bToQtgNtqRR9gWaGTyRCLV0tTUxCULDfA2/XkkEj6HbuUyUxZvxS8jsz2BzJpEAs/A3ZHptP9jgUCoCb8P50c/vCXhVvxX8Xjiynnz5v2ZN+Z3I+d8Gl1de67Hm/U+3BfG8cRbACWIhEM38u3BYNLIQMlkyB+NxrfPmjVv69KlS8eGQsG7YRw/RX9pLJFRn8lkUjCE4adx355oNB3CWz6QTPovQBi/DH+OR4Y2wphMJp6JRoedNXPmTOPjBXuWhkKB25Alg/SX8QK3VgeDkSVw11gvBcdoFI4Lh0MrEQ8T6S/h9ShZ/KCuru4SdiNfuXLp+EQisDoSiZzCa2g8sO1EWP45HE79CtWQJMKb3bkzHYE7H4JRbkfYjJINr4UR+x1KTdNisZjj2i8qaQjXSKcT65Dg/pcJj6DkQYMwI5sNrkGSfyCdDiMzhtciQS63DAavTaXSLyGTtRo35YAxWJhOJzfzfK4E4UcmvQMJfC10P664N5MJrUEGb8M1OYNBt5KdSNbftAyGEwgjMlrgKyjhrIWba3FPx5gxYybmTvdAf5EhhyPcaylem0xGjaUl58yZ8xZO348MvYNhxJaG41SE519xH8LluyeRCH6fzwsjsZwGgwaLjwL//4EKyE2WwSBdXV2/hEF52XpeGoJgMDwNGfwhHHoQpYXvMbx4xrvgVo/BcOKaa+ZsgoFYimsSdI8GEPeNRrx1mM8SuS8e998H40P3VtJg8Br6i3tSqN7cXMhgEBkN4RrNzdf9FunuVrz1jMTKhE+hmnJ8NBo9G6WQs1G35sJGBkisTKRbURxu2LFjBxcM6mH27NgvcI4dtxJ4G+KIYWACyJgnQ+eEw9HzcP+JcB9vc1ZhjC7mGfi9Ytu2bVy0qCBmJgpOQHhOgVuTEcTJcKvQ6vAhXHMShTf3ZDxfz+Q98GcdDQT3+bw0HGYQQ3TvY9g5w3xec7wNr4HfaRiClQ0NzVzPtYcbb7yRg9i+CWX4vMzAFEsUkUj0TLhzbi6876ZbCHNREJ8IW/pq+Jelv3CKbo3NPQv7cUzB85zEY/SH14AM4vCqzs7tXGO2IDIawlVQxbgNb9SvIGE/z4SKxGlkUiZ0ivs8RvDGfRk1jSvw1n4CVQNbTwWDbGPj7PtgBK5CZvwzSgYF3aJhwm+ULDI3Nzc3LWA1I+eGATIF0/kwZBJ24TbEjMn7chkqgPvNOlA2G7JfR/EaS6Anz8Cf+LZt22fg5bwYtuBPdNMeRpYsbM+bxbNsQB6ur6vb7rSmLZ/3AWT0K3DfJrpFv5mhLXcIw4z930NFpxRgfMZizd+De/UoSRnXwpj1xB1Ft2m4seWcHH9G2L7a3Nx8v8N/0Qt90xBVgd8RuruzX0CiPA5v1lOHDx/OOSb4LWEzkt3zyCMbfL7U3Q0Nc3q6hRdi8eLFLKmw2/V7cd+k2tradzPz7N69m02Wz8D9/8tmU6ubmq59xrghj/b2dvY0vQ4Z8TBkDvNraQ4U2f14u27GuRYWyVesaD0T7+TZTq3FMBqcUOfhxsbGe3KHeujo6DgD4bgCxf2JMCBn1taOMAaxxePxl3H6JZzbEAiE7rV3gy9AYNmyZSfCPs1A6YktJKfheYfBHRiLLJ41+xKe/Ta414zwXMI4NY3m2980TGdMbr/99nBX1w64F74c1aSjEKZzhw0bFjLjbw97lT4Po/Qi3Hpw69atG2EwSs6pIaMhqsr8+fMjo0ePnhIKBY7g2zKZTP9u3Lhxv86f86IcZsyYET7qqCNORXXnBL71U6nMHzo7O39eTkIHfoTFv2DBgl7WAL/9uJ/Heo4jIzrmi9y1Rd/C8GNEXd2Ij0ejNQfjDY9H9j+N0tcLONXXCpWAI2HxnB+FwTyku7t7NzL342zt4Ln29jaO3bmMcVrMaNiheyj1nI/rDzTjL7Ue8ffrUs+Uj4yGEB5h1apVI3fs2HE8dqPI2MzI/L4RZ+0BCsBA1OA45/5LB4P+BSiJTClV0qgG+qYhhEfYvn37RBiA78AGrEbB5EFodTqd+gGqOz9GdeSHOM5WqAdRS1oNW3EaDcZAIKMhhEcIARiEAyORyBjsHlRIKH28C9WLmtxt/Y6MhhCewvl7Sj6sktjFQ8aJfkBGQwiPgMyf8vsDW9LpdCeqI1vKFa+HsdlmTcJTbfQhVAiPwObReDw+CtWPoM/XZ76hItSyY1m8qamJA/QG5kOHEEIIIYQQQgghhBBCCCHEPotXmlyPgTiK0VyxxTtwDscXzV1RAs5u9SWoosFPVYRpm+2Wi6GSK7WLwQfnf2T7std0ESTK41LIKQ4HUhz9ehgkXMQrPUL55xZf6GFgKGfItTDxYlztgmg8hIuoG7kQoiJkNIQQFSGjIYSoCBkNIURFeKXJ9TPQw1ChBSy5KGc35HZ4o9BIc9eRqdBj5q4owcWQMZ2/A/wYuQ3ay1XN+kB3ORlNof+Qoz45fV7B1etF5QwWo/F16DeQm/04mOC4LN61UKESF5uCHzV3RQmKGQ3OW9kAcSp9N9McW2w+AvE/dEJGYwhDo8G1KpiRnTQFqgbsh8GE5+QndQEkyoNGwykOKTZ99iwy5DKfg5z8pFi6ORQSLjJYvmlEclu3Kb6ev3ATVgWrgf7DfkYfQoUQFSGjIYSoCBkNIURFyGgIISrCK0aDw6nZLMe+GNxa4m9jeTqoGrDfQCF/Lb9FeVh9MOzxSLFVjFu2ZlSDUv7qP3QZrxgNtt2HIPbD4NYSfzOM1epPQrcL+Ut5pR/LYMBKS/Z4tOKS22pRyl/9hy7jNaPhJFKtP76Yv5QSXPlYcZUfh9XOvAPl7z6LV4yGEGKQIKMhhKgIGQ0hREXIaAghKsIrRsMaYESs/Wo10dkp5a99XxTHKR7tx6qF3Q+7iH1fuISXjAYnFnYSz1WrrZ3uOvlpSQmufKy4yo9Da9LoasWllTYK+StcxitGg+HgSFaOWOTWEn+zyaxa4WSzXCF/Ka/Ez2DAiit7PFJs9uS2Wk2f/A9Jf/u7z6JMIYSoCBkNIURFyGgIISpCRkMIURGDxWhUs/VE9A/Vimu1cPUzXjEaVrOqtbVkJQhOU8/WjGEuinNWUvl+Wv5aEuVhxVWhuGSc83/M/x/2RlbrF3Hyl1vhMl5pjuJs5GshGoZ8GMYXoX9AVvOaGzBRHQAdCRWKBy5hoHVPysNawsAyHnY458UL0B7IzTTHvhjvgt4P5ftLfzgb+QmQljAYgpRawmCgpCUMyqfYEgYDJS1hUAX0IVQIUREyGkKIipDREEJUhIyGEKIivGI0OLjIqeVkoGG4RHl4Ma6GQ15pIRwyeCVCJ0ExyM0mVTdog9abu6IEH4TqzV3P0AXNg9hcL4QQQgghhBBCCCGEEEIIIYQQQgghhBBCCCGEEEIIIYQQQgghhBBCCCGEEEIIIYQQQgghhBBCCCGEEEIIIYQQYkDw+f4fTl8EMJ8u7HIAAAAASUVORK5CYII="/>
          <p:cNvSpPr>
            <a:spLocks noChangeAspect="1" noChangeArrowheads="1"/>
          </p:cNvSpPr>
          <p:nvPr/>
        </p:nvSpPr>
        <p:spPr bwMode="auto">
          <a:xfrm>
            <a:off x="1750580" y="668997"/>
            <a:ext cx="2007960" cy="200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959" y="127877"/>
            <a:ext cx="1260041" cy="9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7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7030A0"/>
                </a:solidFill>
                <a:latin typeface="TT Firs Neue" panose="02000803030000020004" pitchFamily="2" charset="-52"/>
              </a:rPr>
              <a:t>Актуальность выбранной темы</a:t>
            </a:r>
            <a:endParaRPr lang="ru-RU" dirty="0">
              <a:solidFill>
                <a:srgbClr val="7030A0"/>
              </a:solidFill>
              <a:latin typeface="TT Firs Neue" panose="02000803030000020004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AutoNum type="arabicPeriod"/>
            </a:pPr>
            <a:r>
              <a:rPr lang="ru-RU" dirty="0" smtClean="0">
                <a:latin typeface="TT Firs Neue" panose="02000803030000020004" pitchFamily="2" charset="-52"/>
              </a:rPr>
              <a:t> </a:t>
            </a:r>
            <a:r>
              <a:rPr lang="ru-RU" sz="2600" dirty="0" smtClean="0">
                <a:latin typeface="TT Firs Neue" panose="02000803030000020004" pitchFamily="2" charset="-52"/>
              </a:rPr>
              <a:t>Может </a:t>
            </a:r>
            <a:r>
              <a:rPr lang="ru-RU" sz="2600" dirty="0">
                <a:latin typeface="TT Firs Neue" panose="02000803030000020004" pitchFamily="2" charset="-52"/>
              </a:rPr>
              <a:t>применяться </a:t>
            </a:r>
            <a:r>
              <a:rPr lang="ru-RU" sz="2600" dirty="0" smtClean="0">
                <a:latin typeface="TT Firs Neue" panose="02000803030000020004" pitchFamily="2" charset="-52"/>
              </a:rPr>
              <a:t>в автомобилях с автопилотом</a:t>
            </a:r>
          </a:p>
          <a:p>
            <a:pPr>
              <a:lnSpc>
                <a:spcPct val="120000"/>
              </a:lnSpc>
              <a:buAutoNum type="arabicPeriod"/>
            </a:pPr>
            <a:r>
              <a:rPr lang="ru-RU" sz="2600" dirty="0" smtClean="0">
                <a:latin typeface="TT Firs Neue" panose="02000803030000020004" pitchFamily="2" charset="-52"/>
              </a:rPr>
              <a:t> Так же может помочь обнаружить разыскиваемых людей или посторонних</a:t>
            </a:r>
          </a:p>
          <a:p>
            <a:pPr>
              <a:lnSpc>
                <a:spcPct val="120000"/>
              </a:lnSpc>
              <a:buFont typeface="Wingdings 3" charset="2"/>
              <a:buAutoNum type="arabicPeriod"/>
            </a:pPr>
            <a:r>
              <a:rPr lang="ru-RU" sz="2600" dirty="0" smtClean="0">
                <a:latin typeface="TT Firs Neue" panose="02000803030000020004" pitchFamily="2" charset="-52"/>
              </a:rPr>
              <a:t> Может работать как</a:t>
            </a:r>
            <a:r>
              <a:rPr lang="ru-RU" sz="2600" dirty="0">
                <a:latin typeface="TT Firs Neue" panose="02000803030000020004" pitchFamily="2" charset="-52"/>
              </a:rPr>
              <a:t> </a:t>
            </a:r>
            <a:r>
              <a:rPr lang="ru-RU" sz="2600" dirty="0" smtClean="0">
                <a:latin typeface="TT Firs Neue" panose="02000803030000020004" pitchFamily="2" charset="-52"/>
              </a:rPr>
              <a:t>анти плагиат для проверки изображений, артов или логотипов </a:t>
            </a:r>
          </a:p>
          <a:p>
            <a:pPr>
              <a:lnSpc>
                <a:spcPct val="120000"/>
              </a:lnSpc>
              <a:buFont typeface="Wingdings 3" charset="2"/>
              <a:buAutoNum type="arabicPeriod"/>
            </a:pPr>
            <a:r>
              <a:rPr lang="ru-RU" sz="2600" dirty="0" smtClean="0">
                <a:latin typeface="TT Firs Neue" panose="02000803030000020004" pitchFamily="2" charset="-52"/>
              </a:rPr>
              <a:t> Компьютерное зрение может обнаружить опасные симптомы на снимках пациента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959" y="127877"/>
            <a:ext cx="1260041" cy="9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6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06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  <a:latin typeface="TT Firs Neue" panose="02000803030000020004" pitchFamily="2" charset="-52"/>
              </a:rPr>
              <a:t>Цель и задачи проекта</a:t>
            </a:r>
            <a:endParaRPr lang="ru-RU" dirty="0">
              <a:solidFill>
                <a:srgbClr val="7030A0"/>
              </a:solidFill>
              <a:latin typeface="TT Firs Neue" panose="02000803030000020004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54481"/>
            <a:ext cx="8596668" cy="44868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TT Firs Neue" panose="02000803030000020004" pitchFamily="2" charset="-52"/>
              </a:rPr>
              <a:t>Цель проекта – создать базовую модель распознавания разного рода объектов на изображении для дальнейшего внедрения ее в различные сферы</a:t>
            </a:r>
          </a:p>
          <a:p>
            <a:pPr marL="0" indent="0">
              <a:buNone/>
            </a:pPr>
            <a:endParaRPr lang="ru-RU" dirty="0">
              <a:latin typeface="TT Firs Neue" panose="02000803030000020004" pitchFamily="2" charset="-52"/>
            </a:endParaRPr>
          </a:p>
          <a:p>
            <a:pPr>
              <a:buAutoNum type="arabicPeriod"/>
            </a:pPr>
            <a:r>
              <a:rPr lang="ru-RU" dirty="0" smtClean="0">
                <a:latin typeface="TT Firs Neue" panose="02000803030000020004" pitchFamily="2" charset="-52"/>
              </a:rPr>
              <a:t> Определить технологический стек</a:t>
            </a:r>
          </a:p>
          <a:p>
            <a:pPr>
              <a:buAutoNum type="arabicPeriod"/>
            </a:pPr>
            <a:r>
              <a:rPr lang="ru-RU" dirty="0" smtClean="0">
                <a:latin typeface="TT Firs Neue" panose="02000803030000020004" pitchFamily="2" charset="-52"/>
              </a:rPr>
              <a:t> Продумать базовую логику программы</a:t>
            </a:r>
          </a:p>
          <a:p>
            <a:pPr>
              <a:buAutoNum type="arabicPeriod"/>
            </a:pPr>
            <a:r>
              <a:rPr lang="ru-RU" dirty="0" smtClean="0">
                <a:latin typeface="TT Firs Neue" panose="02000803030000020004" pitchFamily="2" charset="-52"/>
              </a:rPr>
              <a:t> Разработать </a:t>
            </a:r>
            <a:r>
              <a:rPr lang="en-US" dirty="0" smtClean="0">
                <a:latin typeface="TT Firs Neue" panose="02000803030000020004" pitchFamily="2" charset="-52"/>
              </a:rPr>
              <a:t>mvp</a:t>
            </a:r>
            <a:r>
              <a:rPr lang="ru-RU" dirty="0" smtClean="0">
                <a:latin typeface="TT Firs Neue" panose="02000803030000020004" pitchFamily="2" charset="-52"/>
              </a:rPr>
              <a:t> проекта используя внутренние и внешние библиотеки</a:t>
            </a:r>
          </a:p>
          <a:p>
            <a:pPr>
              <a:buAutoNum type="arabicPeriod"/>
            </a:pPr>
            <a:r>
              <a:rPr lang="ru-RU" dirty="0" smtClean="0">
                <a:latin typeface="TT Firs Neue" panose="02000803030000020004" pitchFamily="2" charset="-52"/>
              </a:rPr>
              <a:t> Развертка первой версии и проверка работоспособности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959" y="127877"/>
            <a:ext cx="1260041" cy="9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3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7030A0"/>
                </a:solidFill>
                <a:latin typeface="TT Firs Neue" panose="02000803030000020004" pitchFamily="2" charset="-52"/>
              </a:rPr>
              <a:t>Технологический стек</a:t>
            </a:r>
            <a:r>
              <a:rPr lang="en-US" dirty="0" smtClean="0">
                <a:solidFill>
                  <a:srgbClr val="7030A0"/>
                </a:solidFill>
                <a:latin typeface="TT Firs Neue" panose="02000803030000020004" pitchFamily="2" charset="-52"/>
              </a:rPr>
              <a:t>, </a:t>
            </a:r>
            <a:r>
              <a:rPr lang="ru-RU" dirty="0" smtClean="0">
                <a:solidFill>
                  <a:srgbClr val="7030A0"/>
                </a:solidFill>
                <a:latin typeface="TT Firs Neue" panose="02000803030000020004" pitchFamily="2" charset="-52"/>
              </a:rPr>
              <a:t>Анализ изображения</a:t>
            </a:r>
            <a:endParaRPr lang="ru-RU" dirty="0">
              <a:solidFill>
                <a:srgbClr val="7030A0"/>
              </a:solidFill>
              <a:latin typeface="TT Firs Neue" panose="02000803030000020004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T Firs Neue" panose="02000803030000020004" pitchFamily="2" charset="-52"/>
              </a:rPr>
              <a:t>Java</a:t>
            </a:r>
            <a:endParaRPr lang="ru-RU" dirty="0" smtClean="0">
              <a:latin typeface="TT Firs Neue" panose="02000803030000020004" pitchFamily="2" charset="-52"/>
            </a:endParaRPr>
          </a:p>
          <a:p>
            <a:r>
              <a:rPr lang="en-US" dirty="0" smtClean="0">
                <a:latin typeface="TT Firs Neue" panose="02000803030000020004" pitchFamily="2" charset="-52"/>
              </a:rPr>
              <a:t>Spring </a:t>
            </a:r>
            <a:r>
              <a:rPr lang="en-US" dirty="0">
                <a:latin typeface="TT Firs Neue" panose="02000803030000020004" pitchFamily="2" charset="-52"/>
              </a:rPr>
              <a:t>F</a:t>
            </a:r>
            <a:r>
              <a:rPr lang="en-US" dirty="0" smtClean="0">
                <a:latin typeface="TT Firs Neue" panose="02000803030000020004" pitchFamily="2" charset="-52"/>
              </a:rPr>
              <a:t>ramework</a:t>
            </a:r>
            <a:endParaRPr lang="ru-RU" dirty="0" smtClean="0">
              <a:latin typeface="TT Firs Neue" panose="02000803030000020004" pitchFamily="2" charset="-52"/>
            </a:endParaRPr>
          </a:p>
          <a:p>
            <a:r>
              <a:rPr lang="en-US" dirty="0" smtClean="0">
                <a:latin typeface="TT Firs Neue" panose="02000803030000020004" pitchFamily="2" charset="-52"/>
              </a:rPr>
              <a:t>GitHub</a:t>
            </a:r>
            <a:endParaRPr lang="ru-RU" dirty="0" smtClean="0">
              <a:latin typeface="TT Firs Neue" panose="02000803030000020004" pitchFamily="2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271" y="3436524"/>
            <a:ext cx="1617704" cy="21166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977" y="1894125"/>
            <a:ext cx="3850822" cy="15423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985" y="4195165"/>
            <a:ext cx="2899743" cy="130659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1959" y="127877"/>
            <a:ext cx="1260041" cy="9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8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7030A0"/>
                </a:solidFill>
                <a:latin typeface="TT Firs Neue" panose="02000803030000020004" pitchFamily="2" charset="-52"/>
              </a:rPr>
              <a:t>Проектная часть</a:t>
            </a:r>
            <a:r>
              <a:rPr lang="en-US" dirty="0" smtClean="0">
                <a:solidFill>
                  <a:srgbClr val="7030A0"/>
                </a:solidFill>
                <a:latin typeface="TT Firs Neue" panose="02000803030000020004" pitchFamily="2" charset="-52"/>
              </a:rPr>
              <a:t>: </a:t>
            </a:r>
            <a:r>
              <a:rPr lang="ru-RU" dirty="0" smtClean="0">
                <a:solidFill>
                  <a:srgbClr val="7030A0"/>
                </a:solidFill>
                <a:latin typeface="TT Firs Neue" panose="02000803030000020004" pitchFamily="2" charset="-52"/>
              </a:rPr>
              <a:t>архитектура</a:t>
            </a:r>
            <a:r>
              <a:rPr lang="en-US" dirty="0" smtClean="0">
                <a:solidFill>
                  <a:srgbClr val="7030A0"/>
                </a:solidFill>
                <a:latin typeface="TT Firs Neue" panose="02000803030000020004" pitchFamily="2" charset="-52"/>
              </a:rPr>
              <a:t> </a:t>
            </a:r>
            <a:r>
              <a:rPr lang="ru-RU" dirty="0" smtClean="0">
                <a:solidFill>
                  <a:srgbClr val="7030A0"/>
                </a:solidFill>
                <a:latin typeface="TT Firs Neue" panose="02000803030000020004" pitchFamily="2" charset="-52"/>
              </a:rPr>
              <a:t>сервиса</a:t>
            </a:r>
            <a:endParaRPr lang="ru-RU" dirty="0">
              <a:solidFill>
                <a:srgbClr val="7030A0"/>
              </a:solidFill>
              <a:latin typeface="TT Firs Neue" panose="02000803030000020004" pitchFamily="2" charset="-52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82458"/>
            <a:ext cx="5913126" cy="38814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1959" y="127877"/>
            <a:ext cx="1260041" cy="9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3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7030A0"/>
                </a:solidFill>
                <a:latin typeface="TT Firs Neue" panose="02000803030000020004" pitchFamily="2" charset="-52"/>
              </a:rPr>
              <a:t>Проектная часть</a:t>
            </a:r>
            <a:r>
              <a:rPr lang="en-US" dirty="0">
                <a:solidFill>
                  <a:srgbClr val="7030A0"/>
                </a:solidFill>
                <a:latin typeface="TT Firs Neue" panose="02000803030000020004" pitchFamily="2" charset="-52"/>
              </a:rPr>
              <a:t>: </a:t>
            </a:r>
            <a:r>
              <a:rPr lang="ru-RU" dirty="0" smtClean="0">
                <a:solidFill>
                  <a:srgbClr val="7030A0"/>
                </a:solidFill>
                <a:latin typeface="TT Firs Neue" panose="02000803030000020004" pitchFamily="2" charset="-52"/>
              </a:rPr>
              <a:t>работа программы</a:t>
            </a:r>
            <a:endParaRPr lang="ru-RU" dirty="0">
              <a:solidFill>
                <a:srgbClr val="7030A0"/>
              </a:solidFill>
              <a:latin typeface="TT Firs Neue" panose="02000803030000020004" pitchFamily="2" charset="-52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7202173" cy="38814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1959" y="127877"/>
            <a:ext cx="1260041" cy="9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7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7030A0"/>
                </a:solidFill>
                <a:latin typeface="TT Firs Neue" panose="02000803030000020004" pitchFamily="2" charset="-52"/>
              </a:rPr>
              <a:t>Финансовая составляющая</a:t>
            </a:r>
            <a:endParaRPr lang="ru-RU" b="1" dirty="0">
              <a:solidFill>
                <a:srgbClr val="7030A0"/>
              </a:solidFill>
              <a:latin typeface="TT Firs Neue" panose="02000803030000020004" pitchFamily="2" charset="-52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4075"/>
            <a:ext cx="6940138" cy="1856554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718898" y="3673434"/>
            <a:ext cx="8596668" cy="1367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latin typeface="TT Firs Neue" panose="02000803030000020004" pitchFamily="2" charset="-52"/>
              </a:rPr>
              <a:t>Время разработки</a:t>
            </a:r>
            <a:r>
              <a:rPr lang="en-US" sz="2400" dirty="0" smtClean="0">
                <a:latin typeface="TT Firs Neue" panose="02000803030000020004" pitchFamily="2" charset="-52"/>
              </a:rPr>
              <a:t>:</a:t>
            </a:r>
            <a:r>
              <a:rPr lang="ru-RU" sz="2400" dirty="0" smtClean="0">
                <a:latin typeface="TT Firs Neue" panose="02000803030000020004" pitchFamily="2" charset="-52"/>
              </a:rPr>
              <a:t> около</a:t>
            </a:r>
            <a:r>
              <a:rPr lang="en-US" sz="2400" dirty="0" smtClean="0">
                <a:latin typeface="TT Firs Neue" panose="02000803030000020004" pitchFamily="2" charset="-52"/>
              </a:rPr>
              <a:t> </a:t>
            </a:r>
            <a:r>
              <a:rPr lang="ru-RU" sz="2400" dirty="0" smtClean="0">
                <a:latin typeface="TT Firs Neue" panose="02000803030000020004" pitchFamily="2" charset="-52"/>
              </a:rPr>
              <a:t>4 месяцев</a:t>
            </a:r>
          </a:p>
          <a:p>
            <a:r>
              <a:rPr lang="ru-RU" sz="2400" dirty="0">
                <a:latin typeface="TT Firs Neue" panose="02000803030000020004" pitchFamily="2" charset="-52"/>
              </a:rPr>
              <a:t>И</a:t>
            </a:r>
            <a:r>
              <a:rPr lang="ru-RU" sz="2400" dirty="0" smtClean="0">
                <a:latin typeface="TT Firs Neue" panose="02000803030000020004" pitchFamily="2" charset="-52"/>
              </a:rPr>
              <a:t>тоговая стоимость проекта</a:t>
            </a:r>
            <a:r>
              <a:rPr lang="en-US" sz="2400" dirty="0" smtClean="0">
                <a:latin typeface="TT Firs Neue" panose="02000803030000020004" pitchFamily="2" charset="-52"/>
              </a:rPr>
              <a:t>:</a:t>
            </a:r>
          </a:p>
          <a:p>
            <a:r>
              <a:rPr lang="ru-RU" sz="2400" dirty="0" smtClean="0">
                <a:latin typeface="TT Firs Neue" panose="02000803030000020004" pitchFamily="2" charset="-52"/>
              </a:rPr>
              <a:t>Ежемесячно</a:t>
            </a:r>
            <a:r>
              <a:rPr lang="en-US" sz="2400" dirty="0" smtClean="0">
                <a:latin typeface="TT Firs Neue" panose="02000803030000020004" pitchFamily="2" charset="-52"/>
              </a:rPr>
              <a:t>: </a:t>
            </a:r>
            <a:r>
              <a:rPr lang="ru-RU" sz="2400" dirty="0" smtClean="0">
                <a:latin typeface="TT Firs Neue" panose="02000803030000020004" pitchFamily="2" charset="-52"/>
              </a:rPr>
              <a:t>18 000 + </a:t>
            </a:r>
            <a:r>
              <a:rPr lang="en-US" sz="2400" dirty="0" smtClean="0">
                <a:latin typeface="TT Firs Neue" panose="02000803030000020004" pitchFamily="2" charset="-52"/>
              </a:rPr>
              <a:t>67 </a:t>
            </a:r>
            <a:r>
              <a:rPr lang="ru-RU" sz="2400" dirty="0" smtClean="0">
                <a:latin typeface="TT Firs Neue" panose="02000803030000020004" pitchFamily="2" charset="-52"/>
              </a:rPr>
              <a:t>000 * 4 = 286 000 рублей</a:t>
            </a:r>
          </a:p>
        </p:txBody>
      </p:sp>
    </p:spTree>
    <p:extLst>
      <p:ext uri="{BB962C8B-B14F-4D97-AF65-F5344CB8AC3E}">
        <p14:creationId xmlns:p14="http://schemas.microsoft.com/office/powerpoint/2010/main" val="244023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7030A0"/>
                </a:solidFill>
                <a:latin typeface="TT Firs Neue" panose="02000803030000020004" pitchFamily="2" charset="-52"/>
              </a:rPr>
              <a:t>Демонстрация проекта</a:t>
            </a:r>
            <a:endParaRPr lang="ru-RU" dirty="0">
              <a:solidFill>
                <a:srgbClr val="7030A0"/>
              </a:solidFill>
              <a:latin typeface="TT Firs Neue" panose="02000803030000020004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>
                <a:latin typeface="TT Firs Neue" panose="02000803030000020004" pitchFamily="2" charset="-52"/>
              </a:rPr>
              <a:t>видео</a:t>
            </a:r>
            <a:endParaRPr lang="ru-RU" sz="2600" dirty="0">
              <a:latin typeface="TT Firs Neue" panose="02000803030000020004" pitchFamily="2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959" y="127877"/>
            <a:ext cx="1260041" cy="9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047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161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TT Firs Neue</vt:lpstr>
      <vt:lpstr>Wingdings 3</vt:lpstr>
      <vt:lpstr>Тема Office</vt:lpstr>
      <vt:lpstr>Разработка информационной системы для распознавания дорожных знаков и разного рода объектов на дороге</vt:lpstr>
      <vt:lpstr>Актуальность выбранной темы</vt:lpstr>
      <vt:lpstr>Цель и задачи проекта</vt:lpstr>
      <vt:lpstr>Технологический стек, Анализ изображения</vt:lpstr>
      <vt:lpstr>Проектная часть: архитектура сервиса</vt:lpstr>
      <vt:lpstr>Проектная часть: работа программы</vt:lpstr>
      <vt:lpstr>Финансовая составляющая</vt:lpstr>
      <vt:lpstr>Демонстрация проекта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UserWin10SP1</dc:creator>
  <cp:lastModifiedBy>UserWin10SP1</cp:lastModifiedBy>
  <cp:revision>34</cp:revision>
  <dcterms:created xsi:type="dcterms:W3CDTF">2022-10-02T12:40:18Z</dcterms:created>
  <dcterms:modified xsi:type="dcterms:W3CDTF">2022-10-11T12:55:01Z</dcterms:modified>
</cp:coreProperties>
</file>