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9" r:id="rId9"/>
    <p:sldId id="265" r:id="rId10"/>
    <p:sldId id="266" r:id="rId11"/>
    <p:sldId id="267" r:id="rId12"/>
    <p:sldId id="259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17B7-DB97-40D3-86AB-D0FDB562661A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6586D-B45A-4A86-95D7-597A71073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315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E03EB-78A8-4737-8CF7-D69D1F922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EB9773-413A-4E9A-8048-FCC772266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54B6C-FE6C-4D92-BDF4-9EC2F5B2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815-E9FD-45C7-8BD8-3C01EC6CAB0C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EEA90-43F6-4A7A-95A6-56A72C77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05485-26C8-497B-B04F-8FA2D34A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P</a:t>
            </a:r>
            <a:fld id="{A6C0EF5D-800B-4504-AAC6-548A98C1DF1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6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D7A9C-7D7B-4087-8A08-4B4F25BD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0120E6-1784-458F-96CC-F72D00DBC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27608-00A8-4DA2-AA57-DDAE1066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7A23-D242-4526-AEF4-D8A14F4A6D69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CC72A-38EF-4C45-87E1-C551B2F4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33189-F535-42E9-A2EE-ED834B2B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EF5D-800B-4504-AAC6-548A98C1D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65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BED55C-CA63-42D9-8DB5-B744029F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B77BB1-BD15-42B8-9EFB-C91592172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4CD52-E712-478A-91F8-24292DB8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311-A5DB-4EA8-8F00-D3007B68574E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76414-6D54-4634-8925-95AC8161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AF325-BD83-4B0E-A19F-6FC0DA90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EF5D-800B-4504-AAC6-548A98C1D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7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05985-2A85-4575-BBE1-E8A29C62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75F23-1CFE-4A0F-AEDF-3BA1AF6B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04D53-BAB1-4929-9B03-B6E4896C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40E1-47D5-479B-BAA8-DEBCC1135206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2FAB5E-6506-4080-AFCE-E58602D1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95D6F-E00F-44D7-AB0D-1AF9793B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P</a:t>
            </a:r>
            <a:fld id="{A6C0EF5D-800B-4504-AAC6-548A98C1DF1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25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F8DCF-4621-479A-AAFB-715C3D0F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467900-9897-4700-8DD0-A0AC37FFF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B9C13-FD1E-49C6-84BC-83696A7E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3C26-3597-4217-8FE5-ED397036567A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C41853-3A78-4C1D-897D-EBB48989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A330B5-6177-44E6-8947-A2C20925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EF5D-800B-4504-AAC6-548A98C1D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4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ADF16-0445-4788-89CB-47F8FABB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FE854-D1AB-4E60-AA17-D83F9CF3A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CAC3E6-4FA1-4594-A8EA-F806FB19C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D839B3-5DDB-47F0-8E9E-F0DE0F8E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86E7-889A-47D8-B6FA-D43B3474E86F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9DB303-666E-40C2-8C18-55129974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E18BCE-75BF-4678-953B-6DC7D537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EF5D-800B-4504-AAC6-548A98C1D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6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EAF36-7CB3-40F3-BA08-C8A900B6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5C9D0A-9FCD-4F8D-866A-98C7C22E9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BF84-F377-42A2-B3E2-594CF44B9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CDE470-5E54-4433-A5BC-5F503274E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71CC7B-B53F-40AB-A510-D989835C8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AA57CC-97DA-4587-91D5-91231FB9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9A7C-34E3-4858-8A91-F4744DF9D99E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BA63B2-C9EE-410B-8505-516AC3BB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6A0170-211A-4D59-B556-0F7036E1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EF5D-800B-4504-AAC6-548A98C1D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10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A915E-3251-4EAB-9986-FE93F475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637512-566D-4A61-8E04-0CF36BA5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FB2B-818B-463E-922F-0B1670002300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2D134B-283F-498D-9155-9C0D2D9A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B4CC2E-F906-4C84-AD17-6DE2F94E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EF5D-800B-4504-AAC6-548A98C1D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EE07AC-5019-41C2-B5E4-5B08F738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58B9-AD3F-4248-8624-E93B10914467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AE21F5-747F-49A5-B18B-BA3EB182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FCA649-8FEA-48D4-8CEA-CFB7B9CF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EF5D-800B-4504-AAC6-548A98C1D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47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04547-9926-41B6-9620-69FE7395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0DF32-B3AE-41B6-A791-496FFED44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CF8E12-DD04-407A-A8FF-87DAD1CCF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636882-A7E5-4CFE-8A0C-3848F5CB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1348-8F68-4547-B119-666140B76095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B02CC4-CF1D-4D42-80F4-C9680B0B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CD71EF-A9F8-478F-9A3E-59EFA715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EF5D-800B-4504-AAC6-548A98C1D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6142D-49BA-4A7B-BBC0-588BC2431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C09413-A5FE-4A60-B709-FBA7D90BC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AACB05-F1F3-4BF3-845A-E7364949C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63A81A-40A5-4120-AE85-94F068C4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C9F-74C5-4167-B6D7-98F8C7CB7385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6F518A-74AA-4967-8708-851AFA34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FE0272-2837-46FB-A4F3-F7C1B550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EF5D-800B-4504-AAC6-548A98C1D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92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F2A86A-0720-4058-802C-D99364DB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0D52A4-04F7-41C5-8212-7FFB7884C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C5B6D-5495-4167-A5AD-D96C03FFF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9BC7B-B3E7-4766-B475-A20090AF4639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B3094-0640-4B51-A1D9-8DFC28CB9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FEA73-C4CB-42B7-8F2F-8088C56B2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P</a:t>
            </a:r>
            <a:fld id="{A6C0EF5D-800B-4504-AAC6-548A98C1DF1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36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63A7328-1A1D-498D-B28D-22C7F9FA0B08}"/>
              </a:ext>
            </a:extLst>
          </p:cNvPr>
          <p:cNvSpPr txBox="1"/>
          <p:nvPr/>
        </p:nvSpPr>
        <p:spPr>
          <a:xfrm>
            <a:off x="1790700" y="1763004"/>
            <a:ext cx="8610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5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实验汇报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2AD90C-92BF-44E5-9A37-C87B79CAF70A}"/>
              </a:ext>
            </a:extLst>
          </p:cNvPr>
          <p:cNvSpPr txBox="1"/>
          <p:nvPr/>
        </p:nvSpPr>
        <p:spPr>
          <a:xfrm>
            <a:off x="8441267" y="5164667"/>
            <a:ext cx="165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李励玮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物理系基地班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201711140236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90D62BC8-9EBD-457B-8D42-A3B7A292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A6C0EF5D-800B-4504-AAC6-548A98C1DF1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69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4FA54E-4D59-4178-87AB-9FB38B15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A6C0EF5D-800B-4504-AAC6-548A98C1DF1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8528785-3AE1-4ABB-9B9E-B5D52744A301}"/>
                  </a:ext>
                </a:extLst>
              </p:cNvPr>
              <p:cNvSpPr txBox="1"/>
              <p:nvPr/>
            </p:nvSpPr>
            <p:spPr>
              <a:xfrm>
                <a:off x="1659466" y="1517763"/>
                <a:ext cx="3751925" cy="2585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𝛼</m:t>
                      </m:r>
                      <m:r>
                        <a:rPr lang="en-US" altLang="zh-CN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</m:t>
                          </m:r>
                        </m:sub>
                      </m:sSub>
                      <m:r>
                        <a:rPr lang="en-US" altLang="zh-CN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a</m:t>
                          </m:r>
                        </m:sub>
                      </m:sSub>
                      <m:r>
                        <a:rPr lang="en-US" altLang="zh-CN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</m:oMath>
                  </m:oMathPara>
                </a14:m>
                <a:endParaRPr lang="en-US" altLang="zh-CN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zh-CN" altLang="zh-CN" sz="24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 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s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r>
                      <a:rPr lang="en-US" altLang="zh-C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zh-CN" altLang="zh-CN" sz="24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  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s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endParaRPr lang="en-US" altLang="zh-CN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8528785-3AE1-4ABB-9B9E-B5D52744A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466" y="1517763"/>
                <a:ext cx="3751925" cy="2585323"/>
              </a:xfrm>
              <a:prstGeom prst="rect">
                <a:avLst/>
              </a:prstGeom>
              <a:blipFill>
                <a:blip r:embed="rId2"/>
                <a:stretch>
                  <a:fillRect l="-812" r="-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9919803-D46D-4D6C-A54F-0462163C31F2}"/>
                  </a:ext>
                </a:extLst>
              </p:cNvPr>
              <p:cNvSpPr/>
              <p:nvPr/>
            </p:nvSpPr>
            <p:spPr>
              <a:xfrm>
                <a:off x="6375401" y="1228341"/>
                <a:ext cx="4580466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超声波衰减系数</a:t>
                </a:r>
                <a:endParaRPr lang="en-US" altLang="zh-CN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吸收衰减系数</a:t>
                </a:r>
                <a:endParaRPr lang="en-US" altLang="zh-CN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s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散射衰减系数</a:t>
                </a:r>
                <a:endParaRPr lang="en-US" altLang="zh-CN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常数</a:t>
                </a:r>
                <a:endParaRPr lang="en-US" altLang="zh-CN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材料的各向异性</a:t>
                </a:r>
                <a:endParaRPr lang="en-US" altLang="zh-CN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材料的晶粒直径</a:t>
                </a:r>
                <a:endParaRPr lang="en-US" altLang="zh-CN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zh-CN" sz="24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声波波长</a:t>
                </a:r>
                <a:endParaRPr lang="en-US" altLang="zh-CN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9919803-D46D-4D6C-A54F-0462163C31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401" y="1228341"/>
                <a:ext cx="4580466" cy="2677656"/>
              </a:xfrm>
              <a:prstGeom prst="rect">
                <a:avLst/>
              </a:prstGeom>
              <a:blipFill>
                <a:blip r:embed="rId3"/>
                <a:stretch>
                  <a:fillRect l="-399" t="-2273" b="-3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53F64D76-1C16-47B9-B25D-4F1FB17F7477}"/>
              </a:ext>
            </a:extLst>
          </p:cNvPr>
          <p:cNvSpPr/>
          <p:nvPr/>
        </p:nvSpPr>
        <p:spPr>
          <a:xfrm>
            <a:off x="1659466" y="4509240"/>
            <a:ext cx="85174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可以看出，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频率越</a:t>
            </a:r>
            <a:r>
              <a:rPr lang="zh-CN" altLang="en-US" sz="2400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高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，超声波在材料中传播时的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衰减越大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，无法穿透并检测较厚的被测材料。</a:t>
            </a:r>
          </a:p>
        </p:txBody>
      </p:sp>
    </p:spTree>
    <p:extLst>
      <p:ext uri="{BB962C8B-B14F-4D97-AF65-F5344CB8AC3E}">
        <p14:creationId xmlns:p14="http://schemas.microsoft.com/office/powerpoint/2010/main" val="300939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F65C9D-3D5A-48C4-9C1C-CB6A22F2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A6C0EF5D-800B-4504-AAC6-548A98C1DF1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5573CD-8C90-4554-9247-0316C8256079}"/>
              </a:ext>
            </a:extLst>
          </p:cNvPr>
          <p:cNvSpPr/>
          <p:nvPr/>
        </p:nvSpPr>
        <p:spPr>
          <a:xfrm>
            <a:off x="1689332" y="868182"/>
            <a:ext cx="29080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水层厚度</a:t>
            </a:r>
            <a:endParaRPr lang="en-US" altLang="zh-CN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E38FFE-8CCC-472F-9D9D-84FECE2A6A72}"/>
              </a:ext>
            </a:extLst>
          </p:cNvPr>
          <p:cNvSpPr/>
          <p:nvPr/>
        </p:nvSpPr>
        <p:spPr>
          <a:xfrm>
            <a:off x="1689332" y="2131536"/>
            <a:ext cx="88601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超声波从探头发出，经过水层，有一定的衰减；达到样品表面时，由于声阻抗差异，形成了回波，造成大部分能量的损失。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假设水层和被测材料高纯铝厚度均为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25mm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，由于声阻抗差异，到达材料中的能量仅为原来的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27%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，若有一深约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12mm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的缺陷，产生回波返回探头时，能量只有初始能量的约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7.5%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因此从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能量损失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的角度考虑，水层厚度应尽可能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35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324327-0D34-4FCB-A6B4-95A7E7ED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A6C0EF5D-800B-4504-AAC6-548A98C1DF1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0A5DB4-F44F-4E34-9EFC-062415558D3F}"/>
              </a:ext>
            </a:extLst>
          </p:cNvPr>
          <p:cNvSpPr txBox="1"/>
          <p:nvPr/>
        </p:nvSpPr>
        <p:spPr>
          <a:xfrm>
            <a:off x="1837267" y="1185332"/>
            <a:ext cx="283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参考文献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72C827-50F9-4ADF-BA00-777D7128F8F3}"/>
              </a:ext>
            </a:extLst>
          </p:cNvPr>
          <p:cNvSpPr txBox="1"/>
          <p:nvPr/>
        </p:nvSpPr>
        <p:spPr>
          <a:xfrm>
            <a:off x="1837265" y="2582333"/>
            <a:ext cx="84920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[1]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白永冰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利用水浸式超声探伤方法判定靶材用高纯铝内部缺陷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[J].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世界有色金属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,2018(12):10-12.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94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7673C5-1392-49A2-9148-BD705A21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A6C0EF5D-800B-4504-AAC6-548A98C1DF1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E44D73-EE52-443C-B491-C87A7DD1576C}"/>
              </a:ext>
            </a:extLst>
          </p:cNvPr>
          <p:cNvSpPr txBox="1"/>
          <p:nvPr/>
        </p:nvSpPr>
        <p:spPr>
          <a:xfrm>
            <a:off x="1536700" y="2008537"/>
            <a:ext cx="8610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5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86226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D8B85A3-713A-4F87-B247-470EBEBDD742}"/>
              </a:ext>
            </a:extLst>
          </p:cNvPr>
          <p:cNvSpPr txBox="1"/>
          <p:nvPr/>
        </p:nvSpPr>
        <p:spPr>
          <a:xfrm>
            <a:off x="1972732" y="1028343"/>
            <a:ext cx="65870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本学期已做实验依次是：</a:t>
            </a:r>
            <a:endParaRPr lang="en-US" altLang="zh-CN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LabVIEW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系列三个实验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超声波特性与超声探伤实验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声波谐振管综合实验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音叉受迫振动与共振实验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5A0B97-BDF1-44AC-8B9A-CACDF891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A6C0EF5D-800B-4504-AAC6-548A98C1DF1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92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7244E-D84C-455B-8AE7-56684DC0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A6C0EF5D-800B-4504-AAC6-548A98C1DF1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6F7739-862B-4A3C-9453-C858F0122B2D}"/>
              </a:ext>
            </a:extLst>
          </p:cNvPr>
          <p:cNvSpPr txBox="1"/>
          <p:nvPr/>
        </p:nvSpPr>
        <p:spPr>
          <a:xfrm>
            <a:off x="1888067" y="1253067"/>
            <a:ext cx="7941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超声探伤实验的反思与拓展</a:t>
            </a:r>
            <a:endParaRPr lang="en-US" altLang="zh-CN" sz="4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DF2C44-473F-4AD4-AFCB-885639E49D98}"/>
              </a:ext>
            </a:extLst>
          </p:cNvPr>
          <p:cNvSpPr txBox="1"/>
          <p:nvPr/>
        </p:nvSpPr>
        <p:spPr>
          <a:xfrm>
            <a:off x="1888067" y="2742611"/>
            <a:ext cx="5909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en-US" altLang="zh-CN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反思</a:t>
            </a:r>
            <a:endParaRPr lang="en-US" altLang="zh-CN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对该实验的拓展</a:t>
            </a:r>
          </a:p>
        </p:txBody>
      </p:sp>
    </p:spTree>
    <p:extLst>
      <p:ext uri="{BB962C8B-B14F-4D97-AF65-F5344CB8AC3E}">
        <p14:creationId xmlns:p14="http://schemas.microsoft.com/office/powerpoint/2010/main" val="354112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3D925C-E310-4940-842D-5CCFFBB9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A6C0EF5D-800B-4504-AAC6-548A98C1DF1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03CDBD-BCEC-4E51-8017-546FA76908CA}"/>
              </a:ext>
            </a:extLst>
          </p:cNvPr>
          <p:cNvSpPr/>
          <p:nvPr/>
        </p:nvSpPr>
        <p:spPr>
          <a:xfrm>
            <a:off x="1682300" y="774386"/>
            <a:ext cx="30154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en-US" altLang="zh-CN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70E3A9-258C-45E1-B69F-C058CCBD0594}"/>
              </a:ext>
            </a:extLst>
          </p:cNvPr>
          <p:cNvSpPr txBox="1"/>
          <p:nvPr/>
        </p:nvSpPr>
        <p:spPr>
          <a:xfrm>
            <a:off x="1682300" y="1882463"/>
            <a:ext cx="89264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超声纵波主要性能的表征及 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块缺陷深度的定位</a:t>
            </a:r>
            <a:b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观察直探头超声脉冲波型，测量超声频率；</a:t>
            </a:r>
            <a:b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测量直探头延迟时间、 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块中纵波声速；</a:t>
            </a:r>
            <a:b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定位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中不同缺陷的深度；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b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超声横波主要性能及 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块缺陷的定位</a:t>
            </a:r>
            <a:b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测量斜探头超声频率；</a:t>
            </a:r>
            <a:b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（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采用斜探头，利用工件的同心大小圆弧测量斜探头的延迟时间、横波声速；</a:t>
            </a:r>
            <a:b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（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测量 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块对超声波的折射角；</a:t>
            </a:r>
          </a:p>
        </p:txBody>
      </p:sp>
    </p:spTree>
    <p:extLst>
      <p:ext uri="{BB962C8B-B14F-4D97-AF65-F5344CB8AC3E}">
        <p14:creationId xmlns:p14="http://schemas.microsoft.com/office/powerpoint/2010/main" val="34327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065DD7-7748-4EA6-9897-E7AA49FD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A6C0EF5D-800B-4504-AAC6-548A98C1DF1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E6470F9-BF37-4CD2-8C87-18D1EB4A2FF6}"/>
                  </a:ext>
                </a:extLst>
              </p:cNvPr>
              <p:cNvSpPr/>
              <p:nvPr/>
            </p:nvSpPr>
            <p:spPr>
              <a:xfrm>
                <a:off x="1689332" y="1933232"/>
                <a:ext cx="8665864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kern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2400" kern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由于测量频率时，可见不同峰值之间的幅度和经过时间有一定差异，所以测得的</a:t>
                </a:r>
                <a:r>
                  <a:rPr lang="en-US" altLang="zh-CN" sz="2400" kern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2400" kern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个周期经过的时间</a:t>
                </a:r>
                <a:r>
                  <a:rPr lang="en-US" altLang="zh-CN" sz="2400" kern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zh-CN" sz="2400" kern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有一定误差，测得的频率</a:t>
                </a:r>
                <a:r>
                  <a:rPr lang="en-US" altLang="zh-CN" sz="2400" kern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zh-CN" altLang="zh-CN" sz="2400" kern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有误差。</a:t>
                </a:r>
              </a:p>
              <a:p>
                <a:pPr algn="just">
                  <a:spcAft>
                    <a:spcPts val="0"/>
                  </a:spcAft>
                </a:pPr>
                <a:endParaRPr lang="zh-CN" altLang="zh-CN" sz="2400" kern="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400" kern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2400" kern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由于用光标测量时间差时，人眼界定的峰值和真实值存在一定误差，因此测得的时间数据不一定准确，相应求得的速度、时间延迟</a:t>
                </a:r>
                <a:r>
                  <a:rPr lang="en-US" altLang="zh-CN" sz="2400" kern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zh-CN" sz="2400" kern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等物理量也有误差。</a:t>
                </a:r>
                <a:endParaRPr lang="en-US" altLang="zh-CN" sz="2400" kern="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zh-CN" altLang="zh-CN" sz="2400" kern="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400" kern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zh-CN" sz="2400" kern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测量</a:t>
                </a:r>
                <a:r>
                  <a:rPr lang="zh-CN" altLang="zh-CN" sz="2400" b="0" i="0" kern="100" dirty="0">
                    <a:solidFill>
                      <a:schemeClr val="bg1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折射角时</a:t>
                </a:r>
                <a:r>
                  <a:rPr lang="zh-CN" altLang="en-US" sz="2400" b="0" i="0" kern="100" dirty="0">
                    <a:solidFill>
                      <a:schemeClr val="bg1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由于只要</a:t>
                </a:r>
                <a:r>
                  <a:rPr lang="zh-CN" altLang="zh-CN" sz="2400" b="0" i="0" kern="100" dirty="0">
                    <a:solidFill>
                      <a:schemeClr val="bg1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难以精确确定斜探头恰到缺陷位置，因此测得的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4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存在误差。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E6470F9-BF37-4CD2-8C87-18D1EB4A2F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332" y="1933232"/>
                <a:ext cx="8665864" cy="3785652"/>
              </a:xfrm>
              <a:prstGeom prst="rect">
                <a:avLst/>
              </a:prstGeom>
              <a:blipFill>
                <a:blip r:embed="rId2"/>
                <a:stretch>
                  <a:fillRect l="-1055" t="-1288" r="-1055" b="-2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DD2F2F09-D8EF-456B-9E9E-00EF92FFBFAA}"/>
              </a:ext>
            </a:extLst>
          </p:cNvPr>
          <p:cNvSpPr/>
          <p:nvPr/>
        </p:nvSpPr>
        <p:spPr>
          <a:xfrm>
            <a:off x="1689332" y="868182"/>
            <a:ext cx="29080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误差分析</a:t>
            </a:r>
            <a:endParaRPr lang="en-US" altLang="zh-CN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68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8C5048-0E11-45B9-B540-60E0CBB7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A6C0EF5D-800B-4504-AAC6-548A98C1DF1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CA8D8C-313A-410E-A3B6-CA811CD3CBC2}"/>
              </a:ext>
            </a:extLst>
          </p:cNvPr>
          <p:cNvSpPr/>
          <p:nvPr/>
        </p:nvSpPr>
        <p:spPr>
          <a:xfrm>
            <a:off x="1726142" y="1130068"/>
            <a:ext cx="8739716" cy="4351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实验中铝块的缺陷较为明显，所以较容易探测到缺陷。然而，如要求测出</a:t>
            </a:r>
            <a:r>
              <a:rPr lang="zh-CN" altLang="en-US" sz="4800" dirty="0">
                <a:solidFill>
                  <a:schemeClr val="accent4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更为细微的缺陷</a:t>
            </a:r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，对我们的操作有什么别的具体要求呢？</a:t>
            </a:r>
            <a:endParaRPr lang="en-US" altLang="zh-CN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33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9D5E62-F711-4585-A659-7FEB7B9C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A6C0EF5D-800B-4504-AAC6-548A98C1DF1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52DB09-8AE1-4088-8F12-433C7EBEC8D5}"/>
              </a:ext>
            </a:extLst>
          </p:cNvPr>
          <p:cNvSpPr/>
          <p:nvPr/>
        </p:nvSpPr>
        <p:spPr>
          <a:xfrm>
            <a:off x="1689332" y="2158028"/>
            <a:ext cx="89194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超声探伤处理器</a:t>
            </a:r>
            <a:r>
              <a:rPr lang="zh-CN" altLang="en-US" sz="240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中：垂直线性、水平线性、入射面分辨率、各灵敏度下的信噪比，频带宽度，激励电压等。</a:t>
            </a:r>
            <a:endParaRPr lang="en-US" altLang="zh-CN" sz="2400" kern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br>
              <a:rPr lang="zh-CN" altLang="en-US" sz="240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超声探头</a:t>
            </a:r>
            <a:r>
              <a:rPr lang="zh-CN" altLang="en-US" sz="240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中：类型（平探头或聚焦探头），频率（峰值频率和中心频率），晶片尺寸、震荡时间、频谱及带宽。</a:t>
            </a:r>
            <a:endParaRPr lang="en-US" altLang="zh-CN" sz="2400" kern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kern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耦合剂层</a:t>
            </a:r>
            <a:r>
              <a:rPr lang="zh-CN" altLang="en-US" sz="240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中：耦合剂种类、厚度。</a:t>
            </a:r>
            <a:endParaRPr lang="en-US" altLang="zh-CN" sz="2400" kern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kern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被测材料</a:t>
            </a:r>
            <a:r>
              <a:rPr lang="zh-CN" altLang="en-US" sz="240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中：材料厚度、晶体颗粒直径、材料种类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77B8E2-96B9-4CB8-98EC-3047B90D486F}"/>
              </a:ext>
            </a:extLst>
          </p:cNvPr>
          <p:cNvSpPr/>
          <p:nvPr/>
        </p:nvSpPr>
        <p:spPr>
          <a:xfrm>
            <a:off x="1689332" y="868182"/>
            <a:ext cx="5185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可能的影响因素</a:t>
            </a:r>
            <a:endParaRPr lang="en-US" altLang="zh-CN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574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52A821-DC2D-4AA5-B92B-FA6FB2DB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A6C0EF5D-800B-4504-AAC6-548A98C1DF1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F62B20-1A90-40EE-87AE-6F00EF8AC380}"/>
              </a:ext>
            </a:extLst>
          </p:cNvPr>
          <p:cNvSpPr/>
          <p:nvPr/>
        </p:nvSpPr>
        <p:spPr>
          <a:xfrm>
            <a:off x="1699020" y="1253404"/>
            <a:ext cx="8562579" cy="4351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对更为细微的缺陷的探测，为提高探测精度，我主要从</a:t>
            </a:r>
            <a:r>
              <a:rPr lang="zh-CN" altLang="en-US" sz="4800" dirty="0">
                <a:solidFill>
                  <a:schemeClr val="accent4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声波频率</a:t>
            </a:r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4800" dirty="0">
                <a:solidFill>
                  <a:schemeClr val="accent4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水层厚度</a:t>
            </a:r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两方面考虑探测条件。</a:t>
            </a:r>
          </a:p>
        </p:txBody>
      </p:sp>
    </p:spTree>
    <p:extLst>
      <p:ext uri="{BB962C8B-B14F-4D97-AF65-F5344CB8AC3E}">
        <p14:creationId xmlns:p14="http://schemas.microsoft.com/office/powerpoint/2010/main" val="27263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EBC3C1-43CB-4B98-813A-A9E69548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A6C0EF5D-800B-4504-AAC6-548A98C1DF1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0D53EC0-6D6C-4DFC-9BA5-1213C1CF6FB3}"/>
                  </a:ext>
                </a:extLst>
              </p:cNvPr>
              <p:cNvSpPr/>
              <p:nvPr/>
            </p:nvSpPr>
            <p:spPr>
              <a:xfrm>
                <a:off x="1689332" y="2323285"/>
                <a:ext cx="2349269" cy="850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2400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b="0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CN" sz="2400" b="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altLang="zh-CN" sz="2400" b="0" kern="100" dirty="0">
                  <a:solidFill>
                    <a:schemeClr val="bg1"/>
                  </a:solidFill>
                  <a:latin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0D53EC0-6D6C-4DFC-9BA5-1213C1CF6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332" y="2323285"/>
                <a:ext cx="2349269" cy="8509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5022902A-F912-4CA0-A7CE-4C64EDEB1EF0}"/>
              </a:ext>
            </a:extLst>
          </p:cNvPr>
          <p:cNvSpPr txBox="1"/>
          <p:nvPr/>
        </p:nvSpPr>
        <p:spPr>
          <a:xfrm>
            <a:off x="1689332" y="3798332"/>
            <a:ext cx="84920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根据事实经验，超声波在材料中发现的最小缺陷约为其波长的一半。因此频率越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，发现小缺陷的能力越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高纯铝材料中声波传播速度约为 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6324 m/s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，要想在高纯铝材料中测小于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0.4mm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大小的缺陷，应该选用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10MHz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以上的频率。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3B4941-358C-487A-AA66-DE5241AA24B9}"/>
              </a:ext>
            </a:extLst>
          </p:cNvPr>
          <p:cNvSpPr/>
          <p:nvPr/>
        </p:nvSpPr>
        <p:spPr>
          <a:xfrm>
            <a:off x="1689332" y="868182"/>
            <a:ext cx="29080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声波频率</a:t>
            </a:r>
            <a:endParaRPr lang="en-US" altLang="zh-CN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46C0704-99FA-4D3B-A7C1-4CD02E262A29}"/>
                  </a:ext>
                </a:extLst>
              </p:cNvPr>
              <p:cNvSpPr/>
              <p:nvPr/>
            </p:nvSpPr>
            <p:spPr>
              <a:xfrm>
                <a:off x="4336703" y="2148591"/>
                <a:ext cx="759283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声波频率，实验中可测得</a:t>
                </a:r>
                <a:endParaRPr lang="en-US" altLang="zh-CN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  <m:r>
                      <a:rPr lang="en-US" altLang="zh-C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  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声波在被测材料中的传播速度，实验中可测得</a:t>
                </a:r>
                <a:endParaRPr lang="en-US" altLang="zh-CN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zh-C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𝜆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波长</a:t>
                </a:r>
                <a:endParaRPr lang="zh-CN" altLang="zh-CN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46C0704-99FA-4D3B-A7C1-4CD02E262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703" y="2148591"/>
                <a:ext cx="7592830" cy="1200329"/>
              </a:xfrm>
              <a:prstGeom prst="rect">
                <a:avLst/>
              </a:prstGeom>
              <a:blipFill>
                <a:blip r:embed="rId3"/>
                <a:stretch>
                  <a:fillRect l="-642" t="-5584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89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630</Words>
  <Application>Microsoft Office PowerPoint</Application>
  <PresentationFormat>宽屏</PresentationFormat>
  <Paragraphs>82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黑体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Wllhelmina Lee</dc:creator>
  <cp:lastModifiedBy>Wllhelmina Lee</cp:lastModifiedBy>
  <cp:revision>21</cp:revision>
  <dcterms:created xsi:type="dcterms:W3CDTF">2018-10-30T14:25:32Z</dcterms:created>
  <dcterms:modified xsi:type="dcterms:W3CDTF">2018-10-31T05:13:38Z</dcterms:modified>
</cp:coreProperties>
</file>