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77" r:id="rId3"/>
    <p:sldId id="273" r:id="rId4"/>
    <p:sldId id="283" r:id="rId5"/>
    <p:sldId id="282" r:id="rId6"/>
    <p:sldId id="268" r:id="rId7"/>
    <p:sldId id="258" r:id="rId8"/>
    <p:sldId id="259" r:id="rId9"/>
    <p:sldId id="260" r:id="rId10"/>
    <p:sldId id="261" r:id="rId11"/>
    <p:sldId id="262" r:id="rId12"/>
    <p:sldId id="271" r:id="rId13"/>
    <p:sldId id="278" r:id="rId14"/>
    <p:sldId id="272" r:id="rId15"/>
    <p:sldId id="279" r:id="rId16"/>
    <p:sldId id="281" r:id="rId17"/>
    <p:sldId id="270" r:id="rId18"/>
    <p:sldId id="280" r:id="rId19"/>
    <p:sldId id="274" r:id="rId20"/>
    <p:sldId id="263" r:id="rId21"/>
    <p:sldId id="265" r:id="rId22"/>
    <p:sldId id="266" r:id="rId23"/>
    <p:sldId id="267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58839"/>
  </p:normalViewPr>
  <p:slideViewPr>
    <p:cSldViewPr>
      <p:cViewPr varScale="1">
        <p:scale>
          <a:sx n="53" d="100"/>
          <a:sy n="53" d="100"/>
        </p:scale>
        <p:origin x="277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31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7DE588B-8485-2F43-A588-2CB21C72C8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516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7265E4-CC94-E04E-A747-0B81C1DAB766}" type="datetimeFigureOut">
              <a:rPr lang="en-US" smtClean="0"/>
              <a:t>9/13/17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F8C13-945D-5145-8F52-3412AFD9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0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Control</a:t>
            </a:r>
            <a:r>
              <a:rPr lang="en-US" baseline="0" dirty="0" smtClean="0"/>
              <a:t> A + 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F8C13-945D-5145-8F52-3412AFD920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83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F8C13-945D-5145-8F52-3412AFD9206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85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2004-2007 Ed Lazowska, Hank Levy, Andrea and Remzi Arpaci-Dussea, Michael Swift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2EF409-534C-164F-87F3-09ED0EAEA01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2004-2007 Ed Lazowska, Hank Levy, Andrea and Remzi Arpaci-Dussea, Michael Swift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44181-D5A2-C14C-8A40-9812217D9D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2004-2007 Ed Lazowska, Hank Levy, Andrea and Remzi Arpaci-Dussea, Michael Swift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3325C1-9083-A544-A0BC-4BE8FF740B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2004-2007 Ed Lazowska, Hank Levy, Andrea and Remzi Arpaci-Dussea, Michael Swift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4B76BB-8572-9C4B-9AF3-A3382B1D94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2004-2007 Ed Lazowska, Hank Levy, Andrea and Remzi Arpaci-Dussea, Michael Swift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C8EA2B-2EE9-6446-A1C4-49E346104C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2004-2007 Ed Lazowska, Hank Levy, Andrea and Remzi Arpaci-Dussea, Michael Swift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57ADEB-CE4B-EB4D-8A75-D9E4667527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2004-2007 Ed Lazowska, Hank Levy, Andrea and Remzi Arpaci-Dussea, Michael Swift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002087-04C6-D14F-A051-7B6C3317C1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2004-2007 Ed Lazowska, Hank Levy, Andrea and Remzi Arpaci-Dussea, Michael Swift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F88409-CEA7-5A42-8601-CBB7CC9A63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2004-2007 Ed Lazowska, Hank Levy, Andrea and Remzi Arpaci-Dussea, Michael Swift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045BBB-4E45-C942-903A-142226E78F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2004-2007 Ed Lazowska, Hank Levy, Andrea and Remzi Arpaci-Dussea, Michael Swift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19202A-A9A4-6C43-BB7D-35E5F7F8DCD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2004-2007 Ed Lazowska, Hank Levy, Andrea and Remzi Arpaci-Dussea, Michael Swift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47140B-30A1-C94C-8282-3A57CBDAFA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/>
            </a:lvl1pPr>
          </a:lstStyle>
          <a:p>
            <a:r>
              <a:rPr lang="en-US"/>
              <a:t>© 2004-2007 Ed Lazowska, Hank Levy, Andrea and Remzi Arpaci-Dussea, Michael Swift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301E16A-2001-404D-A750-B553D219E8E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2004-2009 Ed Lazowska, Hank Levy, Andrea and Remzi Arpaci-Dussea, Michael Swift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981200"/>
          </a:xfrm>
        </p:spPr>
        <p:txBody>
          <a:bodyPr/>
          <a:lstStyle/>
          <a:p>
            <a:pPr eaLnBrk="1" hangingPunct="1"/>
            <a:r>
              <a:rPr lang="en-US" dirty="0"/>
              <a:t>CS 537</a:t>
            </a:r>
            <a:br>
              <a:rPr lang="en-US" dirty="0"/>
            </a:br>
            <a:r>
              <a:rPr lang="en-US" dirty="0"/>
              <a:t>Section 1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Programming in Unix and C</a:t>
            </a:r>
            <a:endParaRPr lang="en-US" dirty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/>
              <a:t>Michael Swift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2004-2007 Ed Lazowska, Hank Levy, Andrea and Remzi Arpaci-Dussea, Michael Swift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Issues with C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Memory allocation</a:t>
            </a:r>
          </a:p>
          <a:p>
            <a:pPr lvl="1" eaLnBrk="1" hangingPunct="1"/>
            <a:r>
              <a:rPr lang="en-US"/>
              <a:t>malloc(), free()</a:t>
            </a:r>
          </a:p>
          <a:p>
            <a:pPr eaLnBrk="1" hangingPunct="1"/>
            <a:r>
              <a:rPr lang="en-US"/>
              <a:t>Pointer arithmetic and arrays</a:t>
            </a:r>
          </a:p>
          <a:p>
            <a:pPr eaLnBrk="1" hangingPunct="1"/>
            <a:r>
              <a:rPr lang="en-US"/>
              <a:t>Preprocessor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2004-2007 Ed Lazowska, Hank Levy, Andrea and Remzi Arpaci-Dussea, Michael Swift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pPr marL="0" indent="0" eaLnBrk="1" hangingPunct="1">
              <a:buNone/>
            </a:pPr>
            <a:endParaRPr lang="en-US" sz="2000" dirty="0"/>
          </a:p>
          <a:p>
            <a:pPr marL="0" indent="0" eaLnBrk="1" hangingPunct="1">
              <a:buNone/>
            </a:pPr>
            <a:r>
              <a:rPr lang="en-US" sz="2000" dirty="0" err="1"/>
              <a:t>int</a:t>
            </a:r>
            <a:r>
              <a:rPr lang="en-US" sz="2000" dirty="0"/>
              <a:t> main(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argc</a:t>
            </a:r>
            <a:r>
              <a:rPr lang="en-US" sz="2000" dirty="0"/>
              <a:t>, char * </a:t>
            </a:r>
            <a:r>
              <a:rPr lang="en-US" sz="2000" dirty="0" err="1"/>
              <a:t>argv</a:t>
            </a:r>
            <a:r>
              <a:rPr lang="en-US" sz="2000" dirty="0"/>
              <a:t>[])</a:t>
            </a:r>
          </a:p>
          <a:p>
            <a:pPr marL="0" indent="0" eaLnBrk="1" hangingPunct="1">
              <a:buNone/>
            </a:pPr>
            <a:r>
              <a:rPr lang="en-US" sz="2000" dirty="0"/>
              <a:t>{</a:t>
            </a:r>
          </a:p>
          <a:p>
            <a:pPr marL="0" indent="0" eaLnBrk="1" hangingPunct="1">
              <a:buNone/>
            </a:pPr>
            <a:r>
              <a:rPr lang="en-US" sz="2000" dirty="0"/>
              <a:t>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;</a:t>
            </a:r>
          </a:p>
          <a:p>
            <a:pPr marL="0" indent="0" eaLnBrk="1" hangingPunct="1">
              <a:buNone/>
            </a:pPr>
            <a:r>
              <a:rPr lang="en-US" sz="2000" dirty="0"/>
              <a:t>  for (</a:t>
            </a:r>
            <a:r>
              <a:rPr lang="en-US" sz="2000" dirty="0" err="1"/>
              <a:t>i</a:t>
            </a:r>
            <a:r>
              <a:rPr lang="en-US" sz="2000" dirty="0"/>
              <a:t> = 0; </a:t>
            </a:r>
            <a:r>
              <a:rPr lang="en-US" sz="2000" dirty="0" err="1"/>
              <a:t>i</a:t>
            </a:r>
            <a:r>
              <a:rPr lang="en-US" sz="2000" dirty="0"/>
              <a:t> &lt; </a:t>
            </a:r>
            <a:r>
              <a:rPr lang="en-US" sz="2000" dirty="0" err="1"/>
              <a:t>argc</a:t>
            </a:r>
            <a:r>
              <a:rPr lang="en-US" sz="2000" dirty="0"/>
              <a:t>; </a:t>
            </a:r>
            <a:r>
              <a:rPr lang="en-US" sz="2000" dirty="0" err="1"/>
              <a:t>i</a:t>
            </a:r>
            <a:r>
              <a:rPr lang="en-US" sz="2000" dirty="0"/>
              <a:t>++) {</a:t>
            </a:r>
          </a:p>
          <a:p>
            <a:pPr marL="0" indent="0" eaLnBrk="1" hangingPunct="1">
              <a:buNone/>
            </a:pPr>
            <a:r>
              <a:rPr lang="en-US" sz="2000" dirty="0"/>
              <a:t>    </a:t>
            </a:r>
            <a:r>
              <a:rPr lang="en-US" sz="2000" dirty="0" err="1"/>
              <a:t>printf</a:t>
            </a:r>
            <a:r>
              <a:rPr lang="en-US" sz="2000" dirty="0"/>
              <a:t>("</a:t>
            </a:r>
            <a:r>
              <a:rPr lang="en-US" sz="2000" dirty="0" err="1"/>
              <a:t>argv</a:t>
            </a:r>
            <a:r>
              <a:rPr lang="en-US" sz="2000" dirty="0"/>
              <a:t>[%d] = %s\n",</a:t>
            </a:r>
            <a:r>
              <a:rPr lang="en-US" sz="2000" dirty="0" err="1"/>
              <a:t>i</a:t>
            </a:r>
            <a:r>
              <a:rPr lang="en-US" sz="2000" dirty="0"/>
              <a:t>, </a:t>
            </a:r>
            <a:r>
              <a:rPr lang="en-US" sz="2000" dirty="0" err="1"/>
              <a:t>argv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]);</a:t>
            </a:r>
          </a:p>
          <a:p>
            <a:pPr marL="0" indent="0" eaLnBrk="1" hangingPunct="1">
              <a:buNone/>
            </a:pPr>
            <a:r>
              <a:rPr lang="en-US" sz="2000" dirty="0"/>
              <a:t>  }</a:t>
            </a:r>
          </a:p>
          <a:p>
            <a:pPr marL="0" indent="0" eaLnBrk="1" hangingPunct="1">
              <a:buNone/>
            </a:pPr>
            <a:r>
              <a:rPr lang="en-US" sz="2000" dirty="0"/>
              <a:t>  return(0);</a:t>
            </a:r>
          </a:p>
          <a:p>
            <a:pPr marL="0" indent="0" eaLnBrk="1" hangingPunct="1">
              <a:buNone/>
            </a:pPr>
            <a:r>
              <a:rPr lang="en-US" sz="2000" dirty="0"/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Strings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Strings in C are arrays of bytes:</a:t>
            </a:r>
          </a:p>
          <a:p>
            <a:pPr lvl="1" eaLnBrk="1" hangingPunct="1"/>
            <a:r>
              <a:rPr lang="en-US" dirty="0"/>
              <a:t>char str[100];</a:t>
            </a:r>
          </a:p>
          <a:p>
            <a:pPr eaLnBrk="1" hangingPunct="1"/>
            <a:r>
              <a:rPr lang="en-US" dirty="0"/>
              <a:t>They are null terminated – so you need to make space for it</a:t>
            </a:r>
          </a:p>
          <a:p>
            <a:pPr lvl="1" eaLnBrk="1" hangingPunct="1"/>
            <a:r>
              <a:rPr lang="en-US" dirty="0"/>
              <a:t>str[0] = ‘\0’;</a:t>
            </a:r>
          </a:p>
          <a:p>
            <a:pPr lvl="1" eaLnBrk="1" hangingPunct="1"/>
            <a:r>
              <a:rPr lang="en-US" dirty="0" err="1"/>
              <a:t>strlen(str</a:t>
            </a:r>
            <a:r>
              <a:rPr lang="en-US" dirty="0"/>
              <a:t>) = 0;</a:t>
            </a:r>
          </a:p>
          <a:p>
            <a:pPr eaLnBrk="1" hangingPunct="1"/>
            <a:r>
              <a:rPr lang="en-US" dirty="0"/>
              <a:t>There are a bunch of functions for working with them:</a:t>
            </a:r>
          </a:p>
          <a:p>
            <a:pPr lvl="1" eaLnBrk="1" hangingPunct="1"/>
            <a:r>
              <a:rPr lang="en-US" dirty="0" err="1"/>
              <a:t>strlen</a:t>
            </a:r>
            <a:r>
              <a:rPr lang="en-US" dirty="0"/>
              <a:t>, </a:t>
            </a:r>
            <a:r>
              <a:rPr lang="en-US" dirty="0" err="1"/>
              <a:t>strcpy</a:t>
            </a:r>
            <a:r>
              <a:rPr lang="en-US" dirty="0"/>
              <a:t>, </a:t>
            </a:r>
            <a:r>
              <a:rPr lang="en-US" dirty="0" err="1"/>
              <a:t>strcat</a:t>
            </a:r>
            <a:endParaRPr lang="en-US" dirty="0"/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2004-2007 Ed Lazowska, Hank Levy, Andrea and Remzi Arpaci-Dussea, Michael Swift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2004-2007 Ed Lazowska, Hank Levy, Andrea and Remzi Arpaci-Dussea, Michael Swift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String Example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 eaLnBrk="1" hangingPunct="1">
              <a:buNone/>
            </a:pPr>
            <a:r>
              <a:rPr lang="en-US" b="1" dirty="0"/>
              <a:t>#include &lt;</a:t>
            </a:r>
            <a:r>
              <a:rPr lang="en-US" b="1" dirty="0" err="1"/>
              <a:t>string.h</a:t>
            </a:r>
            <a:r>
              <a:rPr lang="en-US" b="1" dirty="0"/>
              <a:t>&gt;</a:t>
            </a:r>
          </a:p>
          <a:p>
            <a:pPr marL="0" indent="0" eaLnBrk="1" hangingPunct="1">
              <a:buNone/>
            </a:pPr>
            <a:endParaRPr lang="en-US" dirty="0"/>
          </a:p>
          <a:p>
            <a:pPr marL="0" indent="0" eaLnBrk="1" hangingPunct="1">
              <a:buNone/>
            </a:pPr>
            <a:r>
              <a:rPr lang="en-US" dirty="0" err="1"/>
              <a:t>int</a:t>
            </a:r>
            <a:r>
              <a:rPr lang="en-US" dirty="0"/>
              <a:t> main(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argc</a:t>
            </a:r>
            <a:r>
              <a:rPr lang="en-US" dirty="0"/>
              <a:t>, char *</a:t>
            </a:r>
            <a:r>
              <a:rPr lang="en-US" dirty="0" err="1"/>
              <a:t>argv</a:t>
            </a:r>
            <a:r>
              <a:rPr lang="en-US" dirty="0"/>
              <a:t>[]) {</a:t>
            </a:r>
          </a:p>
          <a:p>
            <a:pPr marL="0" indent="0" eaLnBrk="1" hangingPunct="1">
              <a:buNone/>
            </a:pPr>
            <a:r>
              <a:rPr lang="en-US" dirty="0"/>
              <a:t>  char s[100];</a:t>
            </a:r>
          </a:p>
          <a:p>
            <a:pPr marL="0" indent="0" eaLnBrk="1" hangingPunct="1">
              <a:buNone/>
            </a:pPr>
            <a:r>
              <a:rPr lang="en-US" dirty="0"/>
              <a:t>  </a:t>
            </a:r>
            <a:r>
              <a:rPr lang="en-US" dirty="0" err="1"/>
              <a:t>strcpy</a:t>
            </a:r>
            <a:r>
              <a:rPr lang="en-US" dirty="0"/>
              <a:t>(</a:t>
            </a:r>
            <a:r>
              <a:rPr lang="en-US" dirty="0" err="1"/>
              <a:t>s,"hello</a:t>
            </a:r>
            <a:r>
              <a:rPr lang="en-US" dirty="0"/>
              <a:t>");</a:t>
            </a:r>
          </a:p>
          <a:p>
            <a:pPr marL="0" indent="0" eaLnBrk="1" hangingPunct="1">
              <a:buNone/>
            </a:pPr>
            <a:r>
              <a:rPr lang="en-US" dirty="0"/>
              <a:t>  </a:t>
            </a:r>
            <a:r>
              <a:rPr lang="en-US" dirty="0" err="1"/>
              <a:t>strcat</a:t>
            </a:r>
            <a:r>
              <a:rPr lang="en-US" dirty="0"/>
              <a:t>(s,", world");</a:t>
            </a:r>
          </a:p>
          <a:p>
            <a:pPr marL="0" indent="0" eaLnBrk="1" hangingPunct="1">
              <a:buNone/>
            </a:pPr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("S = %s\</a:t>
            </a:r>
            <a:r>
              <a:rPr lang="en-US" dirty="0" err="1"/>
              <a:t>n",s</a:t>
            </a:r>
            <a:r>
              <a:rPr lang="en-US" dirty="0"/>
              <a:t>);</a:t>
            </a:r>
          </a:p>
          <a:p>
            <a:pPr marL="0" indent="0" eaLnBrk="1" hangingPunct="1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8945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Memory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5435335"/>
          </a:xfrm>
        </p:spPr>
        <p:txBody>
          <a:bodyPr>
            <a:spAutoFit/>
          </a:bodyPr>
          <a:lstStyle/>
          <a:p>
            <a:pPr eaLnBrk="1" hangingPunct="1"/>
            <a:r>
              <a:rPr lang="en-US" dirty="0"/>
              <a:t>You have to mange memory yourself.</a:t>
            </a:r>
          </a:p>
          <a:p>
            <a:pPr eaLnBrk="1" hangingPunct="1"/>
            <a:r>
              <a:rPr lang="en-US" dirty="0"/>
              <a:t>Fixed-size variables can be allocated on a stack</a:t>
            </a:r>
          </a:p>
          <a:p>
            <a:pPr lvl="1" eaLnBrk="1" hangingPunct="1"/>
            <a:r>
              <a:rPr lang="en-US" dirty="0"/>
              <a:t>The contents of these variables go way when the function returns.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1800" dirty="0"/>
              <a:t>char </a:t>
            </a:r>
            <a:r>
              <a:rPr lang="en-US" sz="1800" dirty="0" err="1"/>
              <a:t>str</a:t>
            </a:r>
            <a:r>
              <a:rPr lang="en-US" sz="1800" dirty="0"/>
              <a:t>[100] = “hello, world\n”;</a:t>
            </a:r>
          </a:p>
          <a:p>
            <a:pPr eaLnBrk="1" hangingPunct="1"/>
            <a:r>
              <a:rPr lang="en-US" dirty="0"/>
              <a:t>Variable-size variables are allocated using </a:t>
            </a:r>
            <a:r>
              <a:rPr lang="en-US" b="1" dirty="0" err="1"/>
              <a:t>malloc</a:t>
            </a:r>
            <a:r>
              <a:rPr lang="en-US" dirty="0"/>
              <a:t>, like new() in Java.</a:t>
            </a:r>
            <a:r>
              <a:rPr lang="en-US" b="1" dirty="0"/>
              <a:t>  </a:t>
            </a:r>
            <a:endParaRPr lang="en-US" dirty="0"/>
          </a:p>
          <a:p>
            <a:pPr lvl="1" eaLnBrk="1" hangingPunct="1"/>
            <a:r>
              <a:rPr lang="en-US" sz="1800" dirty="0"/>
              <a:t>Memory from </a:t>
            </a:r>
            <a:r>
              <a:rPr lang="en-US" sz="1800" dirty="0" err="1"/>
              <a:t>malloc</a:t>
            </a:r>
            <a:r>
              <a:rPr lang="en-US" sz="1800" dirty="0"/>
              <a:t> only becomes invalid when you free it:</a:t>
            </a:r>
            <a:br>
              <a:rPr lang="en-US" sz="1800" dirty="0"/>
            </a:br>
            <a:endParaRPr lang="en-US" sz="1800" dirty="0"/>
          </a:p>
          <a:p>
            <a:pPr lvl="2" eaLnBrk="1" hangingPunct="1">
              <a:buFontTx/>
              <a:buNone/>
            </a:pPr>
            <a:r>
              <a:rPr lang="en-US" dirty="0"/>
              <a:t>char *</a:t>
            </a:r>
            <a:r>
              <a:rPr lang="en-US" dirty="0" err="1"/>
              <a:t>str</a:t>
            </a:r>
            <a:r>
              <a:rPr lang="en-US" dirty="0"/>
              <a:t>;</a:t>
            </a:r>
          </a:p>
          <a:p>
            <a:pPr lvl="2" eaLnBrk="1" hangingPunct="1">
              <a:buFontTx/>
              <a:buNone/>
            </a:pPr>
            <a:r>
              <a:rPr lang="en-US" dirty="0" err="1"/>
              <a:t>str</a:t>
            </a:r>
            <a:r>
              <a:rPr lang="en-US" dirty="0"/>
              <a:t> = </a:t>
            </a:r>
            <a:r>
              <a:rPr lang="en-US" dirty="0" err="1"/>
              <a:t>malloc</a:t>
            </a:r>
            <a:r>
              <a:rPr lang="en-US" dirty="0"/>
              <a:t>(n);</a:t>
            </a:r>
          </a:p>
          <a:p>
            <a:pPr lvl="2" eaLnBrk="1" hangingPunct="1">
              <a:buFontTx/>
              <a:buNone/>
            </a:pPr>
            <a:r>
              <a:rPr lang="en-US" dirty="0" err="1"/>
              <a:t>strpy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,”hello, world\n”);</a:t>
            </a:r>
          </a:p>
          <a:p>
            <a:pPr lvl="2" eaLnBrk="1" hangingPunct="1">
              <a:buFontTx/>
              <a:buNone/>
            </a:pPr>
            <a:r>
              <a:rPr lang="en-US" dirty="0"/>
              <a:t>free(</a:t>
            </a:r>
            <a:r>
              <a:rPr lang="en-US" dirty="0" err="1"/>
              <a:t>str</a:t>
            </a:r>
            <a:r>
              <a:rPr lang="en-US" dirty="0"/>
              <a:t>);</a:t>
            </a:r>
          </a:p>
          <a:p>
            <a:pPr lvl="2" eaLnBrk="1" hangingPunct="1">
              <a:buFontTx/>
              <a:buNone/>
            </a:pPr>
            <a:endParaRPr lang="en-US" sz="2800" dirty="0"/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2004-2007 Ed Lazowska, Hank Levy, Andrea and Remzi Arpaci-Dussea, Michael Swift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2004-2007 Ed Lazowska, Hank Levy, Andrea and Remzi Arpaci-Dussea, Michael Swift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Memory Example 1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sz="1400" dirty="0"/>
              <a:t>#include &lt;</a:t>
            </a:r>
            <a:r>
              <a:rPr lang="en-US" sz="1400" dirty="0" err="1"/>
              <a:t>stdio.h</a:t>
            </a:r>
            <a:r>
              <a:rPr lang="en-US" sz="1400" dirty="0"/>
              <a:t>&gt;</a:t>
            </a:r>
          </a:p>
          <a:p>
            <a:pPr marL="0" indent="0" eaLnBrk="1" hangingPunct="1">
              <a:buNone/>
            </a:pPr>
            <a:r>
              <a:rPr lang="en-US" sz="1400" b="1" dirty="0"/>
              <a:t>#include &lt;</a:t>
            </a:r>
            <a:r>
              <a:rPr lang="en-US" sz="1400" b="1" dirty="0" err="1"/>
              <a:t>stdlib.h</a:t>
            </a:r>
            <a:r>
              <a:rPr lang="en-US" sz="1400" b="1" dirty="0"/>
              <a:t>&gt;</a:t>
            </a:r>
          </a:p>
          <a:p>
            <a:pPr marL="0" indent="0" eaLnBrk="1" hangingPunct="1">
              <a:buNone/>
            </a:pPr>
            <a:endParaRPr lang="en-US" sz="1400" dirty="0"/>
          </a:p>
          <a:p>
            <a:pPr marL="0" indent="0" eaLnBrk="1" hangingPunct="1">
              <a:buNone/>
            </a:pPr>
            <a:r>
              <a:rPr lang="en-US" sz="1400" dirty="0" err="1"/>
              <a:t>int</a:t>
            </a:r>
            <a:r>
              <a:rPr lang="en-US" sz="1400" dirty="0"/>
              <a:t> main(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argc</a:t>
            </a:r>
            <a:r>
              <a:rPr lang="en-US" sz="1400" dirty="0"/>
              <a:t>, char	* </a:t>
            </a:r>
            <a:r>
              <a:rPr lang="en-US" sz="1400" dirty="0" err="1"/>
              <a:t>argv</a:t>
            </a:r>
            <a:r>
              <a:rPr lang="en-US" sz="1400" dirty="0"/>
              <a:t>[]) {</a:t>
            </a:r>
          </a:p>
          <a:p>
            <a:pPr marL="0" indent="0" eaLnBrk="1" hangingPunct="1">
              <a:buNone/>
            </a:pPr>
            <a:r>
              <a:rPr lang="en-US" sz="1400" dirty="0"/>
              <a:t>  </a:t>
            </a:r>
            <a:r>
              <a:rPr lang="en-US" sz="1400" dirty="0" err="1"/>
              <a:t>int</a:t>
            </a:r>
            <a:r>
              <a:rPr lang="en-US" sz="1400" dirty="0"/>
              <a:t> * array = NULL;</a:t>
            </a:r>
          </a:p>
          <a:p>
            <a:pPr marL="0" indent="0" eaLnBrk="1" hangingPunct="1">
              <a:buNone/>
            </a:pPr>
            <a:r>
              <a:rPr lang="en-US" sz="1400" dirty="0"/>
              <a:t> 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;</a:t>
            </a:r>
          </a:p>
          <a:p>
            <a:pPr marL="0" indent="0" eaLnBrk="1" hangingPunct="1">
              <a:buNone/>
            </a:pPr>
            <a:r>
              <a:rPr lang="en-US" sz="1400" b="1" dirty="0"/>
              <a:t>  array = (</a:t>
            </a:r>
            <a:r>
              <a:rPr lang="en-US" sz="1400" b="1" dirty="0" err="1"/>
              <a:t>int</a:t>
            </a:r>
            <a:r>
              <a:rPr lang="en-US" sz="1400" b="1" dirty="0"/>
              <a:t> *) </a:t>
            </a:r>
            <a:r>
              <a:rPr lang="en-US" sz="1400" b="1" dirty="0" err="1"/>
              <a:t>malloc</a:t>
            </a:r>
            <a:r>
              <a:rPr lang="en-US" sz="1400" b="1" dirty="0"/>
              <a:t>(100 * </a:t>
            </a:r>
            <a:r>
              <a:rPr lang="en-US" sz="1400" b="1" dirty="0" err="1"/>
              <a:t>sizeof</a:t>
            </a:r>
            <a:r>
              <a:rPr lang="en-US" sz="1400" b="1" dirty="0"/>
              <a:t>(</a:t>
            </a:r>
            <a:r>
              <a:rPr lang="en-US" sz="1400" b="1" dirty="0" err="1"/>
              <a:t>int</a:t>
            </a:r>
            <a:r>
              <a:rPr lang="en-US" sz="1400" b="1" dirty="0"/>
              <a:t>));</a:t>
            </a:r>
          </a:p>
          <a:p>
            <a:pPr marL="0" indent="0" eaLnBrk="1" hangingPunct="1">
              <a:buNone/>
            </a:pPr>
            <a:r>
              <a:rPr lang="en-US" sz="1400" dirty="0"/>
              <a:t>  if (array == NULL) {</a:t>
            </a:r>
          </a:p>
          <a:p>
            <a:pPr marL="0" indent="0" eaLnBrk="1" hangingPunct="1">
              <a:buNone/>
            </a:pPr>
            <a:r>
              <a:rPr lang="en-US" sz="1400" dirty="0"/>
              <a:t>    </a:t>
            </a:r>
            <a:r>
              <a:rPr lang="en-US" sz="1400" dirty="0" err="1"/>
              <a:t>printf</a:t>
            </a:r>
            <a:r>
              <a:rPr lang="en-US" sz="1400" dirty="0"/>
              <a:t>("</a:t>
            </a:r>
            <a:r>
              <a:rPr lang="en-US" sz="1400" dirty="0" err="1"/>
              <a:t>Malloc</a:t>
            </a:r>
            <a:r>
              <a:rPr lang="en-US" sz="1400" dirty="0"/>
              <a:t> failed\n");</a:t>
            </a:r>
          </a:p>
          <a:p>
            <a:pPr marL="0" indent="0" eaLnBrk="1" hangingPunct="1">
              <a:buNone/>
            </a:pPr>
            <a:r>
              <a:rPr lang="en-US" sz="1400" dirty="0"/>
              <a:t>    return(0);</a:t>
            </a:r>
          </a:p>
          <a:p>
            <a:pPr marL="0" indent="0" eaLnBrk="1" hangingPunct="1">
              <a:buNone/>
            </a:pPr>
            <a:r>
              <a:rPr lang="en-US" sz="1400" dirty="0"/>
              <a:t>  }</a:t>
            </a:r>
          </a:p>
          <a:p>
            <a:pPr marL="0" indent="0" eaLnBrk="1" hangingPunct="1">
              <a:buNone/>
            </a:pPr>
            <a:r>
              <a:rPr lang="en-US" sz="1400" dirty="0"/>
              <a:t>  for (</a:t>
            </a:r>
            <a:r>
              <a:rPr lang="en-US" sz="1400" dirty="0" err="1"/>
              <a:t>i</a:t>
            </a:r>
            <a:r>
              <a:rPr lang="en-US" sz="1400" dirty="0"/>
              <a:t> = 0; </a:t>
            </a:r>
            <a:r>
              <a:rPr lang="en-US" sz="1400" dirty="0" err="1"/>
              <a:t>i</a:t>
            </a:r>
            <a:r>
              <a:rPr lang="en-US" sz="1400" dirty="0"/>
              <a:t>	&lt; 100; </a:t>
            </a:r>
            <a:r>
              <a:rPr lang="en-US" sz="1400" dirty="0" err="1"/>
              <a:t>i</a:t>
            </a:r>
            <a:r>
              <a:rPr lang="en-US" sz="1400" dirty="0"/>
              <a:t>++)</a:t>
            </a:r>
          </a:p>
          <a:p>
            <a:pPr marL="0" indent="0" eaLnBrk="1" hangingPunct="1">
              <a:buNone/>
            </a:pPr>
            <a:r>
              <a:rPr lang="en-US" sz="1400" dirty="0"/>
              <a:t>    array[</a:t>
            </a:r>
            <a:r>
              <a:rPr lang="en-US" sz="1400" dirty="0" err="1"/>
              <a:t>i</a:t>
            </a:r>
            <a:r>
              <a:rPr lang="en-US" sz="1400" dirty="0"/>
              <a:t>] = 100-i;</a:t>
            </a:r>
          </a:p>
          <a:p>
            <a:pPr marL="0" indent="0" eaLnBrk="1" hangingPunct="1">
              <a:buNone/>
            </a:pPr>
            <a:r>
              <a:rPr lang="en-US" sz="1400" dirty="0"/>
              <a:t>  for (</a:t>
            </a:r>
            <a:r>
              <a:rPr lang="en-US" sz="1400" dirty="0" err="1"/>
              <a:t>i</a:t>
            </a:r>
            <a:r>
              <a:rPr lang="en-US" sz="1400" dirty="0"/>
              <a:t> = 0; </a:t>
            </a:r>
            <a:r>
              <a:rPr lang="en-US" sz="1400" dirty="0" err="1"/>
              <a:t>i</a:t>
            </a:r>
            <a:r>
              <a:rPr lang="en-US" sz="1400" dirty="0"/>
              <a:t>	&lt; 100; </a:t>
            </a:r>
            <a:r>
              <a:rPr lang="en-US" sz="1400" dirty="0" err="1"/>
              <a:t>i</a:t>
            </a:r>
            <a:r>
              <a:rPr lang="en-US" sz="1400" dirty="0"/>
              <a:t>++)</a:t>
            </a:r>
          </a:p>
          <a:p>
            <a:pPr marL="0" indent="0" eaLnBrk="1" hangingPunct="1">
              <a:buNone/>
            </a:pPr>
            <a:r>
              <a:rPr lang="en-US" sz="1400" dirty="0"/>
              <a:t>    </a:t>
            </a:r>
            <a:r>
              <a:rPr lang="en-US" sz="1400" dirty="0" err="1"/>
              <a:t>printf</a:t>
            </a:r>
            <a:r>
              <a:rPr lang="en-US" sz="1400" dirty="0"/>
              <a:t>("array[%d] = %d\n",</a:t>
            </a:r>
            <a:r>
              <a:rPr lang="en-US" sz="1400" dirty="0" err="1"/>
              <a:t>i,array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]);</a:t>
            </a:r>
          </a:p>
          <a:p>
            <a:pPr marL="0" indent="0" eaLnBrk="1" hangingPunct="1">
              <a:buNone/>
            </a:pPr>
            <a:r>
              <a:rPr lang="en-US" sz="1400" b="1" dirty="0"/>
              <a:t>  free(array);</a:t>
            </a:r>
          </a:p>
          <a:p>
            <a:pPr marL="0" indent="0" eaLnBrk="1" hangingPunct="1">
              <a:buNone/>
            </a:pPr>
            <a:r>
              <a:rPr lang="en-US" sz="1400" dirty="0"/>
              <a:t>  return(0);</a:t>
            </a:r>
          </a:p>
          <a:p>
            <a:pPr marL="0" indent="0" eaLnBrk="1" hangingPunct="1">
              <a:buNone/>
            </a:pPr>
            <a:r>
              <a:rPr lang="en-US" sz="1400" dirty="0"/>
              <a:t>}</a:t>
            </a:r>
          </a:p>
          <a:p>
            <a:pPr marL="0" indent="0" eaLnBrk="1" hangingPunct="1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05678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2004-2007 Ed Lazowska, Hank Levy, Andrea and Remzi Arpaci-Dussea, Michael Swift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Memory Example 2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sz="1400" dirty="0"/>
              <a:t>#include &lt;</a:t>
            </a:r>
            <a:r>
              <a:rPr lang="en-US" sz="1400" dirty="0" err="1"/>
              <a:t>stdio.h</a:t>
            </a:r>
            <a:r>
              <a:rPr lang="en-US" sz="1400" dirty="0"/>
              <a:t>&gt;</a:t>
            </a:r>
          </a:p>
          <a:p>
            <a:pPr marL="0" indent="0" eaLnBrk="1" hangingPunct="1">
              <a:buNone/>
            </a:pPr>
            <a:r>
              <a:rPr lang="en-US" sz="1400" dirty="0"/>
              <a:t>#include &lt;</a:t>
            </a:r>
            <a:r>
              <a:rPr lang="en-US" sz="1400" dirty="0" err="1"/>
              <a:t>string.h</a:t>
            </a:r>
            <a:r>
              <a:rPr lang="en-US" sz="1400" dirty="0"/>
              <a:t>&gt;</a:t>
            </a:r>
          </a:p>
          <a:p>
            <a:pPr marL="0" indent="0" eaLnBrk="1" hangingPunct="1">
              <a:buNone/>
            </a:pPr>
            <a:r>
              <a:rPr lang="en-US" sz="1400" dirty="0"/>
              <a:t>#include &lt;</a:t>
            </a:r>
            <a:r>
              <a:rPr lang="en-US" sz="1400" dirty="0" err="1"/>
              <a:t>stdlib.h</a:t>
            </a:r>
            <a:r>
              <a:rPr lang="en-US" sz="1400" dirty="0"/>
              <a:t>&gt;</a:t>
            </a:r>
          </a:p>
          <a:p>
            <a:pPr marL="0" indent="0" eaLnBrk="1" hangingPunct="1">
              <a:buNone/>
            </a:pPr>
            <a:endParaRPr lang="en-US" sz="1400" dirty="0"/>
          </a:p>
          <a:p>
            <a:pPr marL="0" indent="0" eaLnBrk="1" hangingPunct="1">
              <a:buNone/>
            </a:pPr>
            <a:r>
              <a:rPr lang="en-US" sz="1400" dirty="0" err="1"/>
              <a:t>int</a:t>
            </a:r>
            <a:r>
              <a:rPr lang="en-US" sz="1400" dirty="0"/>
              <a:t> main(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argc</a:t>
            </a:r>
            <a:r>
              <a:rPr lang="en-US" sz="1400" dirty="0"/>
              <a:t>, char *</a:t>
            </a:r>
            <a:r>
              <a:rPr lang="en-US" sz="1400" dirty="0" err="1"/>
              <a:t>argv</a:t>
            </a:r>
            <a:r>
              <a:rPr lang="en-US" sz="1400" dirty="0"/>
              <a:t>[]) {</a:t>
            </a:r>
          </a:p>
          <a:p>
            <a:pPr marL="0" indent="0" eaLnBrk="1" hangingPunct="1">
              <a:buNone/>
            </a:pPr>
            <a:r>
              <a:rPr lang="en-US" sz="1400" dirty="0"/>
              <a:t>  char * s;</a:t>
            </a:r>
          </a:p>
          <a:p>
            <a:pPr marL="0" indent="0" eaLnBrk="1" hangingPunct="1">
              <a:buNone/>
            </a:pPr>
            <a:r>
              <a:rPr lang="en-US" sz="1400" dirty="0"/>
              <a:t>  s = </a:t>
            </a:r>
            <a:r>
              <a:rPr lang="en-US" sz="1400" dirty="0" err="1"/>
              <a:t>malloc</a:t>
            </a:r>
            <a:r>
              <a:rPr lang="en-US" sz="1400" dirty="0"/>
              <a:t>(100);</a:t>
            </a:r>
          </a:p>
          <a:p>
            <a:pPr marL="0" indent="0" eaLnBrk="1" hangingPunct="1">
              <a:buNone/>
            </a:pPr>
            <a:r>
              <a:rPr lang="en-US" sz="1400" dirty="0"/>
              <a:t>  if (s == NULL) {</a:t>
            </a:r>
          </a:p>
          <a:p>
            <a:pPr marL="0" indent="0" eaLnBrk="1" hangingPunct="1">
              <a:buNone/>
            </a:pPr>
            <a:r>
              <a:rPr lang="en-US" sz="1400" dirty="0"/>
              <a:t>    </a:t>
            </a:r>
            <a:r>
              <a:rPr lang="en-US" sz="1400" dirty="0" err="1"/>
              <a:t>printf</a:t>
            </a:r>
            <a:r>
              <a:rPr lang="en-US" sz="1400" dirty="0"/>
              <a:t>("</a:t>
            </a:r>
            <a:r>
              <a:rPr lang="en-US" sz="1400" dirty="0" err="1"/>
              <a:t>Malloc</a:t>
            </a:r>
            <a:r>
              <a:rPr lang="en-US" sz="1400" dirty="0"/>
              <a:t> failed\n");</a:t>
            </a:r>
          </a:p>
          <a:p>
            <a:pPr marL="0" indent="0" eaLnBrk="1" hangingPunct="1">
              <a:buNone/>
            </a:pPr>
            <a:r>
              <a:rPr lang="en-US" sz="1400" dirty="0"/>
              <a:t>    return(0);</a:t>
            </a:r>
          </a:p>
          <a:p>
            <a:pPr marL="0" indent="0" eaLnBrk="1" hangingPunct="1">
              <a:buNone/>
            </a:pPr>
            <a:r>
              <a:rPr lang="en-US" sz="1400" dirty="0"/>
              <a:t>  }</a:t>
            </a:r>
          </a:p>
          <a:p>
            <a:pPr marL="0" indent="0" eaLnBrk="1" hangingPunct="1">
              <a:buNone/>
            </a:pPr>
            <a:r>
              <a:rPr lang="en-US" sz="1400" dirty="0"/>
              <a:t>  </a:t>
            </a:r>
            <a:r>
              <a:rPr lang="en-US" sz="1400" dirty="0" err="1"/>
              <a:t>strcpy</a:t>
            </a:r>
            <a:r>
              <a:rPr lang="en-US" sz="1400" dirty="0"/>
              <a:t>(</a:t>
            </a:r>
            <a:r>
              <a:rPr lang="en-US" sz="1400" dirty="0" err="1"/>
              <a:t>s,"hello</a:t>
            </a:r>
            <a:r>
              <a:rPr lang="en-US" sz="1400" dirty="0"/>
              <a:t>");</a:t>
            </a:r>
          </a:p>
          <a:p>
            <a:pPr marL="0" indent="0" eaLnBrk="1" hangingPunct="1">
              <a:buNone/>
            </a:pPr>
            <a:r>
              <a:rPr lang="en-US" sz="1400" dirty="0"/>
              <a:t>  </a:t>
            </a:r>
            <a:r>
              <a:rPr lang="en-US" sz="1400" dirty="0" err="1"/>
              <a:t>strcat</a:t>
            </a:r>
            <a:r>
              <a:rPr lang="en-US" sz="1400" dirty="0"/>
              <a:t>(s,", world");</a:t>
            </a:r>
          </a:p>
          <a:p>
            <a:pPr marL="0" indent="0" eaLnBrk="1" hangingPunct="1">
              <a:buNone/>
            </a:pPr>
            <a:r>
              <a:rPr lang="en-US" sz="1400" dirty="0"/>
              <a:t>  </a:t>
            </a:r>
            <a:r>
              <a:rPr lang="en-US" sz="1400" dirty="0" err="1"/>
              <a:t>printf</a:t>
            </a:r>
            <a:r>
              <a:rPr lang="en-US" sz="1400" dirty="0"/>
              <a:t>("S = %s\</a:t>
            </a:r>
            <a:r>
              <a:rPr lang="en-US" sz="1400" dirty="0" err="1"/>
              <a:t>n",s</a:t>
            </a:r>
            <a:r>
              <a:rPr lang="en-US" sz="1400" dirty="0"/>
              <a:t>);</a:t>
            </a:r>
          </a:p>
          <a:p>
            <a:pPr marL="0" indent="0" eaLnBrk="1" hangingPunct="1">
              <a:buNone/>
            </a:pPr>
            <a:r>
              <a:rPr lang="en-US" sz="1400" dirty="0"/>
              <a:t>  free(s);</a:t>
            </a:r>
          </a:p>
          <a:p>
            <a:pPr marL="0" indent="0" eaLnBrk="1" hangingPunct="1">
              <a:buNone/>
            </a:pPr>
            <a:r>
              <a:rPr lang="en-US" sz="1400" dirty="0"/>
              <a:t>}</a:t>
            </a:r>
          </a:p>
          <a:p>
            <a:pPr marL="0" indent="0" eaLnBrk="1" hangingPunct="1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56503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File I/O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f* functions for accessing files:</a:t>
            </a:r>
          </a:p>
          <a:p>
            <a:pPr lvl="1" eaLnBrk="1" hangingPunct="1"/>
            <a:r>
              <a:rPr lang="en-US" dirty="0" err="1"/>
              <a:t>struct</a:t>
            </a:r>
            <a:r>
              <a:rPr lang="en-US" dirty="0"/>
              <a:t> FILE *: represents an open file</a:t>
            </a:r>
          </a:p>
          <a:p>
            <a:pPr lvl="1" eaLnBrk="1" hangingPunct="1"/>
            <a:r>
              <a:rPr lang="en-US" dirty="0" err="1"/>
              <a:t>f</a:t>
            </a:r>
            <a:r>
              <a:rPr lang="en-US" dirty="0"/>
              <a:t> =  </a:t>
            </a:r>
            <a:r>
              <a:rPr lang="en-US" dirty="0" err="1"/>
              <a:t>fopen(“foo”,”r</a:t>
            </a:r>
            <a:r>
              <a:rPr lang="en-US" dirty="0"/>
              <a:t>”) – open file </a:t>
            </a:r>
            <a:r>
              <a:rPr lang="en-US" dirty="0" err="1"/>
              <a:t>foo</a:t>
            </a:r>
            <a:r>
              <a:rPr lang="en-US" dirty="0"/>
              <a:t> for reading</a:t>
            </a:r>
          </a:p>
          <a:p>
            <a:pPr lvl="1" eaLnBrk="1" hangingPunct="1"/>
            <a:r>
              <a:rPr lang="en-US" dirty="0" err="1"/>
              <a:t>fclose(f</a:t>
            </a:r>
            <a:r>
              <a:rPr lang="en-US" dirty="0"/>
              <a:t>)  - says you are done with </a:t>
            </a:r>
            <a:r>
              <a:rPr lang="en-US" dirty="0" err="1"/>
              <a:t>f</a:t>
            </a:r>
            <a:endParaRPr lang="en-US" dirty="0"/>
          </a:p>
          <a:p>
            <a:pPr lvl="1" eaLnBrk="1" hangingPunct="1"/>
            <a:r>
              <a:rPr lang="en-US" dirty="0"/>
              <a:t>bytes = </a:t>
            </a:r>
            <a:r>
              <a:rPr lang="en-US" dirty="0" err="1"/>
              <a:t>fread(buffer,size,count,f</a:t>
            </a:r>
            <a:r>
              <a:rPr lang="en-US" dirty="0"/>
              <a:t>) = reads size </a:t>
            </a:r>
            <a:r>
              <a:rPr lang="en-US" dirty="0" err="1"/>
              <a:t>x</a:t>
            </a:r>
            <a:r>
              <a:rPr lang="en-US" dirty="0"/>
              <a:t> count bytes from </a:t>
            </a:r>
            <a:r>
              <a:rPr lang="en-US" dirty="0" err="1"/>
              <a:t>f</a:t>
            </a:r>
            <a:r>
              <a:rPr lang="en-US" dirty="0"/>
              <a:t> into buffer</a:t>
            </a:r>
          </a:p>
          <a:p>
            <a:pPr lvl="1" eaLnBrk="1" hangingPunct="1"/>
            <a:r>
              <a:rPr lang="en-US" dirty="0" err="1"/>
              <a:t>fwrite</a:t>
            </a:r>
            <a:r>
              <a:rPr lang="en-US" dirty="0"/>
              <a:t>(buffer, size, count ,f) = writes size x count bytes to f from buffer</a:t>
            </a:r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2004-2007 Ed Lazowska, Hank Levy, Andrea and Remzi Arpaci-Dussea, Michael Swift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2004-2007 Ed Lazowska, Hank Levy, Andrea and Remzi Arpaci-Dussea, Michael Swift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File Example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pPr marL="0" indent="0" eaLnBrk="1" hangingPunct="1">
              <a:buNone/>
            </a:pPr>
            <a:r>
              <a:rPr lang="en-US" sz="2000" dirty="0" err="1"/>
              <a:t>int</a:t>
            </a:r>
            <a:r>
              <a:rPr lang="en-US" sz="2000" dirty="0"/>
              <a:t> main(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argc</a:t>
            </a:r>
            <a:r>
              <a:rPr lang="en-US" sz="2000" dirty="0"/>
              <a:t>, char * </a:t>
            </a:r>
            <a:r>
              <a:rPr lang="en-US" sz="2000" dirty="0" err="1"/>
              <a:t>argv</a:t>
            </a:r>
            <a:r>
              <a:rPr lang="en-US" sz="2000" dirty="0"/>
              <a:t>[]) {</a:t>
            </a:r>
          </a:p>
          <a:p>
            <a:pPr marL="0" indent="0" eaLnBrk="1" hangingPunct="1">
              <a:buNone/>
            </a:pPr>
            <a:r>
              <a:rPr lang="en-US" sz="2000" dirty="0"/>
              <a:t>    FILE * f;</a:t>
            </a:r>
          </a:p>
          <a:p>
            <a:pPr marL="0" indent="0" eaLnBrk="1" hangingPunct="1">
              <a:buNone/>
            </a:pPr>
            <a:r>
              <a:rPr lang="en-US" sz="2000" dirty="0"/>
              <a:t>    char s[101];</a:t>
            </a:r>
          </a:p>
          <a:p>
            <a:pPr marL="0" indent="0" eaLnBrk="1" hangingPunct="1">
              <a:buNone/>
            </a:pPr>
            <a:r>
              <a:rPr lang="en-US" sz="2000" dirty="0"/>
              <a:t>    f = </a:t>
            </a:r>
            <a:r>
              <a:rPr lang="en-US" sz="2000" dirty="0" err="1"/>
              <a:t>fopen</a:t>
            </a:r>
            <a:r>
              <a:rPr lang="en-US" sz="2000" dirty="0"/>
              <a:t>("</a:t>
            </a:r>
            <a:r>
              <a:rPr lang="en-US" sz="2000" dirty="0" err="1"/>
              <a:t>test.txt","r</a:t>
            </a:r>
            <a:r>
              <a:rPr lang="en-US" sz="2000" dirty="0"/>
              <a:t>");</a:t>
            </a:r>
          </a:p>
          <a:p>
            <a:pPr marL="0" indent="0" eaLnBrk="1" hangingPunct="1">
              <a:buNone/>
            </a:pPr>
            <a:r>
              <a:rPr lang="en-US" sz="2000" dirty="0"/>
              <a:t>    if (f == NULL) {</a:t>
            </a:r>
          </a:p>
          <a:p>
            <a:pPr marL="0" indent="0" eaLnBrk="1" hangingPunct="1">
              <a:buNone/>
            </a:pPr>
            <a:r>
              <a:rPr lang="en-US" sz="2000" dirty="0"/>
              <a:t>      </a:t>
            </a:r>
            <a:r>
              <a:rPr lang="en-US" sz="2000" dirty="0" err="1"/>
              <a:t>printf</a:t>
            </a:r>
            <a:r>
              <a:rPr lang="en-US" sz="2000" dirty="0"/>
              <a:t>("Error opening file\n");</a:t>
            </a:r>
          </a:p>
          <a:p>
            <a:pPr marL="0" indent="0" eaLnBrk="1" hangingPunct="1">
              <a:buNone/>
            </a:pPr>
            <a:r>
              <a:rPr lang="en-US" sz="2000" dirty="0"/>
              <a:t>      return(0);</a:t>
            </a:r>
          </a:p>
          <a:p>
            <a:pPr marL="0" indent="0" eaLnBrk="1" hangingPunct="1">
              <a:buNone/>
            </a:pPr>
            <a:r>
              <a:rPr lang="en-US" sz="2000" dirty="0"/>
              <a:t>    }</a:t>
            </a:r>
          </a:p>
          <a:p>
            <a:pPr marL="0" indent="0" eaLnBrk="1" hangingPunct="1">
              <a:buNone/>
            </a:pPr>
            <a:r>
              <a:rPr lang="en-US" sz="2000" dirty="0"/>
              <a:t>    while (</a:t>
            </a:r>
            <a:r>
              <a:rPr lang="en-US" sz="2000" dirty="0" err="1"/>
              <a:t>fgets</a:t>
            </a:r>
            <a:r>
              <a:rPr lang="en-US" sz="2000" dirty="0"/>
              <a:t>(s, 100, f) != NULL)</a:t>
            </a:r>
          </a:p>
          <a:p>
            <a:pPr marL="0" indent="0" eaLnBrk="1" hangingPunct="1">
              <a:buNone/>
            </a:pPr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("%</a:t>
            </a:r>
            <a:r>
              <a:rPr lang="en-US" sz="2000" dirty="0" err="1"/>
              <a:t>s",s</a:t>
            </a:r>
            <a:r>
              <a:rPr lang="en-US" sz="2000" dirty="0"/>
              <a:t>);</a:t>
            </a:r>
          </a:p>
          <a:p>
            <a:pPr marL="0" indent="0" eaLnBrk="1" hangingPunct="1">
              <a:buNone/>
            </a:pPr>
            <a:r>
              <a:rPr lang="en-US" sz="2000" dirty="0"/>
              <a:t>   </a:t>
            </a:r>
            <a:r>
              <a:rPr lang="en-US" sz="2000" dirty="0" err="1"/>
              <a:t>fclose</a:t>
            </a:r>
            <a:r>
              <a:rPr lang="en-US" sz="2000" dirty="0"/>
              <a:t>(f);</a:t>
            </a:r>
          </a:p>
          <a:p>
            <a:pPr marL="0" indent="0" eaLnBrk="1" hangingPunct="1">
              <a:buNone/>
            </a:pPr>
            <a:r>
              <a:rPr lang="en-US" sz="2000" dirty="0"/>
              <a:t>   return(0);</a:t>
            </a:r>
          </a:p>
          <a:p>
            <a:pPr marL="0" indent="0" eaLnBrk="1" hangingPunct="1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5678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in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Global arrays</a:t>
            </a:r>
          </a:p>
          <a:p>
            <a:pPr lvl="1"/>
            <a:r>
              <a:rPr lang="en-US" sz="1800" dirty="0" err="1"/>
              <a:t>int</a:t>
            </a:r>
            <a:r>
              <a:rPr lang="en-US" sz="1800" dirty="0"/>
              <a:t> global_data[500];</a:t>
            </a:r>
          </a:p>
          <a:p>
            <a:r>
              <a:rPr lang="en-US" sz="2000" dirty="0"/>
              <a:t>Dynamic arrays are pointers</a:t>
            </a:r>
          </a:p>
          <a:p>
            <a:pPr lvl="1"/>
            <a:r>
              <a:rPr lang="en-US" sz="1800" dirty="0" err="1"/>
              <a:t>int</a:t>
            </a:r>
            <a:r>
              <a:rPr lang="en-US" sz="1800" dirty="0"/>
              <a:t> * </a:t>
            </a:r>
            <a:r>
              <a:rPr lang="en-US" sz="1800" dirty="0" err="1"/>
              <a:t>dyn_array</a:t>
            </a:r>
            <a:r>
              <a:rPr lang="en-US" sz="1800" dirty="0"/>
              <a:t>;</a:t>
            </a:r>
          </a:p>
          <a:p>
            <a:pPr lvl="1"/>
            <a:r>
              <a:rPr lang="en-US" sz="1800" dirty="0" err="1"/>
              <a:t>dyn_array</a:t>
            </a:r>
            <a:r>
              <a:rPr lang="en-US" sz="1800" dirty="0"/>
              <a:t> = </a:t>
            </a:r>
            <a:r>
              <a:rPr lang="en-US" sz="1800" dirty="0" err="1"/>
              <a:t>malloc</a:t>
            </a:r>
            <a:r>
              <a:rPr lang="en-US" sz="1800" dirty="0"/>
              <a:t>(</a:t>
            </a:r>
            <a:r>
              <a:rPr lang="en-US" sz="1800" dirty="0" err="1"/>
              <a:t>sizeof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) * 100);</a:t>
            </a:r>
          </a:p>
          <a:p>
            <a:r>
              <a:rPr lang="en-US" sz="2000" dirty="0"/>
              <a:t>Structures</a:t>
            </a:r>
          </a:p>
          <a:p>
            <a:pPr lvl="1"/>
            <a:r>
              <a:rPr lang="en-US" sz="1800" dirty="0" err="1"/>
              <a:t>typedef</a:t>
            </a:r>
            <a:r>
              <a:rPr lang="en-US" sz="1800" dirty="0"/>
              <a:t> </a:t>
            </a:r>
            <a:r>
              <a:rPr lang="en-US" sz="1800" dirty="0" err="1"/>
              <a:t>struct</a:t>
            </a:r>
            <a:r>
              <a:rPr lang="en-US" sz="1800" dirty="0"/>
              <a:t> __</a:t>
            </a:r>
            <a:r>
              <a:rPr lang="en-US" sz="1800" dirty="0" err="1"/>
              <a:t>rec_t</a:t>
            </a:r>
            <a:r>
              <a:rPr lang="en-US" sz="1800" dirty="0"/>
              <a:t> {</a:t>
            </a:r>
          </a:p>
          <a:p>
            <a:pPr lvl="1"/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key;</a:t>
            </a:r>
          </a:p>
          <a:p>
            <a:pPr lvl="1"/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size;</a:t>
            </a:r>
          </a:p>
          <a:p>
            <a:pPr lvl="1"/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record[NUMRECS];</a:t>
            </a:r>
          </a:p>
          <a:p>
            <a:pPr lvl="1"/>
            <a:r>
              <a:rPr lang="en-US" sz="1800" dirty="0"/>
              <a:t>} </a:t>
            </a:r>
            <a:r>
              <a:rPr lang="en-US" sz="1800" dirty="0" err="1"/>
              <a:t>rec_t</a:t>
            </a:r>
            <a:r>
              <a:rPr lang="en-US" sz="1800" dirty="0"/>
              <a:t>;</a:t>
            </a:r>
          </a:p>
          <a:p>
            <a:pPr lvl="1"/>
            <a:r>
              <a:rPr lang="en-US" sz="1800" dirty="0" err="1"/>
              <a:t>rec_t</a:t>
            </a:r>
            <a:r>
              <a:rPr lang="en-US" sz="1800" dirty="0"/>
              <a:t> r;</a:t>
            </a:r>
          </a:p>
          <a:p>
            <a:pPr lvl="1"/>
            <a:r>
              <a:rPr lang="en-US" sz="1800" dirty="0" err="1"/>
              <a:t>r.key</a:t>
            </a:r>
            <a:r>
              <a:rPr lang="en-US" sz="1800" dirty="0"/>
              <a:t> = 10; </a:t>
            </a:r>
            <a:r>
              <a:rPr lang="en-US" sz="1800" dirty="0" err="1"/>
              <a:t>r.size</a:t>
            </a:r>
            <a:r>
              <a:rPr lang="en-US" sz="1800" dirty="0"/>
              <a:t> = 10; </a:t>
            </a:r>
            <a:r>
              <a:rPr lang="en-US" sz="1800" dirty="0" err="1"/>
              <a:t>r.record</a:t>
            </a:r>
            <a:r>
              <a:rPr lang="en-US" sz="1800" dirty="0"/>
              <a:t>[0] = 0; …</a:t>
            </a:r>
          </a:p>
          <a:p>
            <a:pPr lvl="2">
              <a:buNone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2004-2007 Ed Lazowska, Hank Levy, Andrea and Remzi Arpaci-Dussea, Michael Swift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 questions about lecture material</a:t>
            </a:r>
          </a:p>
          <a:p>
            <a:r>
              <a:rPr lang="en-US" dirty="0"/>
              <a:t>Project discussion</a:t>
            </a:r>
          </a:p>
          <a:p>
            <a:r>
              <a:rPr lang="en-US" dirty="0"/>
              <a:t>C programming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2004-2007 Ed Lazowska, Hank Levy, Andrea and Remzi Arpaci-Dussea, Michael Swift</a:t>
            </a:r>
          </a:p>
        </p:txBody>
      </p:sp>
    </p:spTree>
    <p:extLst>
      <p:ext uri="{BB962C8B-B14F-4D97-AF65-F5344CB8AC3E}">
        <p14:creationId xmlns:p14="http://schemas.microsoft.com/office/powerpoint/2010/main" val="2593493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2004-2007 Ed Lazowska, Hank Levy, Andrea and Remzi Arpaci-Dussea, Michael Swift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More advanced topics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Compiler errors and warnings</a:t>
            </a:r>
          </a:p>
          <a:p>
            <a:pPr lvl="1" eaLnBrk="1" hangingPunct="1"/>
            <a:r>
              <a:rPr lang="en-US" dirty="0" err="1"/>
              <a:t>gcc</a:t>
            </a:r>
            <a:r>
              <a:rPr lang="en-US" dirty="0"/>
              <a:t> –o foo </a:t>
            </a:r>
            <a:r>
              <a:rPr lang="en-US" dirty="0">
                <a:solidFill>
                  <a:schemeClr val="accent2"/>
                </a:solidFill>
              </a:rPr>
              <a:t>-Wall</a:t>
            </a:r>
            <a:r>
              <a:rPr lang="en-US" dirty="0"/>
              <a:t> </a:t>
            </a:r>
            <a:r>
              <a:rPr lang="en-US" dirty="0" err="1"/>
              <a:t>foo.c</a:t>
            </a:r>
            <a:endParaRPr lang="en-US" dirty="0"/>
          </a:p>
          <a:p>
            <a:pPr eaLnBrk="1" hangingPunct="1"/>
            <a:r>
              <a:rPr lang="en-US" dirty="0"/>
              <a:t>Multiple files</a:t>
            </a:r>
          </a:p>
          <a:p>
            <a:pPr lvl="1" eaLnBrk="1" hangingPunct="1"/>
            <a:r>
              <a:rPr lang="en-US" dirty="0" err="1"/>
              <a:t>gcc</a:t>
            </a:r>
            <a:r>
              <a:rPr lang="en-US" dirty="0"/>
              <a:t> –o foo </a:t>
            </a:r>
            <a:r>
              <a:rPr lang="en-US" dirty="0" err="1"/>
              <a:t>foo.c</a:t>
            </a:r>
            <a:r>
              <a:rPr lang="en-US" dirty="0"/>
              <a:t> </a:t>
            </a:r>
            <a:r>
              <a:rPr lang="en-US" dirty="0" err="1"/>
              <a:t>bar.c</a:t>
            </a:r>
            <a:r>
              <a:rPr lang="en-US" dirty="0"/>
              <a:t> </a:t>
            </a:r>
            <a:r>
              <a:rPr lang="en-US" dirty="0" err="1"/>
              <a:t>baz.c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2004-2007 Ed Lazowska, Hank Levy, Andrea and Remzi Arpaci-Dussea, Michael Swift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Documentation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pPr eaLnBrk="1" hangingPunct="1"/>
            <a:r>
              <a:rPr lang="en-US"/>
              <a:t>Unix/Linux </a:t>
            </a:r>
            <a:r>
              <a:rPr lang="en-US">
                <a:solidFill>
                  <a:schemeClr val="accent2"/>
                </a:solidFill>
              </a:rPr>
              <a:t>man</a:t>
            </a:r>
            <a:r>
              <a:rPr lang="en-US"/>
              <a:t> pages</a:t>
            </a:r>
          </a:p>
          <a:p>
            <a:pPr lvl="1" eaLnBrk="1" hangingPunct="1"/>
            <a:r>
              <a:rPr lang="en-US"/>
              <a:t>example: “</a:t>
            </a:r>
            <a:r>
              <a:rPr lang="en-US">
                <a:solidFill>
                  <a:schemeClr val="accent2"/>
                </a:solidFill>
              </a:rPr>
              <a:t>man close</a:t>
            </a:r>
            <a:r>
              <a:rPr lang="en-US"/>
              <a:t>”</a:t>
            </a: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1066800" y="1981200"/>
            <a:ext cx="7467600" cy="403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Courier New" charset="0"/>
              </a:rPr>
              <a:t>CLOSE(3)                BSD Library Functions Manual                FCLOSE(3)</a:t>
            </a:r>
          </a:p>
          <a:p>
            <a:endParaRPr lang="en-US" sz="1200">
              <a:latin typeface="Courier New" charset="0"/>
            </a:endParaRPr>
          </a:p>
          <a:p>
            <a:r>
              <a:rPr lang="en-US" sz="1200">
                <a:latin typeface="Courier New" charset="0"/>
              </a:rPr>
              <a:t>NAME</a:t>
            </a:r>
          </a:p>
          <a:p>
            <a:r>
              <a:rPr lang="en-US" sz="1200">
                <a:latin typeface="Courier New" charset="0"/>
              </a:rPr>
              <a:t>     fclose -- close a stream</a:t>
            </a:r>
          </a:p>
          <a:p>
            <a:endParaRPr lang="en-US" sz="1200">
              <a:latin typeface="Courier New" charset="0"/>
            </a:endParaRPr>
          </a:p>
          <a:p>
            <a:r>
              <a:rPr lang="en-US" sz="1200">
                <a:latin typeface="Courier New" charset="0"/>
              </a:rPr>
              <a:t>LIBRARY</a:t>
            </a:r>
          </a:p>
          <a:p>
            <a:r>
              <a:rPr lang="en-US" sz="1200">
                <a:latin typeface="Courier New" charset="0"/>
              </a:rPr>
              <a:t>     Standard C Library (libc, -lc)</a:t>
            </a:r>
          </a:p>
          <a:p>
            <a:endParaRPr lang="en-US" sz="1200">
              <a:latin typeface="Courier New" charset="0"/>
            </a:endParaRPr>
          </a:p>
          <a:p>
            <a:r>
              <a:rPr lang="en-US" sz="1200">
                <a:latin typeface="Courier New" charset="0"/>
              </a:rPr>
              <a:t>SYNOPSIS</a:t>
            </a:r>
          </a:p>
          <a:p>
            <a:r>
              <a:rPr lang="en-US" sz="1200">
                <a:latin typeface="Courier New" charset="0"/>
              </a:rPr>
              <a:t>     #include &lt;stdio.h&gt;</a:t>
            </a:r>
          </a:p>
          <a:p>
            <a:endParaRPr lang="en-US" sz="1200">
              <a:latin typeface="Courier New" charset="0"/>
            </a:endParaRPr>
          </a:p>
          <a:p>
            <a:r>
              <a:rPr lang="en-US" sz="1200">
                <a:latin typeface="Courier New" charset="0"/>
              </a:rPr>
              <a:t>     int</a:t>
            </a:r>
          </a:p>
          <a:p>
            <a:r>
              <a:rPr lang="en-US" sz="1200">
                <a:latin typeface="Courier New" charset="0"/>
              </a:rPr>
              <a:t>     fclose(FILE *stream);</a:t>
            </a:r>
          </a:p>
          <a:p>
            <a:endParaRPr lang="en-US" sz="1200">
              <a:latin typeface="Courier New" charset="0"/>
            </a:endParaRPr>
          </a:p>
          <a:p>
            <a:r>
              <a:rPr lang="en-US" sz="1200">
                <a:latin typeface="Courier New" charset="0"/>
              </a:rPr>
              <a:t>DESCRIPTION</a:t>
            </a:r>
          </a:p>
          <a:p>
            <a:r>
              <a:rPr lang="en-US" sz="1200">
                <a:latin typeface="Courier New" charset="0"/>
              </a:rPr>
              <a:t>     The fclose() function dissociates the named stream from its underlying</a:t>
            </a:r>
          </a:p>
          <a:p>
            <a:r>
              <a:rPr lang="en-US" sz="1200">
                <a:latin typeface="Courier New" charset="0"/>
              </a:rPr>
              <a:t>     …</a:t>
            </a:r>
          </a:p>
          <a:p>
            <a:endParaRPr lang="en-US" sz="1200">
              <a:latin typeface="Courier New" charset="0"/>
            </a:endParaRPr>
          </a:p>
          <a:p>
            <a:r>
              <a:rPr lang="en-US" sz="1200">
                <a:latin typeface="Courier New" charset="0"/>
              </a:rPr>
              <a:t>RETURN VALUES</a:t>
            </a:r>
          </a:p>
          <a:p>
            <a:r>
              <a:rPr lang="en-US" sz="1200">
                <a:latin typeface="Courier New" charset="0"/>
              </a:rPr>
              <a:t>     Upon successful completion 0 is returned.  Otherwise, EOF is returned and</a:t>
            </a:r>
          </a:p>
          <a:p>
            <a:r>
              <a:rPr lang="en-US" sz="1200">
                <a:latin typeface="Courier New" charset="0"/>
              </a:rPr>
              <a:t>     …</a:t>
            </a:r>
          </a:p>
          <a:p>
            <a:endParaRPr lang="en-US" sz="1200">
              <a:latin typeface="Courier New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2004-2007 Ed Lazowska, Hank Levy, Andrea and Remzi Arpaci-Dussea, Michael Swift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Man pages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/>
            <a:r>
              <a:rPr lang="en-US"/>
              <a:t>Documentation is divided into sections</a:t>
            </a:r>
          </a:p>
          <a:p>
            <a:pPr marL="838200" lvl="1" indent="-381000" eaLnBrk="1" hangingPunct="1">
              <a:buFontTx/>
              <a:buAutoNum type="arabicPeriod"/>
            </a:pPr>
            <a:r>
              <a:rPr lang="en-US"/>
              <a:t>Programs, commands</a:t>
            </a:r>
          </a:p>
          <a:p>
            <a:pPr marL="838200" lvl="1" indent="-381000" eaLnBrk="1" hangingPunct="1">
              <a:buFontTx/>
              <a:buAutoNum type="arabicPeriod"/>
            </a:pPr>
            <a:r>
              <a:rPr lang="en-US"/>
              <a:t>System calls</a:t>
            </a:r>
          </a:p>
          <a:p>
            <a:pPr marL="838200" lvl="1" indent="-381000" eaLnBrk="1" hangingPunct="1">
              <a:buFontTx/>
              <a:buAutoNum type="arabicPeriod"/>
            </a:pPr>
            <a:r>
              <a:rPr lang="en-US"/>
              <a:t>Subroutine libraries</a:t>
            </a:r>
          </a:p>
          <a:p>
            <a:pPr marL="838200" lvl="1" indent="-381000" eaLnBrk="1" hangingPunct="1">
              <a:buFontTx/>
              <a:buAutoNum type="arabicPeriod"/>
            </a:pPr>
            <a:r>
              <a:rPr lang="en-US"/>
              <a:t>Hardware</a:t>
            </a:r>
          </a:p>
          <a:p>
            <a:pPr marL="838200" lvl="1" indent="-381000" eaLnBrk="1" hangingPunct="1">
              <a:buFontTx/>
              <a:buAutoNum type="arabicPeriod"/>
            </a:pPr>
            <a:r>
              <a:rPr lang="en-US"/>
              <a:t>Config files</a:t>
            </a:r>
          </a:p>
          <a:p>
            <a:pPr marL="838200" lvl="1" indent="-381000" eaLnBrk="1" hangingPunct="1">
              <a:buFontTx/>
              <a:buAutoNum type="arabicPeriod"/>
            </a:pPr>
            <a:r>
              <a:rPr lang="en-US"/>
              <a:t>Games</a:t>
            </a:r>
          </a:p>
          <a:p>
            <a:pPr marL="838200" lvl="1" indent="-381000" eaLnBrk="1" hangingPunct="1">
              <a:buFontTx/>
              <a:buAutoNum type="arabicPeriod"/>
            </a:pPr>
            <a:r>
              <a:rPr lang="en-US"/>
              <a:t>Miscellaneous</a:t>
            </a:r>
          </a:p>
          <a:p>
            <a:pPr marL="838200" lvl="1" indent="-381000" eaLnBrk="1" hangingPunct="1">
              <a:buFontTx/>
              <a:buAutoNum type="arabicPeriod"/>
            </a:pPr>
            <a:r>
              <a:rPr lang="en-US"/>
              <a:t>System administration</a:t>
            </a:r>
          </a:p>
          <a:p>
            <a:pPr marL="457200" indent="-457200" eaLnBrk="1" hangingPunct="1">
              <a:buFont typeface="Times" charset="0"/>
              <a:buChar char="•"/>
            </a:pPr>
            <a:r>
              <a:rPr lang="en-US">
                <a:solidFill>
                  <a:schemeClr val="accent2"/>
                </a:solidFill>
              </a:rPr>
              <a:t>man</a:t>
            </a:r>
            <a:r>
              <a:rPr lang="en-US"/>
              <a:t> returns the result from the lowest-numbered section</a:t>
            </a:r>
          </a:p>
          <a:p>
            <a:pPr marL="457200" indent="-457200" eaLnBrk="1" hangingPunct="1">
              <a:buFont typeface="Times" charset="0"/>
              <a:buChar char="•"/>
            </a:pPr>
            <a:r>
              <a:rPr lang="en-US">
                <a:solidFill>
                  <a:schemeClr val="accent2"/>
                </a:solidFill>
              </a:rPr>
              <a:t>apropos</a:t>
            </a:r>
            <a:r>
              <a:rPr lang="en-US"/>
              <a:t> searches for commands with a word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2004-2007 Ed Lazowska, Hank Levy, Andrea and Remzi Arpaci-Dussea, Michael Swift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/>
              <a:t>Debugging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Times" charset="0"/>
              <a:buChar char="•"/>
            </a:pPr>
            <a:r>
              <a:rPr lang="en-US"/>
              <a:t>Compile with debugging using “</a:t>
            </a:r>
            <a:r>
              <a:rPr lang="en-US">
                <a:solidFill>
                  <a:schemeClr val="accent2"/>
                </a:solidFill>
              </a:rPr>
              <a:t>-g</a:t>
            </a:r>
            <a:r>
              <a:rPr lang="en-US"/>
              <a:t>”</a:t>
            </a:r>
          </a:p>
          <a:p>
            <a:pPr lvl="1" eaLnBrk="1" hangingPunct="1">
              <a:buFont typeface="Times" charset="0"/>
              <a:buChar char="•"/>
            </a:pPr>
            <a:r>
              <a:rPr lang="en-US"/>
              <a:t>gcc </a:t>
            </a:r>
            <a:r>
              <a:rPr lang="en-US">
                <a:solidFill>
                  <a:schemeClr val="accent2"/>
                </a:solidFill>
              </a:rPr>
              <a:t>-g</a:t>
            </a:r>
            <a:r>
              <a:rPr lang="en-US"/>
              <a:t> -o foo.o foo.c</a:t>
            </a:r>
          </a:p>
          <a:p>
            <a:pPr eaLnBrk="1" hangingPunct="1">
              <a:buFont typeface="Times" charset="0"/>
              <a:buChar char="•"/>
            </a:pPr>
            <a:r>
              <a:rPr lang="en-US"/>
              <a:t>Run your program with </a:t>
            </a:r>
            <a:r>
              <a:rPr lang="en-US">
                <a:solidFill>
                  <a:schemeClr val="accent2"/>
                </a:solidFill>
              </a:rPr>
              <a:t>gdb</a:t>
            </a:r>
          </a:p>
          <a:p>
            <a:pPr lvl="1" eaLnBrk="1" hangingPunct="1">
              <a:buFont typeface="Times" charset="0"/>
              <a:buNone/>
            </a:pPr>
            <a:endParaRPr lang="en-US"/>
          </a:p>
          <a:p>
            <a:pPr lvl="1" eaLnBrk="1" hangingPunct="1">
              <a:buFont typeface="Times" charset="0"/>
              <a:buChar char="•"/>
            </a:pPr>
            <a:endParaRPr lang="en-US"/>
          </a:p>
          <a:p>
            <a:pPr lvl="1" eaLnBrk="1" hangingPunct="1"/>
            <a:endParaRPr lang="en-US"/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1447800" y="2819400"/>
            <a:ext cx="6400800" cy="3124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457200" indent="-457200"/>
            <a:r>
              <a:rPr lang="en-US" sz="1600">
                <a:solidFill>
                  <a:schemeClr val="accent2"/>
                </a:solidFill>
              </a:rPr>
              <a:t>gdb foobar</a:t>
            </a:r>
            <a:endParaRPr lang="en-US" sz="1600"/>
          </a:p>
          <a:p>
            <a:pPr marL="457200" indent="-457200"/>
            <a:r>
              <a:rPr lang="en-US" sz="1600"/>
              <a:t>GNU gdb 6.3</a:t>
            </a:r>
          </a:p>
          <a:p>
            <a:pPr marL="457200" indent="-457200"/>
            <a:r>
              <a:rPr lang="en-US" sz="1600"/>
              <a:t>&lt;copyright omitted&gt;</a:t>
            </a:r>
          </a:p>
          <a:p>
            <a:pPr marL="457200" indent="-457200"/>
            <a:r>
              <a:rPr lang="en-US" sz="1600"/>
              <a:t>(gdb) break main</a:t>
            </a:r>
          </a:p>
          <a:p>
            <a:pPr marL="457200" indent="-457200"/>
            <a:r>
              <a:rPr lang="en-US" sz="1600"/>
              <a:t>breakpoint 1 at 0x80483b0: in file foo.c, line 5</a:t>
            </a:r>
          </a:p>
          <a:p>
            <a:pPr marL="457200" indent="-457200"/>
            <a:r>
              <a:rPr lang="en-US" sz="1600"/>
              <a:t>(gdb) </a:t>
            </a:r>
            <a:r>
              <a:rPr lang="en-US" sz="1600">
                <a:solidFill>
                  <a:schemeClr val="accent2"/>
                </a:solidFill>
              </a:rPr>
              <a:t>run</a:t>
            </a:r>
            <a:endParaRPr lang="en-US" sz="1600"/>
          </a:p>
          <a:p>
            <a:pPr marL="457200" indent="-457200"/>
            <a:r>
              <a:rPr lang="en-US" sz="1600"/>
              <a:t>Starting program: /afs/cs.wisc.edu/…/foobar</a:t>
            </a:r>
          </a:p>
          <a:p>
            <a:pPr marL="457200" indent="-457200"/>
            <a:r>
              <a:rPr lang="en-US" sz="1600"/>
              <a:t>Breakpoint 1, main (argc=1, argv=0xbfe27804) at foo.c:5</a:t>
            </a:r>
          </a:p>
          <a:p>
            <a:pPr marL="457200" indent="-457200">
              <a:buFont typeface="Arial" charset="0"/>
              <a:buAutoNum type="arabicPlain" startAt="5"/>
            </a:pPr>
            <a:r>
              <a:rPr lang="en-US" sz="1600"/>
              <a:t>if (argc &gt; 1) {</a:t>
            </a:r>
          </a:p>
          <a:p>
            <a:pPr marL="457200" indent="-457200">
              <a:buFont typeface="Arial" charset="0"/>
              <a:buNone/>
            </a:pPr>
            <a:r>
              <a:rPr lang="en-US" sz="1600"/>
              <a:t>(gdb) </a:t>
            </a:r>
            <a:r>
              <a:rPr lang="en-US" sz="1600">
                <a:solidFill>
                  <a:schemeClr val="accent2"/>
                </a:solidFill>
              </a:rPr>
              <a:t>print argc</a:t>
            </a:r>
            <a:endParaRPr lang="en-US" sz="1600"/>
          </a:p>
          <a:p>
            <a:pPr marL="457200" indent="-457200">
              <a:buFont typeface="Arial" charset="0"/>
              <a:buNone/>
            </a:pPr>
            <a:r>
              <a:rPr lang="en-US" sz="1600"/>
              <a:t>$1 = 1</a:t>
            </a:r>
          </a:p>
          <a:p>
            <a:pPr marL="457200" indent="-457200">
              <a:buFont typeface="Arial" charset="0"/>
              <a:buNone/>
            </a:pPr>
            <a:r>
              <a:rPr lang="en-US" sz="1600"/>
              <a:t>(gdb)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1:  Shuffle a file</a:t>
            </a:r>
          </a:p>
          <a:p>
            <a:pPr lvl="1"/>
            <a:r>
              <a:rPr lang="en-US" dirty="0"/>
              <a:t>You will write a program that reads a text file</a:t>
            </a:r>
          </a:p>
          <a:p>
            <a:pPr lvl="1"/>
            <a:r>
              <a:rPr lang="en-US" dirty="0"/>
              <a:t>Files can be of any length, with lines up to 512 characters</a:t>
            </a:r>
          </a:p>
          <a:p>
            <a:pPr lvl="1"/>
            <a:r>
              <a:rPr lang="en-US" dirty="0"/>
              <a:t>Output: shuffle lines from beginning and end</a:t>
            </a:r>
          </a:p>
          <a:p>
            <a:pPr lvl="1"/>
            <a:r>
              <a:rPr lang="en-US" dirty="0"/>
              <a:t>Program input: read a file specified on the command line:  </a:t>
            </a:r>
            <a:r>
              <a:rPr lang="en-US" dirty="0">
                <a:latin typeface="Courier"/>
                <a:cs typeface="Courier"/>
              </a:rPr>
              <a:t>shuffle –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input.txt</a:t>
            </a:r>
            <a:r>
              <a:rPr lang="en-US" dirty="0">
                <a:latin typeface="Courier"/>
                <a:cs typeface="Courier"/>
              </a:rPr>
              <a:t> –o </a:t>
            </a:r>
            <a:r>
              <a:rPr lang="en-US" dirty="0" err="1">
                <a:latin typeface="Courier"/>
                <a:cs typeface="Courier"/>
              </a:rPr>
              <a:t>output.txt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/>
              <a:t>Part 2:  add a system call to xv6</a:t>
            </a:r>
          </a:p>
          <a:p>
            <a:pPr lvl="1"/>
            <a:r>
              <a:rPr lang="en-US" dirty="0" err="1"/>
              <a:t>getppid</a:t>
            </a:r>
            <a:r>
              <a:rPr lang="en-US" dirty="0"/>
              <a:t>() – get PID of parent of a process</a:t>
            </a:r>
          </a:p>
          <a:p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2004-2007 Ed Lazowska, Hank Levy, Andrea and Remzi Arpaci-Dussea, Michael Swift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xv6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Unix version 6: classic version of Unix from 1974</a:t>
            </a:r>
          </a:p>
          <a:p>
            <a:pPr lvl="1"/>
            <a:r>
              <a:rPr lang="en-US" dirty="0"/>
              <a:t>Fully documented, commented by Lyons</a:t>
            </a:r>
          </a:p>
          <a:p>
            <a:pPr lvl="1"/>
            <a:r>
              <a:rPr lang="en-US" dirty="0"/>
              <a:t>Ported to x86 by MIT</a:t>
            </a:r>
          </a:p>
          <a:p>
            <a:r>
              <a:rPr lang="en-US" dirty="0"/>
              <a:t>Allows class projects to use a real operating system</a:t>
            </a:r>
          </a:p>
          <a:p>
            <a:pPr lvl="1"/>
            <a:r>
              <a:rPr lang="en-US" dirty="0"/>
              <a:t>From 1974</a:t>
            </a:r>
          </a:p>
          <a:p>
            <a:r>
              <a:rPr lang="en-US" dirty="0"/>
              <a:t>Avoids complexity of Linux, Windows, &amp; MacOS</a:t>
            </a:r>
          </a:p>
          <a:p>
            <a:pPr lvl="1"/>
            <a:r>
              <a:rPr lang="en-US" dirty="0"/>
              <a:t>16 million lines of code for Linux</a:t>
            </a:r>
          </a:p>
          <a:p>
            <a:pPr lvl="1"/>
            <a:r>
              <a:rPr lang="en-US" dirty="0"/>
              <a:t>7,200 lines of code for xv6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2004-2007 Ed Lazowska, Hank Levy, Andrea and Remzi Arpaci-Dussea, Michael Swift</a:t>
            </a:r>
          </a:p>
        </p:txBody>
      </p:sp>
    </p:spTree>
    <p:extLst>
      <p:ext uri="{BB962C8B-B14F-4D97-AF65-F5344CB8AC3E}">
        <p14:creationId xmlns:p14="http://schemas.microsoft.com/office/powerpoint/2010/main" val="1813829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+ compiling xv6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Copy: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cp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~cs537-1/ta/xv6/xv6.tar.gz .</a:t>
            </a:r>
          </a:p>
          <a:p>
            <a:r>
              <a:rPr lang="en-US" dirty="0"/>
              <a:t>Unpack: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tar -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xzf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xv6.tar.gz</a:t>
            </a:r>
          </a:p>
          <a:p>
            <a:r>
              <a:rPr lang="en-US" dirty="0"/>
              <a:t>Compile: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cd xv6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make</a:t>
            </a:r>
          </a:p>
          <a:p>
            <a:r>
              <a:rPr lang="en-US" dirty="0"/>
              <a:t>Run: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make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qemu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/>
              <a:t>Add a program in xv6: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cd user</a:t>
            </a:r>
          </a:p>
          <a:p>
            <a:pPr lvl="1"/>
            <a:r>
              <a:rPr lang="en-US" dirty="0"/>
              <a:t>Add file to user director</a:t>
            </a:r>
          </a:p>
          <a:p>
            <a:pPr lvl="1"/>
            <a:r>
              <a:rPr lang="en-US" dirty="0"/>
              <a:t>Add file to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user/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makefile.mk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/>
              <a:t>Recompile xv6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2004-2007 Ed Lazowska, Hank Levy, Andrea and Remzi Arpaci-Dussea, Michael Swift</a:t>
            </a:r>
          </a:p>
        </p:txBody>
      </p:sp>
    </p:spTree>
    <p:extLst>
      <p:ext uri="{BB962C8B-B14F-4D97-AF65-F5344CB8AC3E}">
        <p14:creationId xmlns:p14="http://schemas.microsoft.com/office/powerpoint/2010/main" val="480637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2004-2007 Ed Lazowska, Hank Levy, Andrea and Remzi Arpaci-Dussea, Michael Swift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Facilities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Department Linux machines (penguins):</a:t>
            </a:r>
          </a:p>
          <a:p>
            <a:pPr lvl="1" eaLnBrk="1" hangingPunct="1"/>
            <a:r>
              <a:rPr lang="en-US" dirty="0"/>
              <a:t>1355: emperor-01 - 07</a:t>
            </a:r>
          </a:p>
          <a:p>
            <a:pPr lvl="1" eaLnBrk="1" hangingPunct="1"/>
            <a:r>
              <a:rPr lang="en-US" dirty="0"/>
              <a:t>1358: rockhopper-01 - 08</a:t>
            </a:r>
          </a:p>
          <a:p>
            <a:pPr lvl="1" eaLnBrk="1" hangingPunct="1"/>
            <a:r>
              <a:rPr lang="en-US" dirty="0"/>
              <a:t>1366: royal-01 - 30</a:t>
            </a:r>
          </a:p>
          <a:p>
            <a:pPr lvl="1" eaLnBrk="1" hangingPunct="1"/>
            <a:r>
              <a:rPr lang="en-US" dirty="0"/>
              <a:t>1368: snares01 – 10</a:t>
            </a:r>
          </a:p>
          <a:p>
            <a:pPr lvl="1" eaLnBrk="1" hangingPunct="1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2004-2007 Ed Lazowska, Hank Levy, Andrea and Remzi Arpaci-Dussea, Michael Swift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Issues with C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Little hand-holding for programmer</a:t>
            </a:r>
          </a:p>
          <a:p>
            <a:pPr lvl="1" eaLnBrk="1" hangingPunct="1"/>
            <a:r>
              <a:rPr lang="en-US"/>
              <a:t>Manual memory management</a:t>
            </a:r>
          </a:p>
          <a:p>
            <a:pPr lvl="1" eaLnBrk="1" hangingPunct="1"/>
            <a:r>
              <a:rPr lang="en-US"/>
              <a:t>Small standard library</a:t>
            </a:r>
          </a:p>
          <a:p>
            <a:pPr lvl="1" eaLnBrk="1" hangingPunct="1"/>
            <a:r>
              <a:rPr lang="en-US"/>
              <a:t>No native support for threads and concurrency</a:t>
            </a:r>
          </a:p>
          <a:p>
            <a:pPr lvl="1" eaLnBrk="1" hangingPunct="1"/>
            <a:r>
              <a:rPr lang="en-US"/>
              <a:t>Weak type checking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2004-2007 Ed Lazowska, Hank Levy, Andrea and Remzi Arpaci-Dussea, Michael Swift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Using C and Unix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838200" y="2362200"/>
            <a:ext cx="1447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program.c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838200" y="2895600"/>
            <a:ext cx="1447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program.h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838200" y="3810000"/>
            <a:ext cx="1447800" cy="4572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stdio.h</a:t>
            </a: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838200" y="4419600"/>
            <a:ext cx="1447800" cy="4572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libc.a</a:t>
            </a: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3352800" y="2667000"/>
            <a:ext cx="14478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Compiler</a:t>
            </a: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3352800" y="3962400"/>
            <a:ext cx="14478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Linker</a:t>
            </a: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3352800" y="1524000"/>
            <a:ext cx="14478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Make</a:t>
            </a:r>
          </a:p>
        </p:txBody>
      </p:sp>
      <p:sp>
        <p:nvSpPr>
          <p:cNvPr id="19467" name="Rectangle 12"/>
          <p:cNvSpPr>
            <a:spLocks noChangeArrowheads="1"/>
          </p:cNvSpPr>
          <p:nvPr/>
        </p:nvSpPr>
        <p:spPr bwMode="auto">
          <a:xfrm>
            <a:off x="838200" y="1828800"/>
            <a:ext cx="1447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Makefile</a:t>
            </a:r>
          </a:p>
        </p:txBody>
      </p:sp>
      <p:sp>
        <p:nvSpPr>
          <p:cNvPr id="19468" name="Line 15"/>
          <p:cNvSpPr>
            <a:spLocks noChangeShapeType="1"/>
          </p:cNvSpPr>
          <p:nvPr/>
        </p:nvSpPr>
        <p:spPr bwMode="auto">
          <a:xfrm flipV="1">
            <a:off x="2286000" y="1752600"/>
            <a:ext cx="1066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9" name="Line 16"/>
          <p:cNvSpPr>
            <a:spLocks noChangeShapeType="1"/>
          </p:cNvSpPr>
          <p:nvPr/>
        </p:nvSpPr>
        <p:spPr bwMode="auto">
          <a:xfrm>
            <a:off x="2286000" y="2590800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70" name="Line 17"/>
          <p:cNvSpPr>
            <a:spLocks noChangeShapeType="1"/>
          </p:cNvSpPr>
          <p:nvPr/>
        </p:nvSpPr>
        <p:spPr bwMode="auto">
          <a:xfrm flipV="1">
            <a:off x="2286000" y="2971800"/>
            <a:ext cx="1066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71" name="Line 18"/>
          <p:cNvSpPr>
            <a:spLocks noChangeShapeType="1"/>
          </p:cNvSpPr>
          <p:nvPr/>
        </p:nvSpPr>
        <p:spPr bwMode="auto">
          <a:xfrm flipV="1">
            <a:off x="2286000" y="3124200"/>
            <a:ext cx="1066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72" name="Line 19"/>
          <p:cNvSpPr>
            <a:spLocks noChangeShapeType="1"/>
          </p:cNvSpPr>
          <p:nvPr/>
        </p:nvSpPr>
        <p:spPr bwMode="auto">
          <a:xfrm>
            <a:off x="4038600" y="2133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73" name="Line 20"/>
          <p:cNvSpPr>
            <a:spLocks noChangeShapeType="1"/>
          </p:cNvSpPr>
          <p:nvPr/>
        </p:nvSpPr>
        <p:spPr bwMode="auto">
          <a:xfrm>
            <a:off x="40386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74" name="Line 21"/>
          <p:cNvSpPr>
            <a:spLocks noChangeShapeType="1"/>
          </p:cNvSpPr>
          <p:nvPr/>
        </p:nvSpPr>
        <p:spPr bwMode="auto">
          <a:xfrm flipV="1">
            <a:off x="2286000" y="4267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75" name="Text Box 22"/>
          <p:cNvSpPr txBox="1">
            <a:spLocks noChangeArrowheads="1"/>
          </p:cNvSpPr>
          <p:nvPr/>
        </p:nvSpPr>
        <p:spPr bwMode="auto">
          <a:xfrm>
            <a:off x="3371850" y="4924425"/>
            <a:ext cx="1319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program</a:t>
            </a:r>
          </a:p>
        </p:txBody>
      </p:sp>
      <p:sp>
        <p:nvSpPr>
          <p:cNvPr id="19476" name="Line 23"/>
          <p:cNvSpPr>
            <a:spLocks noChangeShapeType="1"/>
          </p:cNvSpPr>
          <p:nvPr/>
        </p:nvSpPr>
        <p:spPr bwMode="auto">
          <a:xfrm>
            <a:off x="4038600" y="4572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77" name="Text Box 24"/>
          <p:cNvSpPr txBox="1">
            <a:spLocks noChangeArrowheads="1"/>
          </p:cNvSpPr>
          <p:nvPr/>
        </p:nvSpPr>
        <p:spPr bwMode="auto">
          <a:xfrm>
            <a:off x="4038600" y="2209800"/>
            <a:ext cx="3863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gcc -c program.c</a:t>
            </a:r>
            <a:endParaRPr lang="en-US"/>
          </a:p>
        </p:txBody>
      </p:sp>
      <p:sp>
        <p:nvSpPr>
          <p:cNvPr id="19478" name="Text Box 25"/>
          <p:cNvSpPr txBox="1">
            <a:spLocks noChangeArrowheads="1"/>
          </p:cNvSpPr>
          <p:nvPr/>
        </p:nvSpPr>
        <p:spPr bwMode="auto">
          <a:xfrm>
            <a:off x="4114800" y="34290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program.o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2004-2007 Ed Lazowska, Hank Levy, Andrea and Remzi Arpaci-Dussea, Michael Swift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 language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eaLnBrk="1" hangingPunct="1">
              <a:buFontTx/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main(int</a:t>
            </a:r>
            <a:r>
              <a:rPr lang="en-US" dirty="0"/>
              <a:t> </a:t>
            </a:r>
            <a:r>
              <a:rPr lang="en-US" dirty="0" err="1"/>
              <a:t>argc</a:t>
            </a:r>
            <a:r>
              <a:rPr lang="en-US" dirty="0"/>
              <a:t>, char * </a:t>
            </a:r>
            <a:r>
              <a:rPr lang="en-US" dirty="0" err="1"/>
              <a:t>argv</a:t>
            </a:r>
            <a:r>
              <a:rPr lang="en-US" dirty="0"/>
              <a:t>[])</a:t>
            </a:r>
          </a:p>
          <a:p>
            <a:pPr eaLnBrk="1" hangingPunct="1">
              <a:buFontTx/>
              <a:buNone/>
            </a:pPr>
            <a:r>
              <a:rPr lang="en-US" dirty="0"/>
              <a:t>{</a:t>
            </a:r>
          </a:p>
          <a:p>
            <a:pPr eaLnBrk="1" hangingPunct="1">
              <a:buFontTx/>
              <a:buNone/>
            </a:pPr>
            <a:r>
              <a:rPr lang="en-US" dirty="0"/>
              <a:t>  </a:t>
            </a:r>
            <a:r>
              <a:rPr lang="en-US" dirty="0" err="1"/>
              <a:t>printf(“Hello</a:t>
            </a:r>
            <a:r>
              <a:rPr lang="en-US" dirty="0"/>
              <a:t>, world: %s\n”,argv[1]);</a:t>
            </a:r>
          </a:p>
          <a:p>
            <a:pPr eaLnBrk="1" hangingPunct="1">
              <a:buFontTx/>
              <a:buNone/>
            </a:pPr>
            <a:r>
              <a:rPr lang="en-US" dirty="0"/>
              <a:t>  return(0);</a:t>
            </a:r>
          </a:p>
          <a:p>
            <a:pPr eaLnBrk="1" hangingPunct="1">
              <a:buFontTx/>
              <a:buNone/>
            </a:pPr>
            <a:r>
              <a:rPr lang="en-US" dirty="0"/>
              <a:t>}</a:t>
            </a:r>
          </a:p>
        </p:txBody>
      </p:sp>
      <p:sp>
        <p:nvSpPr>
          <p:cNvPr id="5" name="Rectangular Callout 4"/>
          <p:cNvSpPr/>
          <p:nvPr/>
        </p:nvSpPr>
        <p:spPr bwMode="auto">
          <a:xfrm>
            <a:off x="5486400" y="1371600"/>
            <a:ext cx="2895600" cy="685800"/>
          </a:xfrm>
          <a:prstGeom prst="wedgeRectCallout">
            <a:avLst>
              <a:gd name="adj1" fmla="val -125697"/>
              <a:gd name="adj2" fmla="val 1460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Preprocessor include directive for header files</a:t>
            </a:r>
          </a:p>
        </p:txBody>
      </p:sp>
      <p:sp>
        <p:nvSpPr>
          <p:cNvPr id="6" name="Rectangular Callout 5"/>
          <p:cNvSpPr/>
          <p:nvPr/>
        </p:nvSpPr>
        <p:spPr bwMode="auto">
          <a:xfrm>
            <a:off x="5715000" y="2209800"/>
            <a:ext cx="2895600" cy="685800"/>
          </a:xfrm>
          <a:prstGeom prst="wedgeRectCallout">
            <a:avLst>
              <a:gd name="adj1" fmla="val -81835"/>
              <a:gd name="adj2" fmla="val -3861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Declaration of main function and arguments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5638800" y="3581400"/>
            <a:ext cx="2895600" cy="685800"/>
          </a:xfrm>
          <a:prstGeom prst="wedgeRectCallout">
            <a:avLst>
              <a:gd name="adj1" fmla="val -62172"/>
              <a:gd name="adj2" fmla="val -10461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Print first command-line parameter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5108</TotalTime>
  <Words>1376</Words>
  <Application>Microsoft Macintosh PowerPoint</Application>
  <PresentationFormat>On-screen Show (4:3)</PresentationFormat>
  <Paragraphs>270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Courier</vt:lpstr>
      <vt:lpstr>Courier New</vt:lpstr>
      <vt:lpstr>ＭＳ Ｐゴシック</vt:lpstr>
      <vt:lpstr>Times</vt:lpstr>
      <vt:lpstr>Blank Presentation</vt:lpstr>
      <vt:lpstr>CS 537 Section 1 Programming in Unix and C</vt:lpstr>
      <vt:lpstr>Sections</vt:lpstr>
      <vt:lpstr>Project 1</vt:lpstr>
      <vt:lpstr>xv6</vt:lpstr>
      <vt:lpstr>Downloading + compiling xv6</vt:lpstr>
      <vt:lpstr>Facilities</vt:lpstr>
      <vt:lpstr>Issues with C</vt:lpstr>
      <vt:lpstr>Using C and Unix</vt:lpstr>
      <vt:lpstr>C language</vt:lpstr>
      <vt:lpstr>Issues with C</vt:lpstr>
      <vt:lpstr>Example</vt:lpstr>
      <vt:lpstr>Strings</vt:lpstr>
      <vt:lpstr>String Example</vt:lpstr>
      <vt:lpstr>Memory</vt:lpstr>
      <vt:lpstr>Memory Example 1</vt:lpstr>
      <vt:lpstr>Memory Example 2</vt:lpstr>
      <vt:lpstr>File I/O</vt:lpstr>
      <vt:lpstr>File Example</vt:lpstr>
      <vt:lpstr>Data Structures in C</vt:lpstr>
      <vt:lpstr>More advanced topics</vt:lpstr>
      <vt:lpstr>Documentation</vt:lpstr>
      <vt:lpstr>Man pages</vt:lpstr>
      <vt:lpstr>Debugging</vt:lpstr>
    </vt:vector>
  </TitlesOfParts>
  <Company>University of Wiscsonsin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537 Section</dc:title>
  <dc:creator>Michael Swift</dc:creator>
  <cp:lastModifiedBy>William Shu</cp:lastModifiedBy>
  <cp:revision>51</cp:revision>
  <cp:lastPrinted>2011-09-06T20:42:25Z</cp:lastPrinted>
  <dcterms:created xsi:type="dcterms:W3CDTF">2010-09-08T13:44:07Z</dcterms:created>
  <dcterms:modified xsi:type="dcterms:W3CDTF">2017-09-14T19:11:13Z</dcterms:modified>
</cp:coreProperties>
</file>