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8"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2" r:id="rId16"/>
    <p:sldId id="270" r:id="rId17"/>
    <p:sldId id="271"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1" roundtripDataSignature="AMtx7mhjf44w06VJ8Ez9N8uobug/FWsxp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9" d="100"/>
          <a:sy n="99" d="100"/>
        </p:scale>
        <p:origin x="108" y="21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customschemas.google.com/relationships/presentationmetadata" Target="meta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658831729"/>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9146168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3857a3e622d_0_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9" name="Google Shape;139;g3857a3e622d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4702349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3857a3e622d_0_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6" name="Google Shape;146;g3857a3e622d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0401134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3857a3e622d_0_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3" name="Google Shape;153;g3857a3e622d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71456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0" name="Google Shape;160;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3767836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9" name="Google Shape;169;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5644011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9" name="Google Shape;169;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982817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6" name="Google Shape;176;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8543257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2" name="Google Shape;182;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9814256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8" name="Google Shape;8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9310219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4" name="Google Shape;94;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8976148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9" name="Google Shape;99;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5414300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7" name="Google Shape;107;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944945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3" name="Google Shape;11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649623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9" name="Google Shape;11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6994180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26" name="Google Shape;126;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775826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2" name="Google Shape;132;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2747447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s-MX"/>
              <a:t>Haz clic para modificar el estilo de título del patrón</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MX"/>
              <a:t>Haz clic para editar el estilo de subtítulo del patrón</a:t>
            </a:r>
            <a:endParaRPr lang="en-US" dirty="0"/>
          </a:p>
        </p:txBody>
      </p:sp>
      <p:sp>
        <p:nvSpPr>
          <p:cNvPr id="4" name="Date Placeholder 3"/>
          <p:cNvSpPr>
            <a:spLocks noGrp="1"/>
          </p:cNvSpPr>
          <p:nvPr>
            <p:ph type="dt" sz="half" idx="10"/>
          </p:nvPr>
        </p:nvSpPr>
        <p:spPr/>
        <p:txBody>
          <a:bodyPr/>
          <a:lstStyle/>
          <a:p>
            <a:endParaRPr lang="es-CL"/>
          </a:p>
        </p:txBody>
      </p:sp>
      <p:sp>
        <p:nvSpPr>
          <p:cNvPr id="5" name="Footer Placeholder 4"/>
          <p:cNvSpPr>
            <a:spLocks noGrp="1"/>
          </p:cNvSpPr>
          <p:nvPr>
            <p:ph type="ftr" sz="quarter" idx="11"/>
          </p:nvPr>
        </p:nvSpPr>
        <p:spPr>
          <a:xfrm>
            <a:off x="2416500" y="329307"/>
            <a:ext cx="4973915" cy="309201"/>
          </a:xfrm>
        </p:spPr>
        <p:txBody>
          <a:bodyPr/>
          <a:lstStyle/>
          <a:p>
            <a:endParaRPr lang="es-CL"/>
          </a:p>
        </p:txBody>
      </p:sp>
      <p:sp>
        <p:nvSpPr>
          <p:cNvPr id="6" name="Slide Number Placeholder 5"/>
          <p:cNvSpPr>
            <a:spLocks noGrp="1"/>
          </p:cNvSpPr>
          <p:nvPr>
            <p:ph type="sldNum" sz="quarter" idx="12"/>
          </p:nvPr>
        </p:nvSpPr>
        <p:spPr>
          <a:xfrm>
            <a:off x="1437664" y="798973"/>
            <a:ext cx="811019" cy="503578"/>
          </a:xfrm>
        </p:spPr>
        <p:txBody>
          <a:bodyPr/>
          <a:lstStyle/>
          <a:p>
            <a:pPr marL="0" lvl="0" indent="0" algn="r" rtl="0">
              <a:spcBef>
                <a:spcPts val="0"/>
              </a:spcBef>
              <a:spcAft>
                <a:spcPts val="0"/>
              </a:spcAft>
              <a:buNone/>
            </a:pPr>
            <a:fld id="{00000000-1234-1234-1234-123412341234}" type="slidenum">
              <a:rPr lang="es-CL" smtClean="0"/>
              <a:t>‹Nº›</a:t>
            </a:fld>
            <a:endParaRPr lang="es-CL"/>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871850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a:t>Haz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Date Placeholder 3"/>
          <p:cNvSpPr>
            <a:spLocks noGrp="1"/>
          </p:cNvSpPr>
          <p:nvPr>
            <p:ph type="dt" sz="half" idx="10"/>
          </p:nvPr>
        </p:nvSpPr>
        <p:spPr/>
        <p:txBody>
          <a:bodyPr/>
          <a:lstStyle/>
          <a:p>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CL" smtClean="0"/>
              <a:t>‹Nº›</a:t>
            </a:fld>
            <a:endParaRPr lang="es-CL"/>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570853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s-MX"/>
              <a:t>Haz clic para modificar el estilo de título del patrón</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Date Placeholder 3"/>
          <p:cNvSpPr>
            <a:spLocks noGrp="1"/>
          </p:cNvSpPr>
          <p:nvPr>
            <p:ph type="dt" sz="half" idx="10"/>
          </p:nvPr>
        </p:nvSpPr>
        <p:spPr/>
        <p:txBody>
          <a:bodyPr/>
          <a:lstStyle/>
          <a:p>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CL" smtClean="0"/>
              <a:t>‹Nº›</a:t>
            </a:fld>
            <a:endParaRPr lang="es-CL"/>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55350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a:t>Haz clic para modificar el estilo de título del patrón</a:t>
            </a:r>
            <a:endParaRPr lang="en-US" dirty="0"/>
          </a:p>
        </p:txBody>
      </p:sp>
      <p:sp>
        <p:nvSpPr>
          <p:cNvPr id="3" name="Content Placeholder 2"/>
          <p:cNvSpPr>
            <a:spLocks noGrp="1"/>
          </p:cNvSpPr>
          <p:nvPr>
            <p:ph idx="1"/>
          </p:nvPr>
        </p:nvSpPr>
        <p:spPr/>
        <p:txBody>
          <a:bodyPr anchor="t"/>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Date Placeholder 3"/>
          <p:cNvSpPr>
            <a:spLocks noGrp="1"/>
          </p:cNvSpPr>
          <p:nvPr>
            <p:ph type="dt" sz="half" idx="10"/>
          </p:nvPr>
        </p:nvSpPr>
        <p:spPr/>
        <p:txBody>
          <a:bodyPr/>
          <a:lstStyle/>
          <a:p>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CL" smtClean="0"/>
              <a:t>‹Nº›</a:t>
            </a:fld>
            <a:endParaRPr lang="es-CL"/>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397559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s-MX"/>
              <a:t>Haz clic para modificar el estilo de título del patrón</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MX"/>
              <a:t>Haga clic para modificar los estilos de texto del patrón</a:t>
            </a:r>
          </a:p>
        </p:txBody>
      </p:sp>
      <p:sp>
        <p:nvSpPr>
          <p:cNvPr id="4" name="Date Placeholder 3"/>
          <p:cNvSpPr>
            <a:spLocks noGrp="1"/>
          </p:cNvSpPr>
          <p:nvPr>
            <p:ph type="dt" sz="half" idx="10"/>
          </p:nvPr>
        </p:nvSpPr>
        <p:spPr/>
        <p:txBody>
          <a:bodyPr/>
          <a:lstStyle/>
          <a:p>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CL" smtClean="0"/>
              <a:t>‹Nº›</a:t>
            </a:fld>
            <a:endParaRPr lang="es-CL"/>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654938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s-MX"/>
              <a:t>Haz clic para modificar el estilo de título del patrón</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5" name="Date Placeholder 4"/>
          <p:cNvSpPr>
            <a:spLocks noGrp="1"/>
          </p:cNvSpPr>
          <p:nvPr>
            <p:ph type="dt" sz="half" idx="10"/>
          </p:nvPr>
        </p:nvSpPr>
        <p:spPr/>
        <p:txBody>
          <a:bodyPr/>
          <a:lstStyle/>
          <a:p>
            <a:endParaRPr lang="es-CL"/>
          </a:p>
        </p:txBody>
      </p:sp>
      <p:sp>
        <p:nvSpPr>
          <p:cNvPr id="6" name="Footer Placeholder 5"/>
          <p:cNvSpPr>
            <a:spLocks noGrp="1"/>
          </p:cNvSpPr>
          <p:nvPr>
            <p:ph type="ftr" sz="quarter" idx="11"/>
          </p:nvPr>
        </p:nvSpPr>
        <p:spPr/>
        <p:txBody>
          <a:bodyPr/>
          <a:lstStyle/>
          <a:p>
            <a:endParaRPr lang="es-CL"/>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CL" smtClean="0"/>
              <a:t>‹Nº›</a:t>
            </a:fld>
            <a:endParaRPr lang="es-CL"/>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990733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s-MX"/>
              <a:t>Haz clic para modificar el estilo de título del patrón</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4" name="Content Placeholder 3"/>
          <p:cNvSpPr>
            <a:spLocks noGrp="1"/>
          </p:cNvSpPr>
          <p:nvPr>
            <p:ph sz="half" idx="2"/>
          </p:nvPr>
        </p:nvSpPr>
        <p:spPr>
          <a:xfrm>
            <a:off x="1447191" y="2824269"/>
            <a:ext cx="4645152" cy="2644457"/>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6" name="Content Placeholder 5"/>
          <p:cNvSpPr>
            <a:spLocks noGrp="1"/>
          </p:cNvSpPr>
          <p:nvPr>
            <p:ph sz="quarter" idx="4"/>
          </p:nvPr>
        </p:nvSpPr>
        <p:spPr>
          <a:xfrm>
            <a:off x="6412362" y="2821491"/>
            <a:ext cx="4645152" cy="2637371"/>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7" name="Date Placeholder 6"/>
          <p:cNvSpPr>
            <a:spLocks noGrp="1"/>
          </p:cNvSpPr>
          <p:nvPr>
            <p:ph type="dt" sz="half" idx="10"/>
          </p:nvPr>
        </p:nvSpPr>
        <p:spPr/>
        <p:txBody>
          <a:bodyPr/>
          <a:lstStyle/>
          <a:p>
            <a:endParaRPr lang="es-CL"/>
          </a:p>
        </p:txBody>
      </p:sp>
      <p:sp>
        <p:nvSpPr>
          <p:cNvPr id="8" name="Footer Placeholder 7"/>
          <p:cNvSpPr>
            <a:spLocks noGrp="1"/>
          </p:cNvSpPr>
          <p:nvPr>
            <p:ph type="ftr" sz="quarter" idx="11"/>
          </p:nvPr>
        </p:nvSpPr>
        <p:spPr/>
        <p:txBody>
          <a:bodyPr/>
          <a:lstStyle/>
          <a:p>
            <a:endParaRPr lang="es-CL"/>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CL" smtClean="0"/>
              <a:t>‹Nº›</a:t>
            </a:fld>
            <a:endParaRPr lang="es-CL"/>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637119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a:t>Haz clic para modificar el estilo de título del patrón</a:t>
            </a:r>
            <a:endParaRPr lang="en-US" dirty="0"/>
          </a:p>
        </p:txBody>
      </p:sp>
      <p:sp>
        <p:nvSpPr>
          <p:cNvPr id="3" name="Date Placeholder 2"/>
          <p:cNvSpPr>
            <a:spLocks noGrp="1"/>
          </p:cNvSpPr>
          <p:nvPr>
            <p:ph type="dt" sz="half" idx="10"/>
          </p:nvPr>
        </p:nvSpPr>
        <p:spPr/>
        <p:txBody>
          <a:bodyPr/>
          <a:lstStyle/>
          <a:p>
            <a:endParaRPr lang="es-CL"/>
          </a:p>
        </p:txBody>
      </p:sp>
      <p:sp>
        <p:nvSpPr>
          <p:cNvPr id="4" name="Footer Placeholder 3"/>
          <p:cNvSpPr>
            <a:spLocks noGrp="1"/>
          </p:cNvSpPr>
          <p:nvPr>
            <p:ph type="ftr" sz="quarter" idx="11"/>
          </p:nvPr>
        </p:nvSpPr>
        <p:spPr/>
        <p:txBody>
          <a:bodyPr/>
          <a:lstStyle/>
          <a:p>
            <a:endParaRPr lang="es-CL"/>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CL" smtClean="0"/>
              <a:t>‹Nº›</a:t>
            </a:fld>
            <a:endParaRPr lang="es-CL"/>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386658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s-CL"/>
          </a:p>
        </p:txBody>
      </p:sp>
      <p:sp>
        <p:nvSpPr>
          <p:cNvPr id="3" name="Footer Placeholder 2"/>
          <p:cNvSpPr>
            <a:spLocks noGrp="1"/>
          </p:cNvSpPr>
          <p:nvPr>
            <p:ph type="ftr" sz="quarter" idx="11"/>
          </p:nvPr>
        </p:nvSpPr>
        <p:spPr/>
        <p:txBody>
          <a:bodyPr/>
          <a:lstStyle/>
          <a:p>
            <a:endParaRPr lang="es-CL"/>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CL" smtClean="0"/>
              <a:t>‹Nº›</a:t>
            </a:fld>
            <a:endParaRPr lang="es-CL"/>
          </a:p>
        </p:txBody>
      </p:sp>
    </p:spTree>
    <p:extLst>
      <p:ext uri="{BB962C8B-B14F-4D97-AF65-F5344CB8AC3E}">
        <p14:creationId xmlns:p14="http://schemas.microsoft.com/office/powerpoint/2010/main" val="40326804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s-MX"/>
              <a:t>Haz clic para modificar el estilo de título del patrón</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MX"/>
              <a:t>Haga clic para modificar los estilos de texto del patrón</a:t>
            </a:r>
          </a:p>
        </p:txBody>
      </p:sp>
      <p:sp>
        <p:nvSpPr>
          <p:cNvPr id="5" name="Date Placeholder 4"/>
          <p:cNvSpPr>
            <a:spLocks noGrp="1"/>
          </p:cNvSpPr>
          <p:nvPr>
            <p:ph type="dt" sz="half" idx="10"/>
          </p:nvPr>
        </p:nvSpPr>
        <p:spPr/>
        <p:txBody>
          <a:bodyPr/>
          <a:lstStyle/>
          <a:p>
            <a:endParaRPr lang="es-CL"/>
          </a:p>
        </p:txBody>
      </p:sp>
      <p:sp>
        <p:nvSpPr>
          <p:cNvPr id="6" name="Footer Placeholder 5"/>
          <p:cNvSpPr>
            <a:spLocks noGrp="1"/>
          </p:cNvSpPr>
          <p:nvPr>
            <p:ph type="ftr" sz="quarter" idx="11"/>
          </p:nvPr>
        </p:nvSpPr>
        <p:spPr/>
        <p:txBody>
          <a:bodyPr/>
          <a:lstStyle/>
          <a:p>
            <a:endParaRPr lang="es-CL"/>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CL" smtClean="0"/>
              <a:t>‹Nº›</a:t>
            </a:fld>
            <a:endParaRPr lang="es-CL"/>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92888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s-MX"/>
              <a:t>Haz clic para modificar el estilo de título del patrón</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MX"/>
              <a:t>Haz clic en el icono para agregar una imagen</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MX"/>
              <a:t>Haga clic para modificar los estilos de texto del patrón</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endParaRPr lang="es-CL"/>
          </a:p>
        </p:txBody>
      </p:sp>
      <p:sp>
        <p:nvSpPr>
          <p:cNvPr id="6" name="Footer Placeholder 5"/>
          <p:cNvSpPr>
            <a:spLocks noGrp="1"/>
          </p:cNvSpPr>
          <p:nvPr>
            <p:ph type="ftr" sz="quarter" idx="11"/>
          </p:nvPr>
        </p:nvSpPr>
        <p:spPr>
          <a:xfrm>
            <a:off x="1447382" y="318640"/>
            <a:ext cx="5541004" cy="320931"/>
          </a:xfrm>
        </p:spPr>
        <p:txBody>
          <a:bodyPr/>
          <a:lstStyle/>
          <a:p>
            <a:endParaRPr lang="es-CL"/>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CL" smtClean="0"/>
              <a:t>‹Nº›</a:t>
            </a:fld>
            <a:endParaRPr lang="es-CL"/>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52100168"/>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s-MX"/>
              <a:t>Haz clic para modificar el estilo de título del patrón</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s-CL"/>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s-CL"/>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pPr marL="0" lvl="0" indent="0" algn="r" rtl="0">
              <a:spcBef>
                <a:spcPts val="0"/>
              </a:spcBef>
              <a:spcAft>
                <a:spcPts val="0"/>
              </a:spcAft>
              <a:buNone/>
            </a:pPr>
            <a:fld id="{00000000-1234-1234-1234-123412341234}" type="slidenum">
              <a:rPr lang="es-CL" smtClean="0"/>
              <a:t>‹Nº›</a:t>
            </a:fld>
            <a:endParaRPr lang="es-CL"/>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482148"/>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hf sldNum="0" hdr="0" ftr="0" dt="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hyperlink" Target="http://render.com" TargetMode="External"/><Relationship Id="rId2" Type="http://schemas.openxmlformats.org/officeDocument/2006/relationships/notesSlide" Target="../notesSlides/notesSlide13.xml"/><Relationship Id="rId1" Type="http://schemas.openxmlformats.org/officeDocument/2006/relationships/slideLayout" Target="../slideLayouts/slideLayout6.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6.xml"/><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
          <p:cNvSpPr txBox="1">
            <a:spLocks noGrp="1"/>
          </p:cNvSpPr>
          <p:nvPr>
            <p:ph type="ctrTitle"/>
          </p:nvPr>
        </p:nvSpPr>
        <p:spPr>
          <a:xfrm>
            <a:off x="1524000" y="1173479"/>
            <a:ext cx="9144000" cy="1803083"/>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6000"/>
              <a:buFont typeface="Calibri"/>
              <a:buNone/>
            </a:pPr>
            <a:r>
              <a:rPr lang="es-CL"/>
              <a:t>Capstone</a:t>
            </a:r>
            <a:br>
              <a:rPr lang="es-CL"/>
            </a:br>
            <a:r>
              <a:rPr lang="es-CL" sz="3200"/>
              <a:t>“AppWeb AhorroLuz”</a:t>
            </a:r>
            <a:endParaRPr/>
          </a:p>
        </p:txBody>
      </p:sp>
      <p:sp>
        <p:nvSpPr>
          <p:cNvPr id="85" name="Google Shape;85;p1"/>
          <p:cNvSpPr txBox="1">
            <a:spLocks noGrp="1"/>
          </p:cNvSpPr>
          <p:nvPr>
            <p:ph type="subTitle" idx="1"/>
          </p:nvPr>
        </p:nvSpPr>
        <p:spPr>
          <a:xfrm>
            <a:off x="1524000" y="3279654"/>
            <a:ext cx="9144000" cy="2404867"/>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dk1"/>
              </a:buClr>
              <a:buSzPts val="3200"/>
              <a:buNone/>
            </a:pPr>
            <a:r>
              <a:rPr lang="es-CL" sz="3200"/>
              <a:t>Ingeniería Informática</a:t>
            </a:r>
            <a:endParaRPr/>
          </a:p>
          <a:p>
            <a:pPr marL="0" lvl="0" indent="0" algn="ctr" rtl="0">
              <a:lnSpc>
                <a:spcPct val="90000"/>
              </a:lnSpc>
              <a:spcBef>
                <a:spcPts val="1000"/>
              </a:spcBef>
              <a:spcAft>
                <a:spcPts val="0"/>
              </a:spcAft>
              <a:buClr>
                <a:schemeClr val="dk1"/>
              </a:buClr>
              <a:buSzPts val="1400"/>
              <a:buNone/>
            </a:pPr>
            <a:r>
              <a:rPr lang="es-CL" sz="1400"/>
              <a:t>Escuela de Informática y Telecomunicaciones</a:t>
            </a:r>
            <a:endParaRPr/>
          </a:p>
          <a:p>
            <a:pPr marL="0" lvl="0" indent="0" algn="ctr" rtl="0">
              <a:lnSpc>
                <a:spcPct val="90000"/>
              </a:lnSpc>
              <a:spcBef>
                <a:spcPts val="1000"/>
              </a:spcBef>
              <a:spcAft>
                <a:spcPts val="0"/>
              </a:spcAft>
              <a:buClr>
                <a:schemeClr val="dk1"/>
              </a:buClr>
              <a:buSzPts val="1400"/>
              <a:buNone/>
            </a:pPr>
            <a:r>
              <a:rPr lang="es-CL" sz="1400"/>
              <a:t>Sede : Puente Alto</a:t>
            </a:r>
            <a:endParaRPr/>
          </a:p>
          <a:p>
            <a:pPr marL="0" lvl="0" indent="0" algn="ctr" rtl="0">
              <a:lnSpc>
                <a:spcPct val="90000"/>
              </a:lnSpc>
              <a:spcBef>
                <a:spcPts val="1000"/>
              </a:spcBef>
              <a:spcAft>
                <a:spcPts val="0"/>
              </a:spcAft>
              <a:buClr>
                <a:schemeClr val="dk1"/>
              </a:buClr>
              <a:buSzPts val="1400"/>
              <a:buNone/>
            </a:pPr>
            <a:r>
              <a:rPr lang="es-CL" sz="1400"/>
              <a:t>2025</a:t>
            </a:r>
            <a:endParaRPr sz="1400"/>
          </a:p>
          <a:p>
            <a:pPr marL="0" lvl="0" indent="0" algn="ctr" rtl="0">
              <a:lnSpc>
                <a:spcPct val="90000"/>
              </a:lnSpc>
              <a:spcBef>
                <a:spcPts val="1000"/>
              </a:spcBef>
              <a:spcAft>
                <a:spcPts val="0"/>
              </a:spcAft>
              <a:buClr>
                <a:schemeClr val="dk1"/>
              </a:buClr>
              <a:buSzPts val="1400"/>
              <a:buNone/>
            </a:pPr>
            <a:r>
              <a:rPr lang="es-CL" sz="1400"/>
              <a:t>Docente Instructor de la Asignatura:</a:t>
            </a:r>
            <a:endParaRPr/>
          </a:p>
          <a:p>
            <a:pPr marL="0" lvl="0" indent="0" algn="ctr" rtl="0">
              <a:lnSpc>
                <a:spcPct val="90000"/>
              </a:lnSpc>
              <a:spcBef>
                <a:spcPts val="1000"/>
              </a:spcBef>
              <a:spcAft>
                <a:spcPts val="0"/>
              </a:spcAft>
              <a:buSzPts val="1400"/>
              <a:buNone/>
            </a:pPr>
            <a:r>
              <a:rPr lang="es-CL" sz="1400"/>
              <a:t>FABIAN ENRIQUE SALDANO PEREZ</a:t>
            </a:r>
            <a:endParaRPr sz="1400"/>
          </a:p>
          <a:p>
            <a:pPr marL="0" lvl="0" indent="0" algn="ctr" rtl="0">
              <a:lnSpc>
                <a:spcPct val="90000"/>
              </a:lnSpc>
              <a:spcBef>
                <a:spcPts val="1000"/>
              </a:spcBef>
              <a:spcAft>
                <a:spcPts val="0"/>
              </a:spcAft>
              <a:buClr>
                <a:schemeClr val="dk1"/>
              </a:buClr>
              <a:buSzPts val="1400"/>
              <a:buNone/>
            </a:pPr>
            <a:r>
              <a:rPr lang="es-CL" sz="1400"/>
              <a:t>Integrantes del Equipo:</a:t>
            </a:r>
            <a:endParaRPr/>
          </a:p>
          <a:p>
            <a:pPr marL="0" lvl="0" indent="0" algn="ctr" rtl="0">
              <a:lnSpc>
                <a:spcPct val="90000"/>
              </a:lnSpc>
              <a:spcBef>
                <a:spcPts val="1000"/>
              </a:spcBef>
              <a:spcAft>
                <a:spcPts val="0"/>
              </a:spcAft>
              <a:buClr>
                <a:schemeClr val="dk1"/>
              </a:buClr>
              <a:buSzPts val="1400"/>
              <a:buNone/>
            </a:pPr>
            <a:endParaRPr sz="14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g3857a3e622d_0_6"/>
          <p:cNvSpPr txBox="1">
            <a:spLocks noGrp="1"/>
          </p:cNvSpPr>
          <p:nvPr>
            <p:ph type="title"/>
          </p:nvPr>
        </p:nvSpPr>
        <p:spPr>
          <a:xfrm>
            <a:off x="641252" y="1068511"/>
            <a:ext cx="10515600" cy="8823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s-CL"/>
              <a:t>Diseño del Sistema</a:t>
            </a:r>
            <a:endParaRPr/>
          </a:p>
        </p:txBody>
      </p:sp>
      <p:sp>
        <p:nvSpPr>
          <p:cNvPr id="142" name="Google Shape;142;g3857a3e622d_0_6"/>
          <p:cNvSpPr txBox="1"/>
          <p:nvPr/>
        </p:nvSpPr>
        <p:spPr>
          <a:xfrm>
            <a:off x="641251" y="2274825"/>
            <a:ext cx="4800600" cy="35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s-CL" sz="1800" b="0" i="0" u="none" strike="noStrike" cap="none">
                <a:solidFill>
                  <a:schemeClr val="dk1"/>
                </a:solidFill>
                <a:latin typeface="Calibri"/>
                <a:ea typeface="Calibri"/>
                <a:cs typeface="Calibri"/>
                <a:sym typeface="Calibri"/>
              </a:rPr>
              <a:t>Diagramas de Actividades Principales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s-CL" sz="1800">
                <a:solidFill>
                  <a:schemeClr val="dk1"/>
                </a:solidFill>
                <a:latin typeface="Calibri"/>
                <a:ea typeface="Calibri"/>
                <a:cs typeface="Calibri"/>
                <a:sym typeface="Calibri"/>
              </a:rPr>
              <a:t>Visualización de Dashboard</a:t>
            </a:r>
            <a:endParaRPr sz="18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pic>
        <p:nvPicPr>
          <p:cNvPr id="143" name="Google Shape;143;g3857a3e622d_0_6"/>
          <p:cNvPicPr preferRelativeResize="0"/>
          <p:nvPr/>
        </p:nvPicPr>
        <p:blipFill>
          <a:blip r:embed="rId3">
            <a:alphaModFix/>
          </a:blip>
          <a:stretch>
            <a:fillRect/>
          </a:stretch>
        </p:blipFill>
        <p:spPr>
          <a:xfrm>
            <a:off x="8583839" y="0"/>
            <a:ext cx="1368222" cy="68580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g3857a3e622d_0_11"/>
          <p:cNvSpPr txBox="1">
            <a:spLocks noGrp="1"/>
          </p:cNvSpPr>
          <p:nvPr>
            <p:ph type="title"/>
          </p:nvPr>
        </p:nvSpPr>
        <p:spPr>
          <a:xfrm>
            <a:off x="641252" y="1068511"/>
            <a:ext cx="10515600" cy="8823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s-CL"/>
              <a:t>Diseño del Sistema</a:t>
            </a:r>
            <a:endParaRPr/>
          </a:p>
        </p:txBody>
      </p:sp>
      <p:sp>
        <p:nvSpPr>
          <p:cNvPr id="149" name="Google Shape;149;g3857a3e622d_0_11"/>
          <p:cNvSpPr txBox="1"/>
          <p:nvPr/>
        </p:nvSpPr>
        <p:spPr>
          <a:xfrm>
            <a:off x="641251" y="2274825"/>
            <a:ext cx="4078800" cy="35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s-CL" sz="1800" b="0" i="0" u="none" strike="noStrike" cap="none">
                <a:solidFill>
                  <a:schemeClr val="dk1"/>
                </a:solidFill>
                <a:latin typeface="Calibri"/>
                <a:ea typeface="Calibri"/>
                <a:cs typeface="Calibri"/>
                <a:sym typeface="Calibri"/>
              </a:rPr>
              <a:t>Diagramas de Actividades Principales </a:t>
            </a:r>
            <a:endParaRPr sz="18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es-CL" sz="1800">
                <a:solidFill>
                  <a:schemeClr val="dk1"/>
                </a:solidFill>
                <a:latin typeface="Calibri"/>
                <a:ea typeface="Calibri"/>
                <a:cs typeface="Calibri"/>
                <a:sym typeface="Calibri"/>
              </a:rPr>
              <a:t>Generación de predicciones</a:t>
            </a:r>
            <a:endParaRPr sz="180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pic>
        <p:nvPicPr>
          <p:cNvPr id="150" name="Google Shape;150;g3857a3e622d_0_11"/>
          <p:cNvPicPr preferRelativeResize="0"/>
          <p:nvPr/>
        </p:nvPicPr>
        <p:blipFill>
          <a:blip r:embed="rId3">
            <a:alphaModFix/>
          </a:blip>
          <a:stretch>
            <a:fillRect/>
          </a:stretch>
        </p:blipFill>
        <p:spPr>
          <a:xfrm>
            <a:off x="8367025" y="917925"/>
            <a:ext cx="1931175" cy="586349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g3857a3e622d_0_16"/>
          <p:cNvSpPr txBox="1">
            <a:spLocks noGrp="1"/>
          </p:cNvSpPr>
          <p:nvPr>
            <p:ph type="title"/>
          </p:nvPr>
        </p:nvSpPr>
        <p:spPr>
          <a:xfrm>
            <a:off x="641252" y="1068511"/>
            <a:ext cx="10515600" cy="8823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s-CL"/>
              <a:t>Diseño del Sistema</a:t>
            </a:r>
            <a:endParaRPr/>
          </a:p>
        </p:txBody>
      </p:sp>
      <p:sp>
        <p:nvSpPr>
          <p:cNvPr id="156" name="Google Shape;156;g3857a3e622d_0_16"/>
          <p:cNvSpPr txBox="1"/>
          <p:nvPr/>
        </p:nvSpPr>
        <p:spPr>
          <a:xfrm>
            <a:off x="641251" y="2274825"/>
            <a:ext cx="4505400" cy="35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s-CL" sz="1800" b="0" i="0" u="none" strike="noStrike" cap="none">
                <a:solidFill>
                  <a:schemeClr val="dk1"/>
                </a:solidFill>
                <a:latin typeface="Calibri"/>
                <a:ea typeface="Calibri"/>
                <a:cs typeface="Calibri"/>
                <a:sym typeface="Calibri"/>
              </a:rPr>
              <a:t>Diagramas de Actividades Principales </a:t>
            </a:r>
            <a:endParaRPr sz="18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es-CL" sz="1800">
                <a:solidFill>
                  <a:schemeClr val="dk1"/>
                </a:solidFill>
                <a:latin typeface="Calibri"/>
                <a:ea typeface="Calibri"/>
                <a:cs typeface="Calibri"/>
                <a:sym typeface="Calibri"/>
              </a:rPr>
              <a:t>Gestión de Usuarios (Administrador)</a:t>
            </a:r>
            <a:endParaRPr sz="180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pic>
        <p:nvPicPr>
          <p:cNvPr id="157" name="Google Shape;157;g3857a3e622d_0_16"/>
          <p:cNvPicPr preferRelativeResize="0"/>
          <p:nvPr/>
        </p:nvPicPr>
        <p:blipFill>
          <a:blip r:embed="rId3">
            <a:alphaModFix/>
          </a:blip>
          <a:stretch>
            <a:fillRect/>
          </a:stretch>
        </p:blipFill>
        <p:spPr>
          <a:xfrm>
            <a:off x="5644200" y="958300"/>
            <a:ext cx="5966525" cy="57032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10"/>
          <p:cNvSpPr txBox="1">
            <a:spLocks noGrp="1"/>
          </p:cNvSpPr>
          <p:nvPr>
            <p:ph type="title"/>
          </p:nvPr>
        </p:nvSpPr>
        <p:spPr>
          <a:xfrm>
            <a:off x="641252" y="10164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s-CL" dirty="0"/>
              <a:t>Tecnologías del Desarrollo</a:t>
            </a:r>
            <a:endParaRPr dirty="0"/>
          </a:p>
        </p:txBody>
      </p:sp>
      <p:sp>
        <p:nvSpPr>
          <p:cNvPr id="163" name="Google Shape;163;p10"/>
          <p:cNvSpPr txBox="1"/>
          <p:nvPr/>
        </p:nvSpPr>
        <p:spPr>
          <a:xfrm>
            <a:off x="641252" y="2394073"/>
            <a:ext cx="5261016" cy="258532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s-CL" sz="2100" b="1" dirty="0">
                <a:solidFill>
                  <a:schemeClr val="dk1"/>
                </a:solidFill>
                <a:latin typeface="Calibri"/>
                <a:ea typeface="Calibri"/>
                <a:cs typeface="Calibri"/>
                <a:sym typeface="Calibri"/>
              </a:rPr>
              <a:t>En la </a:t>
            </a:r>
            <a:r>
              <a:rPr lang="es-CL" sz="2100" b="1" dirty="0" err="1">
                <a:solidFill>
                  <a:schemeClr val="dk1"/>
                </a:solidFill>
                <a:latin typeface="Calibri"/>
                <a:ea typeface="Calibri"/>
                <a:cs typeface="Calibri"/>
                <a:sym typeface="Calibri"/>
              </a:rPr>
              <a:t>la</a:t>
            </a:r>
            <a:r>
              <a:rPr lang="es-CL" sz="2100" b="1" dirty="0">
                <a:solidFill>
                  <a:schemeClr val="dk1"/>
                </a:solidFill>
                <a:latin typeface="Calibri"/>
                <a:ea typeface="Calibri"/>
                <a:cs typeface="Calibri"/>
                <a:sym typeface="Calibri"/>
              </a:rPr>
              <a:t> App web se utilizaron Tecnologías:</a:t>
            </a:r>
            <a:endParaRPr sz="2100" b="1"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es-CL" sz="2100" b="1" dirty="0">
                <a:solidFill>
                  <a:schemeClr val="dk1"/>
                </a:solidFill>
                <a:latin typeface="Calibri"/>
                <a:ea typeface="Calibri"/>
                <a:cs typeface="Calibri"/>
                <a:sym typeface="Calibri"/>
              </a:rPr>
              <a:t>-Django con arquitectura </a:t>
            </a:r>
            <a:r>
              <a:rPr lang="es-CL" sz="2100" b="1" dirty="0" err="1">
                <a:solidFill>
                  <a:schemeClr val="dk1"/>
                </a:solidFill>
                <a:latin typeface="Calibri"/>
                <a:ea typeface="Calibri"/>
                <a:cs typeface="Calibri"/>
                <a:sym typeface="Calibri"/>
              </a:rPr>
              <a:t>Model</a:t>
            </a:r>
            <a:r>
              <a:rPr lang="es-CL" sz="2100" b="1" dirty="0">
                <a:solidFill>
                  <a:schemeClr val="dk1"/>
                </a:solidFill>
                <a:latin typeface="Calibri"/>
                <a:ea typeface="Calibri"/>
                <a:cs typeface="Calibri"/>
                <a:sym typeface="Calibri"/>
              </a:rPr>
              <a:t>-View-</a:t>
            </a:r>
            <a:r>
              <a:rPr lang="es-CL" sz="2100" b="1" dirty="0" err="1">
                <a:solidFill>
                  <a:schemeClr val="dk1"/>
                </a:solidFill>
                <a:latin typeface="Calibri"/>
                <a:ea typeface="Calibri"/>
                <a:cs typeface="Calibri"/>
                <a:sym typeface="Calibri"/>
              </a:rPr>
              <a:t>Template</a:t>
            </a:r>
            <a:endParaRPr sz="2100" b="1"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es-CL" sz="2100" b="1" dirty="0">
                <a:solidFill>
                  <a:schemeClr val="dk1"/>
                </a:solidFill>
                <a:latin typeface="Calibri"/>
                <a:ea typeface="Calibri"/>
                <a:cs typeface="Calibri"/>
                <a:sym typeface="Calibri"/>
              </a:rPr>
              <a:t>-Base de datos relacional: </a:t>
            </a:r>
            <a:r>
              <a:rPr lang="es-CL" sz="2100" b="1" dirty="0" err="1">
                <a:solidFill>
                  <a:schemeClr val="dk1"/>
                </a:solidFill>
                <a:latin typeface="Calibri"/>
                <a:ea typeface="Calibri"/>
                <a:cs typeface="Calibri"/>
                <a:sym typeface="Calibri"/>
              </a:rPr>
              <a:t>PostgreSQl</a:t>
            </a:r>
            <a:endParaRPr sz="2100" b="1"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es-CL" sz="2100" b="1" dirty="0">
                <a:solidFill>
                  <a:schemeClr val="dk1"/>
                </a:solidFill>
                <a:latin typeface="Calibri"/>
                <a:ea typeface="Calibri"/>
                <a:cs typeface="Calibri"/>
                <a:sym typeface="Calibri"/>
              </a:rPr>
              <a:t>-Cloud: </a:t>
            </a:r>
            <a:r>
              <a:rPr lang="es-CL" sz="2100" b="1" u="sng" dirty="0">
                <a:solidFill>
                  <a:schemeClr val="hlink"/>
                </a:solidFill>
                <a:latin typeface="Calibri"/>
                <a:ea typeface="Calibri"/>
                <a:cs typeface="Calibri"/>
                <a:sym typeface="Calibri"/>
                <a:hlinkClick r:id="rId3"/>
              </a:rPr>
              <a:t>render.com</a:t>
            </a:r>
            <a:r>
              <a:rPr lang="es-CL" sz="2100" b="1" dirty="0">
                <a:solidFill>
                  <a:schemeClr val="dk1"/>
                </a:solidFill>
                <a:latin typeface="Calibri"/>
                <a:ea typeface="Calibri"/>
                <a:cs typeface="Calibri"/>
                <a:sym typeface="Calibri"/>
              </a:rPr>
              <a:t> para </a:t>
            </a:r>
            <a:r>
              <a:rPr lang="es-CL" sz="2100" b="1" dirty="0" err="1">
                <a:solidFill>
                  <a:schemeClr val="dk1"/>
                </a:solidFill>
                <a:latin typeface="Calibri"/>
                <a:ea typeface="Calibri"/>
                <a:cs typeface="Calibri"/>
                <a:sym typeface="Calibri"/>
              </a:rPr>
              <a:t>integracion</a:t>
            </a:r>
            <a:r>
              <a:rPr lang="es-CL" sz="2100" b="1" dirty="0">
                <a:solidFill>
                  <a:schemeClr val="dk1"/>
                </a:solidFill>
                <a:latin typeface="Calibri"/>
                <a:ea typeface="Calibri"/>
                <a:cs typeface="Calibri"/>
                <a:sym typeface="Calibri"/>
              </a:rPr>
              <a:t> continua</a:t>
            </a:r>
            <a:endParaRPr sz="2100" b="1"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es-CL" sz="2100" b="1" dirty="0">
                <a:solidFill>
                  <a:schemeClr val="dk1"/>
                </a:solidFill>
                <a:latin typeface="Calibri"/>
                <a:ea typeface="Calibri"/>
                <a:cs typeface="Calibri"/>
                <a:sym typeface="Calibri"/>
              </a:rPr>
              <a:t>-HTML, CSS</a:t>
            </a:r>
            <a:endParaRPr sz="2100" b="1"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es-CL" sz="2100" b="1" dirty="0">
                <a:solidFill>
                  <a:schemeClr val="dk1"/>
                </a:solidFill>
                <a:latin typeface="Calibri"/>
                <a:ea typeface="Calibri"/>
                <a:cs typeface="Calibri"/>
                <a:sym typeface="Calibri"/>
              </a:rPr>
              <a:t>-</a:t>
            </a:r>
            <a:r>
              <a:rPr lang="es-CL" sz="2100" b="1" dirty="0" err="1">
                <a:solidFill>
                  <a:schemeClr val="dk1"/>
                </a:solidFill>
                <a:latin typeface="Calibri"/>
                <a:ea typeface="Calibri"/>
                <a:cs typeface="Calibri"/>
                <a:sym typeface="Calibri"/>
              </a:rPr>
              <a:t>Bootstrap</a:t>
            </a:r>
            <a:endParaRPr sz="2100" b="1"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es-CL" sz="2100" b="1" dirty="0">
                <a:solidFill>
                  <a:schemeClr val="dk1"/>
                </a:solidFill>
                <a:latin typeface="Calibri"/>
                <a:ea typeface="Calibri"/>
                <a:cs typeface="Calibri"/>
                <a:sym typeface="Calibri"/>
              </a:rPr>
              <a:t>-JavaScript</a:t>
            </a:r>
            <a:endParaRPr sz="2100" b="1"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pic>
        <p:nvPicPr>
          <p:cNvPr id="164" name="Google Shape;164;p10"/>
          <p:cNvPicPr preferRelativeResize="0"/>
          <p:nvPr/>
        </p:nvPicPr>
        <p:blipFill>
          <a:blip r:embed="rId4">
            <a:alphaModFix/>
          </a:blip>
          <a:stretch>
            <a:fillRect/>
          </a:stretch>
        </p:blipFill>
        <p:spPr>
          <a:xfrm>
            <a:off x="8362543" y="5171548"/>
            <a:ext cx="2924175" cy="1085850"/>
          </a:xfrm>
          <a:prstGeom prst="rect">
            <a:avLst/>
          </a:prstGeom>
          <a:noFill/>
          <a:ln>
            <a:noFill/>
          </a:ln>
        </p:spPr>
      </p:pic>
      <p:pic>
        <p:nvPicPr>
          <p:cNvPr id="165" name="Google Shape;165;p10"/>
          <p:cNvPicPr preferRelativeResize="0"/>
          <p:nvPr/>
        </p:nvPicPr>
        <p:blipFill>
          <a:blip r:embed="rId5">
            <a:alphaModFix/>
          </a:blip>
          <a:stretch>
            <a:fillRect/>
          </a:stretch>
        </p:blipFill>
        <p:spPr>
          <a:xfrm>
            <a:off x="8584240" y="1068501"/>
            <a:ext cx="2603950" cy="1774825"/>
          </a:xfrm>
          <a:prstGeom prst="rect">
            <a:avLst/>
          </a:prstGeom>
          <a:noFill/>
          <a:ln>
            <a:noFill/>
          </a:ln>
        </p:spPr>
      </p:pic>
      <p:pic>
        <p:nvPicPr>
          <p:cNvPr id="166" name="Google Shape;166;p10"/>
          <p:cNvPicPr preferRelativeResize="0"/>
          <p:nvPr/>
        </p:nvPicPr>
        <p:blipFill>
          <a:blip r:embed="rId6">
            <a:alphaModFix/>
          </a:blip>
          <a:stretch>
            <a:fillRect/>
          </a:stretch>
        </p:blipFill>
        <p:spPr>
          <a:xfrm>
            <a:off x="8978025" y="2843317"/>
            <a:ext cx="2044925" cy="213668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12"/>
          <p:cNvSpPr txBox="1">
            <a:spLocks noGrp="1"/>
          </p:cNvSpPr>
          <p:nvPr>
            <p:ph type="title"/>
          </p:nvPr>
        </p:nvSpPr>
        <p:spPr>
          <a:xfrm>
            <a:off x="502991" y="781311"/>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s-CL" dirty="0"/>
              <a:t>Estimación de Riesgos</a:t>
            </a:r>
            <a:endParaRPr dirty="0"/>
          </a:p>
        </p:txBody>
      </p:sp>
      <p:sp>
        <p:nvSpPr>
          <p:cNvPr id="172" name="Google Shape;172;p12"/>
          <p:cNvSpPr txBox="1"/>
          <p:nvPr/>
        </p:nvSpPr>
        <p:spPr>
          <a:xfrm>
            <a:off x="502991" y="3059668"/>
            <a:ext cx="4519635" cy="36933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s-CL" sz="1800" b="0" i="0" u="none" strike="noStrike" cap="none" dirty="0">
                <a:solidFill>
                  <a:schemeClr val="dk1"/>
                </a:solidFill>
                <a:latin typeface="Calibri"/>
                <a:ea typeface="Calibri"/>
                <a:cs typeface="Calibri"/>
                <a:sym typeface="Calibri"/>
              </a:rPr>
              <a:t>Matriz de Riesgos considerados en el Proyecto</a:t>
            </a:r>
            <a:endParaRPr sz="1400" b="0" i="0" u="none" strike="noStrike" cap="none" dirty="0">
              <a:solidFill>
                <a:srgbClr val="000000"/>
              </a:solidFill>
              <a:latin typeface="Arial"/>
              <a:ea typeface="Arial"/>
              <a:cs typeface="Arial"/>
              <a:sym typeface="Arial"/>
            </a:endParaRPr>
          </a:p>
        </p:txBody>
      </p:sp>
      <p:pic>
        <p:nvPicPr>
          <p:cNvPr id="2" name="Imagen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81822" y="921380"/>
            <a:ext cx="6235659" cy="579465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12"/>
          <p:cNvSpPr txBox="1">
            <a:spLocks noGrp="1"/>
          </p:cNvSpPr>
          <p:nvPr>
            <p:ph type="title"/>
          </p:nvPr>
        </p:nvSpPr>
        <p:spPr>
          <a:xfrm>
            <a:off x="705395" y="765209"/>
            <a:ext cx="4498371" cy="615142"/>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s-CL" sz="2800" b="1" dirty="0"/>
              <a:t>Matriz RACI</a:t>
            </a:r>
            <a:endParaRPr sz="2800" b="1" dirty="0"/>
          </a:p>
        </p:txBody>
      </p:sp>
      <p:sp>
        <p:nvSpPr>
          <p:cNvPr id="6" name="CuadroTexto 5">
            <a:extLst>
              <a:ext uri="{FF2B5EF4-FFF2-40B4-BE49-F238E27FC236}">
                <a16:creationId xmlns:a16="http://schemas.microsoft.com/office/drawing/2014/main" id="{154E608D-E656-1CCB-B0A2-974724BA8615}"/>
              </a:ext>
            </a:extLst>
          </p:cNvPr>
          <p:cNvSpPr txBox="1"/>
          <p:nvPr/>
        </p:nvSpPr>
        <p:spPr>
          <a:xfrm>
            <a:off x="8370357" y="2765477"/>
            <a:ext cx="3582492" cy="3477875"/>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wrap="square">
            <a:spAutoFit/>
          </a:bodyPr>
          <a:lstStyle/>
          <a:p>
            <a:pPr>
              <a:buNone/>
            </a:pPr>
            <a:r>
              <a:rPr lang="es-CL" sz="2000" b="1" dirty="0"/>
              <a:t>Asignaciones R/A/C/I</a:t>
            </a:r>
            <a:r>
              <a:rPr lang="es-CL" sz="2000" dirty="0"/>
              <a:t>:</a:t>
            </a:r>
          </a:p>
          <a:p>
            <a:pPr>
              <a:buFont typeface="Arial" panose="020B0604020202020204" pitchFamily="34" charset="0"/>
              <a:buChar char="•"/>
            </a:pPr>
            <a:r>
              <a:rPr lang="es-CL" sz="2000" b="1" dirty="0"/>
              <a:t>A</a:t>
            </a:r>
            <a:r>
              <a:rPr lang="es-CL" sz="2000" dirty="0"/>
              <a:t> (</a:t>
            </a:r>
            <a:r>
              <a:rPr lang="es-CL" sz="2000" dirty="0" err="1"/>
              <a:t>Accountable</a:t>
            </a:r>
            <a:r>
              <a:rPr lang="es-CL" sz="2000" dirty="0"/>
              <a:t>) para quien tiene la última palabra en esa tarea.</a:t>
            </a:r>
          </a:p>
          <a:p>
            <a:pPr>
              <a:buFont typeface="Arial" panose="020B0604020202020204" pitchFamily="34" charset="0"/>
              <a:buChar char="•"/>
            </a:pPr>
            <a:r>
              <a:rPr lang="es-CL" sz="2000" b="1" dirty="0"/>
              <a:t>R</a:t>
            </a:r>
            <a:r>
              <a:rPr lang="es-CL" sz="2000" dirty="0"/>
              <a:t> (</a:t>
            </a:r>
            <a:r>
              <a:rPr lang="es-CL" sz="2000" dirty="0" err="1"/>
              <a:t>Responsible</a:t>
            </a:r>
            <a:r>
              <a:rPr lang="es-CL" sz="2000" dirty="0"/>
              <a:t>) para quien la ejecuta directamente.</a:t>
            </a:r>
          </a:p>
          <a:p>
            <a:pPr>
              <a:buFont typeface="Arial" panose="020B0604020202020204" pitchFamily="34" charset="0"/>
              <a:buChar char="•"/>
            </a:pPr>
            <a:r>
              <a:rPr lang="es-CL" sz="2000" b="1" dirty="0"/>
              <a:t>C</a:t>
            </a:r>
            <a:r>
              <a:rPr lang="es-CL" sz="2000" dirty="0"/>
              <a:t> (</a:t>
            </a:r>
            <a:r>
              <a:rPr lang="es-CL" sz="2000" dirty="0" err="1"/>
              <a:t>Consulted</a:t>
            </a:r>
            <a:r>
              <a:rPr lang="es-CL" sz="2000" dirty="0"/>
              <a:t>) para quienes aportan información o validan.</a:t>
            </a:r>
          </a:p>
          <a:p>
            <a:pPr>
              <a:buFont typeface="Arial" panose="020B0604020202020204" pitchFamily="34" charset="0"/>
              <a:buChar char="•"/>
            </a:pPr>
            <a:r>
              <a:rPr lang="es-CL" sz="2000" b="1" dirty="0"/>
              <a:t>I</a:t>
            </a:r>
            <a:r>
              <a:rPr lang="es-CL" sz="2000" dirty="0"/>
              <a:t> (</a:t>
            </a:r>
            <a:r>
              <a:rPr lang="es-CL" sz="2000" dirty="0" err="1"/>
              <a:t>Informed</a:t>
            </a:r>
            <a:r>
              <a:rPr lang="es-CL" sz="2000" dirty="0"/>
              <a:t>) para quienes solo reciben actualizaciones.</a:t>
            </a:r>
          </a:p>
        </p:txBody>
      </p:sp>
      <p:graphicFrame>
        <p:nvGraphicFramePr>
          <p:cNvPr id="7" name="Tabla 6">
            <a:extLst>
              <a:ext uri="{FF2B5EF4-FFF2-40B4-BE49-F238E27FC236}">
                <a16:creationId xmlns:a16="http://schemas.microsoft.com/office/drawing/2014/main" id="{7701CB25-D2E8-EDA5-2F96-603E15A519BE}"/>
              </a:ext>
            </a:extLst>
          </p:cNvPr>
          <p:cNvGraphicFramePr>
            <a:graphicFrameLocks noGrp="1"/>
          </p:cNvGraphicFramePr>
          <p:nvPr>
            <p:extLst>
              <p:ext uri="{D42A27DB-BD31-4B8C-83A1-F6EECF244321}">
                <p14:modId xmlns:p14="http://schemas.microsoft.com/office/powerpoint/2010/main" val="1062321011"/>
              </p:ext>
            </p:extLst>
          </p:nvPr>
        </p:nvGraphicFramePr>
        <p:xfrm>
          <a:off x="151226" y="1620981"/>
          <a:ext cx="7667246" cy="4622370"/>
        </p:xfrm>
        <a:graphic>
          <a:graphicData uri="http://schemas.openxmlformats.org/drawingml/2006/table">
            <a:tbl>
              <a:tblPr>
                <a:tableStyleId>{5C22544A-7EE6-4342-B048-85BDC9FD1C3A}</a:tableStyleId>
              </a:tblPr>
              <a:tblGrid>
                <a:gridCol w="1025656">
                  <a:extLst>
                    <a:ext uri="{9D8B030D-6E8A-4147-A177-3AD203B41FA5}">
                      <a16:colId xmlns:a16="http://schemas.microsoft.com/office/drawing/2014/main" val="2226084811"/>
                    </a:ext>
                  </a:extLst>
                </a:gridCol>
                <a:gridCol w="1107456">
                  <a:extLst>
                    <a:ext uri="{9D8B030D-6E8A-4147-A177-3AD203B41FA5}">
                      <a16:colId xmlns:a16="http://schemas.microsoft.com/office/drawing/2014/main" val="3898394804"/>
                    </a:ext>
                  </a:extLst>
                </a:gridCol>
                <a:gridCol w="1109030">
                  <a:extLst>
                    <a:ext uri="{9D8B030D-6E8A-4147-A177-3AD203B41FA5}">
                      <a16:colId xmlns:a16="http://schemas.microsoft.com/office/drawing/2014/main" val="568779271"/>
                    </a:ext>
                  </a:extLst>
                </a:gridCol>
                <a:gridCol w="1239595">
                  <a:extLst>
                    <a:ext uri="{9D8B030D-6E8A-4147-A177-3AD203B41FA5}">
                      <a16:colId xmlns:a16="http://schemas.microsoft.com/office/drawing/2014/main" val="1062806676"/>
                    </a:ext>
                  </a:extLst>
                </a:gridCol>
                <a:gridCol w="1132625">
                  <a:extLst>
                    <a:ext uri="{9D8B030D-6E8A-4147-A177-3AD203B41FA5}">
                      <a16:colId xmlns:a16="http://schemas.microsoft.com/office/drawing/2014/main" val="1152743170"/>
                    </a:ext>
                  </a:extLst>
                </a:gridCol>
                <a:gridCol w="1222292">
                  <a:extLst>
                    <a:ext uri="{9D8B030D-6E8A-4147-A177-3AD203B41FA5}">
                      <a16:colId xmlns:a16="http://schemas.microsoft.com/office/drawing/2014/main" val="3908498813"/>
                    </a:ext>
                  </a:extLst>
                </a:gridCol>
                <a:gridCol w="830592">
                  <a:extLst>
                    <a:ext uri="{9D8B030D-6E8A-4147-A177-3AD203B41FA5}">
                      <a16:colId xmlns:a16="http://schemas.microsoft.com/office/drawing/2014/main" val="3388011556"/>
                    </a:ext>
                  </a:extLst>
                </a:gridCol>
              </a:tblGrid>
              <a:tr h="581346">
                <a:tc>
                  <a:txBody>
                    <a:bodyPr/>
                    <a:lstStyle/>
                    <a:p>
                      <a:pPr algn="ctr" fontAlgn="ctr">
                        <a:buNone/>
                      </a:pPr>
                      <a:r>
                        <a:rPr lang="es-CL" sz="700" u="none" strike="noStrike" dirty="0">
                          <a:effectLst/>
                        </a:rPr>
                        <a:t>TAREAS</a:t>
                      </a:r>
                      <a:endParaRPr lang="es-CL" sz="700" b="0" i="0" u="none" strike="noStrike" dirty="0">
                        <a:solidFill>
                          <a:srgbClr val="000000"/>
                        </a:solidFill>
                        <a:effectLst/>
                        <a:latin typeface="Calibri" panose="020F0502020204030204" pitchFamily="34" charset="0"/>
                      </a:endParaRPr>
                    </a:p>
                  </a:txBody>
                  <a:tcPr marL="5914" marR="5914" marT="5914" marB="0" anchor="ctr"/>
                </a:tc>
                <a:tc>
                  <a:txBody>
                    <a:bodyPr/>
                    <a:lstStyle/>
                    <a:p>
                      <a:pPr algn="l" fontAlgn="b">
                        <a:buNone/>
                      </a:pPr>
                      <a:r>
                        <a:rPr lang="es-MX" sz="700" u="none" strike="noStrike">
                          <a:effectLst/>
                        </a:rPr>
                        <a:t>JEFE DE PROYECTO(Alexander Palma)</a:t>
                      </a:r>
                      <a:endParaRPr lang="es-MX" sz="700" b="0" i="0" u="none" strike="noStrike">
                        <a:solidFill>
                          <a:srgbClr val="000000"/>
                        </a:solidFill>
                        <a:effectLst/>
                        <a:latin typeface="Calibri" panose="020F0502020204030204" pitchFamily="34" charset="0"/>
                      </a:endParaRPr>
                    </a:p>
                  </a:txBody>
                  <a:tcPr marL="5914" marR="5914" marT="5914" marB="0" anchor="b"/>
                </a:tc>
                <a:tc>
                  <a:txBody>
                    <a:bodyPr/>
                    <a:lstStyle/>
                    <a:p>
                      <a:pPr algn="l" fontAlgn="b">
                        <a:buNone/>
                      </a:pPr>
                      <a:r>
                        <a:rPr lang="es-CL" sz="700" u="none" strike="noStrike">
                          <a:effectLst/>
                        </a:rPr>
                        <a:t>GERENTE DE PROYECTO(William Diaz)</a:t>
                      </a:r>
                      <a:endParaRPr lang="es-CL" sz="700" b="0" i="0" u="none" strike="noStrike">
                        <a:solidFill>
                          <a:srgbClr val="000000"/>
                        </a:solidFill>
                        <a:effectLst/>
                        <a:latin typeface="Calibri" panose="020F0502020204030204" pitchFamily="34" charset="0"/>
                      </a:endParaRPr>
                    </a:p>
                  </a:txBody>
                  <a:tcPr marL="5914" marR="5914" marT="5914" marB="0" anchor="b"/>
                </a:tc>
                <a:tc>
                  <a:txBody>
                    <a:bodyPr/>
                    <a:lstStyle/>
                    <a:p>
                      <a:pPr algn="l" fontAlgn="b">
                        <a:buNone/>
                      </a:pPr>
                      <a:r>
                        <a:rPr lang="es-CL" sz="700" u="none" strike="noStrike">
                          <a:effectLst/>
                        </a:rPr>
                        <a:t>DESARROLLADOR BACKEND(William Diaz)</a:t>
                      </a:r>
                      <a:endParaRPr lang="es-CL" sz="700" b="0" i="0" u="none" strike="noStrike">
                        <a:solidFill>
                          <a:srgbClr val="000000"/>
                        </a:solidFill>
                        <a:effectLst/>
                        <a:latin typeface="Calibri" panose="020F0502020204030204" pitchFamily="34" charset="0"/>
                      </a:endParaRPr>
                    </a:p>
                  </a:txBody>
                  <a:tcPr marL="5914" marR="5914" marT="5914" marB="0" anchor="b"/>
                </a:tc>
                <a:tc>
                  <a:txBody>
                    <a:bodyPr/>
                    <a:lstStyle/>
                    <a:p>
                      <a:pPr algn="l" fontAlgn="b">
                        <a:buNone/>
                      </a:pPr>
                      <a:r>
                        <a:rPr lang="es-MX" sz="700" u="none" strike="noStrike">
                          <a:effectLst/>
                        </a:rPr>
                        <a:t>DISEÑADOR UI/UX(ALVARO CAMPOS/)</a:t>
                      </a:r>
                      <a:endParaRPr lang="es-MX" sz="700" b="0" i="0" u="none" strike="noStrike">
                        <a:solidFill>
                          <a:srgbClr val="000000"/>
                        </a:solidFill>
                        <a:effectLst/>
                        <a:latin typeface="Calibri" panose="020F0502020204030204" pitchFamily="34" charset="0"/>
                      </a:endParaRPr>
                    </a:p>
                  </a:txBody>
                  <a:tcPr marL="5914" marR="5914" marT="5914" marB="0" anchor="b"/>
                </a:tc>
                <a:tc>
                  <a:txBody>
                    <a:bodyPr/>
                    <a:lstStyle/>
                    <a:p>
                      <a:pPr algn="l" fontAlgn="b">
                        <a:buNone/>
                      </a:pPr>
                      <a:r>
                        <a:rPr lang="es-CL" sz="700" u="none" strike="noStrike">
                          <a:effectLst/>
                        </a:rPr>
                        <a:t>ESPECIALISTA ENERGIA(Alexander Palma)</a:t>
                      </a:r>
                      <a:endParaRPr lang="es-CL" sz="700" b="0" i="0" u="none" strike="noStrike">
                        <a:solidFill>
                          <a:srgbClr val="000000"/>
                        </a:solidFill>
                        <a:effectLst/>
                        <a:latin typeface="Calibri" panose="020F0502020204030204" pitchFamily="34" charset="0"/>
                      </a:endParaRPr>
                    </a:p>
                  </a:txBody>
                  <a:tcPr marL="5914" marR="5914" marT="5914" marB="0" anchor="b"/>
                </a:tc>
                <a:tc>
                  <a:txBody>
                    <a:bodyPr/>
                    <a:lstStyle/>
                    <a:p>
                      <a:pPr algn="l" fontAlgn="b">
                        <a:buNone/>
                      </a:pPr>
                      <a:r>
                        <a:rPr lang="es-CL" sz="700" u="none" strike="noStrike">
                          <a:effectLst/>
                        </a:rPr>
                        <a:t>QA/TESTER(Alvaro Campos)</a:t>
                      </a:r>
                      <a:endParaRPr lang="es-CL" sz="700" b="0" i="0" u="none" strike="noStrike">
                        <a:solidFill>
                          <a:srgbClr val="000000"/>
                        </a:solidFill>
                        <a:effectLst/>
                        <a:latin typeface="Calibri" panose="020F0502020204030204" pitchFamily="34" charset="0"/>
                      </a:endParaRPr>
                    </a:p>
                  </a:txBody>
                  <a:tcPr marL="5914" marR="5914" marT="5914" marB="0" anchor="b"/>
                </a:tc>
                <a:extLst>
                  <a:ext uri="{0D108BD9-81ED-4DB2-BD59-A6C34878D82A}">
                    <a16:rowId xmlns:a16="http://schemas.microsoft.com/office/drawing/2014/main" val="834140632"/>
                  </a:ext>
                </a:extLst>
              </a:tr>
              <a:tr h="210955">
                <a:tc>
                  <a:txBody>
                    <a:bodyPr/>
                    <a:lstStyle/>
                    <a:p>
                      <a:pPr algn="ctr" fontAlgn="ctr">
                        <a:buNone/>
                      </a:pPr>
                      <a:r>
                        <a:rPr lang="es-CL" sz="700" u="none" strike="noStrike">
                          <a:effectLst/>
                        </a:rPr>
                        <a:t>Planificacion de Proyecto</a:t>
                      </a:r>
                      <a:endParaRPr lang="es-CL" sz="700" b="0" i="0" u="none" strike="noStrike">
                        <a:solidFill>
                          <a:srgbClr val="000000"/>
                        </a:solidFill>
                        <a:effectLst/>
                        <a:latin typeface="Calibri" panose="020F0502020204030204" pitchFamily="34" charset="0"/>
                      </a:endParaRPr>
                    </a:p>
                  </a:txBody>
                  <a:tcPr marL="5914" marR="5914" marT="5914" marB="0" anchor="ctr"/>
                </a:tc>
                <a:tc>
                  <a:txBody>
                    <a:bodyPr/>
                    <a:lstStyle/>
                    <a:p>
                      <a:pPr algn="l" fontAlgn="b">
                        <a:buNone/>
                      </a:pPr>
                      <a:r>
                        <a:rPr lang="es-CL" sz="700" u="none" strike="noStrike">
                          <a:effectLst/>
                        </a:rPr>
                        <a:t>A</a:t>
                      </a:r>
                      <a:endParaRPr lang="es-CL" sz="700" b="0" i="0" u="none" strike="noStrike">
                        <a:solidFill>
                          <a:srgbClr val="000000"/>
                        </a:solidFill>
                        <a:effectLst/>
                        <a:latin typeface="Calibri" panose="020F0502020204030204" pitchFamily="34" charset="0"/>
                      </a:endParaRPr>
                    </a:p>
                  </a:txBody>
                  <a:tcPr marL="5914" marR="5914" marT="5914" marB="0" anchor="b"/>
                </a:tc>
                <a:tc>
                  <a:txBody>
                    <a:bodyPr/>
                    <a:lstStyle/>
                    <a:p>
                      <a:pPr algn="l" fontAlgn="b">
                        <a:buNone/>
                      </a:pPr>
                      <a:r>
                        <a:rPr lang="es-CL" sz="700" u="none" strike="noStrike">
                          <a:effectLst/>
                        </a:rPr>
                        <a:t>C</a:t>
                      </a:r>
                      <a:endParaRPr lang="es-CL" sz="700" b="0" i="0" u="none" strike="noStrike">
                        <a:solidFill>
                          <a:srgbClr val="000000"/>
                        </a:solidFill>
                        <a:effectLst/>
                        <a:latin typeface="Calibri" panose="020F0502020204030204" pitchFamily="34" charset="0"/>
                      </a:endParaRPr>
                    </a:p>
                  </a:txBody>
                  <a:tcPr marL="5914" marR="5914" marT="5914" marB="0" anchor="b"/>
                </a:tc>
                <a:tc>
                  <a:txBody>
                    <a:bodyPr/>
                    <a:lstStyle/>
                    <a:p>
                      <a:pPr algn="l" fontAlgn="b">
                        <a:buNone/>
                      </a:pPr>
                      <a:r>
                        <a:rPr lang="es-CL" sz="700" u="none" strike="noStrike">
                          <a:effectLst/>
                        </a:rPr>
                        <a:t>I</a:t>
                      </a:r>
                      <a:endParaRPr lang="es-CL" sz="700" b="0" i="0" u="none" strike="noStrike">
                        <a:solidFill>
                          <a:srgbClr val="000000"/>
                        </a:solidFill>
                        <a:effectLst/>
                        <a:latin typeface="Calibri" panose="020F0502020204030204" pitchFamily="34" charset="0"/>
                      </a:endParaRPr>
                    </a:p>
                  </a:txBody>
                  <a:tcPr marL="5914" marR="5914" marT="5914" marB="0" anchor="b"/>
                </a:tc>
                <a:tc>
                  <a:txBody>
                    <a:bodyPr/>
                    <a:lstStyle/>
                    <a:p>
                      <a:pPr algn="l" fontAlgn="b">
                        <a:buNone/>
                      </a:pPr>
                      <a:r>
                        <a:rPr lang="es-CL" sz="700" u="none" strike="noStrike">
                          <a:effectLst/>
                        </a:rPr>
                        <a:t>I</a:t>
                      </a:r>
                      <a:endParaRPr lang="es-CL" sz="700" b="0" i="0" u="none" strike="noStrike">
                        <a:solidFill>
                          <a:srgbClr val="000000"/>
                        </a:solidFill>
                        <a:effectLst/>
                        <a:latin typeface="Calibri" panose="020F0502020204030204" pitchFamily="34" charset="0"/>
                      </a:endParaRPr>
                    </a:p>
                  </a:txBody>
                  <a:tcPr marL="5914" marR="5914" marT="5914" marB="0" anchor="b"/>
                </a:tc>
                <a:tc>
                  <a:txBody>
                    <a:bodyPr/>
                    <a:lstStyle/>
                    <a:p>
                      <a:pPr algn="l" fontAlgn="b">
                        <a:buNone/>
                      </a:pPr>
                      <a:r>
                        <a:rPr lang="es-CL" sz="700" u="none" strike="noStrike">
                          <a:effectLst/>
                        </a:rPr>
                        <a:t>I</a:t>
                      </a:r>
                      <a:endParaRPr lang="es-CL" sz="700" b="0" i="0" u="none" strike="noStrike">
                        <a:solidFill>
                          <a:srgbClr val="000000"/>
                        </a:solidFill>
                        <a:effectLst/>
                        <a:latin typeface="Calibri" panose="020F0502020204030204" pitchFamily="34" charset="0"/>
                      </a:endParaRPr>
                    </a:p>
                  </a:txBody>
                  <a:tcPr marL="5914" marR="5914" marT="5914" marB="0" anchor="b"/>
                </a:tc>
                <a:tc>
                  <a:txBody>
                    <a:bodyPr/>
                    <a:lstStyle/>
                    <a:p>
                      <a:pPr algn="l" fontAlgn="b">
                        <a:buNone/>
                      </a:pPr>
                      <a:r>
                        <a:rPr lang="es-CL" sz="700" u="none" strike="noStrike">
                          <a:effectLst/>
                        </a:rPr>
                        <a:t>I</a:t>
                      </a:r>
                      <a:endParaRPr lang="es-CL" sz="700" b="0" i="0" u="none" strike="noStrike">
                        <a:solidFill>
                          <a:srgbClr val="000000"/>
                        </a:solidFill>
                        <a:effectLst/>
                        <a:latin typeface="Calibri" panose="020F0502020204030204" pitchFamily="34" charset="0"/>
                      </a:endParaRPr>
                    </a:p>
                  </a:txBody>
                  <a:tcPr marL="5914" marR="5914" marT="5914" marB="0" anchor="b"/>
                </a:tc>
                <a:extLst>
                  <a:ext uri="{0D108BD9-81ED-4DB2-BD59-A6C34878D82A}">
                    <a16:rowId xmlns:a16="http://schemas.microsoft.com/office/drawing/2014/main" val="2622407677"/>
                  </a:ext>
                </a:extLst>
              </a:tr>
              <a:tr h="581346">
                <a:tc>
                  <a:txBody>
                    <a:bodyPr/>
                    <a:lstStyle/>
                    <a:p>
                      <a:pPr algn="l" fontAlgn="ctr">
                        <a:buNone/>
                      </a:pPr>
                      <a:r>
                        <a:rPr lang="es-MX" sz="700" u="none" strike="noStrike">
                          <a:effectLst/>
                        </a:rPr>
                        <a:t>Definir Requisitos funcionales y no funcionales</a:t>
                      </a:r>
                      <a:endParaRPr lang="es-MX" sz="700" b="0" i="0" u="none" strike="noStrike">
                        <a:solidFill>
                          <a:srgbClr val="000000"/>
                        </a:solidFill>
                        <a:effectLst/>
                        <a:latin typeface="Calibri" panose="020F0502020204030204" pitchFamily="34" charset="0"/>
                      </a:endParaRPr>
                    </a:p>
                  </a:txBody>
                  <a:tcPr marL="5914" marR="5914" marT="5914" marB="0" anchor="ctr"/>
                </a:tc>
                <a:tc>
                  <a:txBody>
                    <a:bodyPr/>
                    <a:lstStyle/>
                    <a:p>
                      <a:pPr algn="l" fontAlgn="b">
                        <a:buNone/>
                      </a:pPr>
                      <a:r>
                        <a:rPr lang="es-CL" sz="700" u="none" strike="noStrike">
                          <a:effectLst/>
                        </a:rPr>
                        <a:t>A</a:t>
                      </a:r>
                      <a:endParaRPr lang="es-CL" sz="700" b="0" i="0" u="none" strike="noStrike">
                        <a:solidFill>
                          <a:srgbClr val="000000"/>
                        </a:solidFill>
                        <a:effectLst/>
                        <a:latin typeface="Calibri" panose="020F0502020204030204" pitchFamily="34" charset="0"/>
                      </a:endParaRPr>
                    </a:p>
                  </a:txBody>
                  <a:tcPr marL="5914" marR="5914" marT="5914" marB="0" anchor="b"/>
                </a:tc>
                <a:tc>
                  <a:txBody>
                    <a:bodyPr/>
                    <a:lstStyle/>
                    <a:p>
                      <a:pPr algn="l" fontAlgn="b">
                        <a:buNone/>
                      </a:pPr>
                      <a:r>
                        <a:rPr lang="es-CL" sz="700" u="none" strike="noStrike">
                          <a:effectLst/>
                        </a:rPr>
                        <a:t>R</a:t>
                      </a:r>
                      <a:endParaRPr lang="es-CL" sz="700" b="0" i="0" u="none" strike="noStrike">
                        <a:solidFill>
                          <a:srgbClr val="000000"/>
                        </a:solidFill>
                        <a:effectLst/>
                        <a:latin typeface="Calibri" panose="020F0502020204030204" pitchFamily="34" charset="0"/>
                      </a:endParaRPr>
                    </a:p>
                  </a:txBody>
                  <a:tcPr marL="5914" marR="5914" marT="5914" marB="0" anchor="b"/>
                </a:tc>
                <a:tc>
                  <a:txBody>
                    <a:bodyPr/>
                    <a:lstStyle/>
                    <a:p>
                      <a:pPr algn="l" fontAlgn="b">
                        <a:buNone/>
                      </a:pPr>
                      <a:r>
                        <a:rPr lang="es-CL" sz="700" u="none" strike="noStrike" dirty="0">
                          <a:effectLst/>
                        </a:rPr>
                        <a:t>I</a:t>
                      </a:r>
                      <a:endParaRPr lang="es-CL" sz="700" b="0" i="0" u="none" strike="noStrike" dirty="0">
                        <a:solidFill>
                          <a:srgbClr val="000000"/>
                        </a:solidFill>
                        <a:effectLst/>
                        <a:latin typeface="Calibri" panose="020F0502020204030204" pitchFamily="34" charset="0"/>
                      </a:endParaRPr>
                    </a:p>
                  </a:txBody>
                  <a:tcPr marL="5914" marR="5914" marT="5914" marB="0" anchor="b"/>
                </a:tc>
                <a:tc>
                  <a:txBody>
                    <a:bodyPr/>
                    <a:lstStyle/>
                    <a:p>
                      <a:pPr algn="l" fontAlgn="b">
                        <a:buNone/>
                      </a:pPr>
                      <a:r>
                        <a:rPr lang="es-CL" sz="700" u="none" strike="noStrike">
                          <a:effectLst/>
                        </a:rPr>
                        <a:t>I</a:t>
                      </a:r>
                      <a:endParaRPr lang="es-CL" sz="700" b="0" i="0" u="none" strike="noStrike">
                        <a:solidFill>
                          <a:srgbClr val="000000"/>
                        </a:solidFill>
                        <a:effectLst/>
                        <a:latin typeface="Calibri" panose="020F0502020204030204" pitchFamily="34" charset="0"/>
                      </a:endParaRPr>
                    </a:p>
                  </a:txBody>
                  <a:tcPr marL="5914" marR="5914" marT="5914" marB="0" anchor="b"/>
                </a:tc>
                <a:tc>
                  <a:txBody>
                    <a:bodyPr/>
                    <a:lstStyle/>
                    <a:p>
                      <a:pPr algn="l" fontAlgn="b">
                        <a:buNone/>
                      </a:pPr>
                      <a:r>
                        <a:rPr lang="es-CL" sz="700" u="none" strike="noStrike">
                          <a:effectLst/>
                        </a:rPr>
                        <a:t>C</a:t>
                      </a:r>
                      <a:endParaRPr lang="es-CL" sz="700" b="0" i="0" u="none" strike="noStrike">
                        <a:solidFill>
                          <a:srgbClr val="000000"/>
                        </a:solidFill>
                        <a:effectLst/>
                        <a:latin typeface="Calibri" panose="020F0502020204030204" pitchFamily="34" charset="0"/>
                      </a:endParaRPr>
                    </a:p>
                  </a:txBody>
                  <a:tcPr marL="5914" marR="5914" marT="5914" marB="0" anchor="b"/>
                </a:tc>
                <a:tc>
                  <a:txBody>
                    <a:bodyPr/>
                    <a:lstStyle/>
                    <a:p>
                      <a:pPr algn="l" fontAlgn="b">
                        <a:buNone/>
                      </a:pPr>
                      <a:r>
                        <a:rPr lang="es-CL" sz="700" u="none" strike="noStrike">
                          <a:effectLst/>
                        </a:rPr>
                        <a:t>I</a:t>
                      </a:r>
                      <a:endParaRPr lang="es-CL" sz="700" b="0" i="0" u="none" strike="noStrike">
                        <a:solidFill>
                          <a:srgbClr val="000000"/>
                        </a:solidFill>
                        <a:effectLst/>
                        <a:latin typeface="Calibri" panose="020F0502020204030204" pitchFamily="34" charset="0"/>
                      </a:endParaRPr>
                    </a:p>
                  </a:txBody>
                  <a:tcPr marL="5914" marR="5914" marT="5914" marB="0" anchor="b"/>
                </a:tc>
                <a:extLst>
                  <a:ext uri="{0D108BD9-81ED-4DB2-BD59-A6C34878D82A}">
                    <a16:rowId xmlns:a16="http://schemas.microsoft.com/office/drawing/2014/main" val="2463929615"/>
                  </a:ext>
                </a:extLst>
              </a:tr>
              <a:tr h="432460">
                <a:tc>
                  <a:txBody>
                    <a:bodyPr/>
                    <a:lstStyle/>
                    <a:p>
                      <a:pPr algn="ctr" fontAlgn="ctr">
                        <a:buNone/>
                      </a:pPr>
                      <a:r>
                        <a:rPr lang="es-MX" sz="700" u="none" strike="noStrike">
                          <a:effectLst/>
                        </a:rPr>
                        <a:t>Desarollar backend y base de datos</a:t>
                      </a:r>
                      <a:endParaRPr lang="es-MX" sz="700" b="0" i="0" u="none" strike="noStrike">
                        <a:solidFill>
                          <a:srgbClr val="000000"/>
                        </a:solidFill>
                        <a:effectLst/>
                        <a:latin typeface="Calibri" panose="020F0502020204030204" pitchFamily="34" charset="0"/>
                      </a:endParaRPr>
                    </a:p>
                  </a:txBody>
                  <a:tcPr marL="5914" marR="5914" marT="5914" marB="0" anchor="ctr"/>
                </a:tc>
                <a:tc>
                  <a:txBody>
                    <a:bodyPr/>
                    <a:lstStyle/>
                    <a:p>
                      <a:pPr algn="l" fontAlgn="b">
                        <a:buNone/>
                      </a:pPr>
                      <a:r>
                        <a:rPr lang="es-CL" sz="700" u="none" strike="noStrike">
                          <a:effectLst/>
                        </a:rPr>
                        <a:t>C</a:t>
                      </a:r>
                      <a:endParaRPr lang="es-CL" sz="700" b="0" i="0" u="none" strike="noStrike">
                        <a:solidFill>
                          <a:srgbClr val="000000"/>
                        </a:solidFill>
                        <a:effectLst/>
                        <a:latin typeface="Calibri" panose="020F0502020204030204" pitchFamily="34" charset="0"/>
                      </a:endParaRPr>
                    </a:p>
                  </a:txBody>
                  <a:tcPr marL="5914" marR="5914" marT="5914" marB="0" anchor="b"/>
                </a:tc>
                <a:tc>
                  <a:txBody>
                    <a:bodyPr/>
                    <a:lstStyle/>
                    <a:p>
                      <a:pPr algn="l" fontAlgn="b">
                        <a:buNone/>
                      </a:pPr>
                      <a:r>
                        <a:rPr lang="es-CL" sz="700" u="none" strike="noStrike">
                          <a:effectLst/>
                        </a:rPr>
                        <a:t>A</a:t>
                      </a:r>
                      <a:endParaRPr lang="es-CL" sz="700" b="0" i="0" u="none" strike="noStrike">
                        <a:solidFill>
                          <a:srgbClr val="000000"/>
                        </a:solidFill>
                        <a:effectLst/>
                        <a:latin typeface="Calibri" panose="020F0502020204030204" pitchFamily="34" charset="0"/>
                      </a:endParaRPr>
                    </a:p>
                  </a:txBody>
                  <a:tcPr marL="5914" marR="5914" marT="5914" marB="0" anchor="b"/>
                </a:tc>
                <a:tc>
                  <a:txBody>
                    <a:bodyPr/>
                    <a:lstStyle/>
                    <a:p>
                      <a:pPr algn="l" fontAlgn="b">
                        <a:buNone/>
                      </a:pPr>
                      <a:r>
                        <a:rPr lang="es-CL" sz="700" u="none" strike="noStrike" dirty="0">
                          <a:effectLst/>
                        </a:rPr>
                        <a:t>R</a:t>
                      </a:r>
                      <a:endParaRPr lang="es-CL" sz="700" b="0" i="0" u="none" strike="noStrike" dirty="0">
                        <a:solidFill>
                          <a:srgbClr val="000000"/>
                        </a:solidFill>
                        <a:effectLst/>
                        <a:latin typeface="Calibri" panose="020F0502020204030204" pitchFamily="34" charset="0"/>
                      </a:endParaRPr>
                    </a:p>
                  </a:txBody>
                  <a:tcPr marL="5914" marR="5914" marT="5914" marB="0" anchor="b"/>
                </a:tc>
                <a:tc>
                  <a:txBody>
                    <a:bodyPr/>
                    <a:lstStyle/>
                    <a:p>
                      <a:pPr algn="l" fontAlgn="b">
                        <a:buNone/>
                      </a:pPr>
                      <a:r>
                        <a:rPr lang="es-CL" sz="700" u="none" strike="noStrike">
                          <a:effectLst/>
                        </a:rPr>
                        <a:t>I</a:t>
                      </a:r>
                      <a:endParaRPr lang="es-CL" sz="700" b="0" i="0" u="none" strike="noStrike">
                        <a:solidFill>
                          <a:srgbClr val="000000"/>
                        </a:solidFill>
                        <a:effectLst/>
                        <a:latin typeface="Calibri" panose="020F0502020204030204" pitchFamily="34" charset="0"/>
                      </a:endParaRPr>
                    </a:p>
                  </a:txBody>
                  <a:tcPr marL="5914" marR="5914" marT="5914" marB="0" anchor="b"/>
                </a:tc>
                <a:tc>
                  <a:txBody>
                    <a:bodyPr/>
                    <a:lstStyle/>
                    <a:p>
                      <a:pPr algn="l" fontAlgn="b">
                        <a:buNone/>
                      </a:pPr>
                      <a:r>
                        <a:rPr lang="es-CL" sz="700" u="none" strike="noStrike">
                          <a:effectLst/>
                        </a:rPr>
                        <a:t>I</a:t>
                      </a:r>
                      <a:endParaRPr lang="es-CL" sz="700" b="0" i="0" u="none" strike="noStrike">
                        <a:solidFill>
                          <a:srgbClr val="000000"/>
                        </a:solidFill>
                        <a:effectLst/>
                        <a:latin typeface="Calibri" panose="020F0502020204030204" pitchFamily="34" charset="0"/>
                      </a:endParaRPr>
                    </a:p>
                  </a:txBody>
                  <a:tcPr marL="5914" marR="5914" marT="5914" marB="0" anchor="b"/>
                </a:tc>
                <a:tc>
                  <a:txBody>
                    <a:bodyPr/>
                    <a:lstStyle/>
                    <a:p>
                      <a:pPr algn="l" fontAlgn="b">
                        <a:buNone/>
                      </a:pPr>
                      <a:r>
                        <a:rPr lang="es-CL" sz="700" u="none" strike="noStrike">
                          <a:effectLst/>
                        </a:rPr>
                        <a:t>I</a:t>
                      </a:r>
                      <a:endParaRPr lang="es-CL" sz="700" b="0" i="0" u="none" strike="noStrike">
                        <a:solidFill>
                          <a:srgbClr val="000000"/>
                        </a:solidFill>
                        <a:effectLst/>
                        <a:latin typeface="Calibri" panose="020F0502020204030204" pitchFamily="34" charset="0"/>
                      </a:endParaRPr>
                    </a:p>
                  </a:txBody>
                  <a:tcPr marL="5914" marR="5914" marT="5914" marB="0" anchor="b"/>
                </a:tc>
                <a:extLst>
                  <a:ext uri="{0D108BD9-81ED-4DB2-BD59-A6C34878D82A}">
                    <a16:rowId xmlns:a16="http://schemas.microsoft.com/office/drawing/2014/main" val="3626683217"/>
                  </a:ext>
                </a:extLst>
              </a:tr>
              <a:tr h="432460">
                <a:tc>
                  <a:txBody>
                    <a:bodyPr/>
                    <a:lstStyle/>
                    <a:p>
                      <a:pPr algn="ctr" fontAlgn="ctr">
                        <a:buNone/>
                      </a:pPr>
                      <a:r>
                        <a:rPr lang="es-MX" sz="700" u="none" strike="noStrike">
                          <a:effectLst/>
                        </a:rPr>
                        <a:t>Diseñador intefaz y experiencia de Usuario</a:t>
                      </a:r>
                      <a:endParaRPr lang="es-MX" sz="700" b="0" i="0" u="none" strike="noStrike">
                        <a:solidFill>
                          <a:srgbClr val="000000"/>
                        </a:solidFill>
                        <a:effectLst/>
                        <a:latin typeface="Calibri" panose="020F0502020204030204" pitchFamily="34" charset="0"/>
                      </a:endParaRPr>
                    </a:p>
                  </a:txBody>
                  <a:tcPr marL="5914" marR="5914" marT="5914" marB="0" anchor="ctr"/>
                </a:tc>
                <a:tc>
                  <a:txBody>
                    <a:bodyPr/>
                    <a:lstStyle/>
                    <a:p>
                      <a:pPr algn="l" fontAlgn="b">
                        <a:buNone/>
                      </a:pPr>
                      <a:r>
                        <a:rPr lang="es-CL" sz="700" u="none" strike="noStrike">
                          <a:effectLst/>
                        </a:rPr>
                        <a:t>A</a:t>
                      </a:r>
                      <a:endParaRPr lang="es-CL" sz="700" b="0" i="0" u="none" strike="noStrike">
                        <a:solidFill>
                          <a:srgbClr val="000000"/>
                        </a:solidFill>
                        <a:effectLst/>
                        <a:latin typeface="Calibri" panose="020F0502020204030204" pitchFamily="34" charset="0"/>
                      </a:endParaRPr>
                    </a:p>
                  </a:txBody>
                  <a:tcPr marL="5914" marR="5914" marT="5914" marB="0" anchor="b"/>
                </a:tc>
                <a:tc>
                  <a:txBody>
                    <a:bodyPr/>
                    <a:lstStyle/>
                    <a:p>
                      <a:pPr algn="l" fontAlgn="b">
                        <a:buNone/>
                      </a:pPr>
                      <a:r>
                        <a:rPr lang="es-CL" sz="700" u="none" strike="noStrike" dirty="0">
                          <a:effectLst/>
                        </a:rPr>
                        <a:t>C</a:t>
                      </a:r>
                      <a:endParaRPr lang="es-CL" sz="700" b="0" i="0" u="none" strike="noStrike" dirty="0">
                        <a:solidFill>
                          <a:srgbClr val="000000"/>
                        </a:solidFill>
                        <a:effectLst/>
                        <a:latin typeface="Calibri" panose="020F0502020204030204" pitchFamily="34" charset="0"/>
                      </a:endParaRPr>
                    </a:p>
                  </a:txBody>
                  <a:tcPr marL="5914" marR="5914" marT="5914" marB="0" anchor="b"/>
                </a:tc>
                <a:tc>
                  <a:txBody>
                    <a:bodyPr/>
                    <a:lstStyle/>
                    <a:p>
                      <a:pPr algn="l" fontAlgn="b">
                        <a:buNone/>
                      </a:pPr>
                      <a:r>
                        <a:rPr lang="es-CL" sz="700" u="none" strike="noStrike" dirty="0">
                          <a:effectLst/>
                        </a:rPr>
                        <a:t>I</a:t>
                      </a:r>
                      <a:endParaRPr lang="es-CL" sz="700" b="0" i="0" u="none" strike="noStrike" dirty="0">
                        <a:solidFill>
                          <a:srgbClr val="000000"/>
                        </a:solidFill>
                        <a:effectLst/>
                        <a:latin typeface="Calibri" panose="020F0502020204030204" pitchFamily="34" charset="0"/>
                      </a:endParaRPr>
                    </a:p>
                  </a:txBody>
                  <a:tcPr marL="5914" marR="5914" marT="5914" marB="0" anchor="b"/>
                </a:tc>
                <a:tc>
                  <a:txBody>
                    <a:bodyPr/>
                    <a:lstStyle/>
                    <a:p>
                      <a:pPr algn="l" fontAlgn="b">
                        <a:buNone/>
                      </a:pPr>
                      <a:r>
                        <a:rPr lang="es-CL" sz="700" u="none" strike="noStrike">
                          <a:effectLst/>
                        </a:rPr>
                        <a:t>R</a:t>
                      </a:r>
                      <a:endParaRPr lang="es-CL" sz="700" b="0" i="0" u="none" strike="noStrike">
                        <a:solidFill>
                          <a:srgbClr val="000000"/>
                        </a:solidFill>
                        <a:effectLst/>
                        <a:latin typeface="Calibri" panose="020F0502020204030204" pitchFamily="34" charset="0"/>
                      </a:endParaRPr>
                    </a:p>
                  </a:txBody>
                  <a:tcPr marL="5914" marR="5914" marT="5914" marB="0" anchor="b"/>
                </a:tc>
                <a:tc>
                  <a:txBody>
                    <a:bodyPr/>
                    <a:lstStyle/>
                    <a:p>
                      <a:pPr algn="l" fontAlgn="b">
                        <a:buNone/>
                      </a:pPr>
                      <a:r>
                        <a:rPr lang="es-CL" sz="700" u="none" strike="noStrike">
                          <a:effectLst/>
                        </a:rPr>
                        <a:t>I</a:t>
                      </a:r>
                      <a:endParaRPr lang="es-CL" sz="700" b="0" i="0" u="none" strike="noStrike">
                        <a:solidFill>
                          <a:srgbClr val="000000"/>
                        </a:solidFill>
                        <a:effectLst/>
                        <a:latin typeface="Calibri" panose="020F0502020204030204" pitchFamily="34" charset="0"/>
                      </a:endParaRPr>
                    </a:p>
                  </a:txBody>
                  <a:tcPr marL="5914" marR="5914" marT="5914" marB="0" anchor="b"/>
                </a:tc>
                <a:tc>
                  <a:txBody>
                    <a:bodyPr/>
                    <a:lstStyle/>
                    <a:p>
                      <a:pPr algn="l" fontAlgn="b">
                        <a:buNone/>
                      </a:pPr>
                      <a:r>
                        <a:rPr lang="es-CL" sz="700" u="none" strike="noStrike">
                          <a:effectLst/>
                        </a:rPr>
                        <a:t>I</a:t>
                      </a:r>
                      <a:endParaRPr lang="es-CL" sz="700" b="0" i="0" u="none" strike="noStrike">
                        <a:solidFill>
                          <a:srgbClr val="000000"/>
                        </a:solidFill>
                        <a:effectLst/>
                        <a:latin typeface="Calibri" panose="020F0502020204030204" pitchFamily="34" charset="0"/>
                      </a:endParaRPr>
                    </a:p>
                  </a:txBody>
                  <a:tcPr marL="5914" marR="5914" marT="5914" marB="0" anchor="b"/>
                </a:tc>
                <a:extLst>
                  <a:ext uri="{0D108BD9-81ED-4DB2-BD59-A6C34878D82A}">
                    <a16:rowId xmlns:a16="http://schemas.microsoft.com/office/drawing/2014/main" val="1591744418"/>
                  </a:ext>
                </a:extLst>
              </a:tr>
              <a:tr h="432460">
                <a:tc>
                  <a:txBody>
                    <a:bodyPr/>
                    <a:lstStyle/>
                    <a:p>
                      <a:pPr algn="ctr" fontAlgn="ctr">
                        <a:buNone/>
                      </a:pPr>
                      <a:r>
                        <a:rPr lang="es-MX" sz="700" u="none" strike="noStrike">
                          <a:effectLst/>
                        </a:rPr>
                        <a:t>Implementar Dashboard y base de datos</a:t>
                      </a:r>
                      <a:endParaRPr lang="es-MX" sz="700" b="0" i="0" u="none" strike="noStrike">
                        <a:solidFill>
                          <a:srgbClr val="000000"/>
                        </a:solidFill>
                        <a:effectLst/>
                        <a:latin typeface="Calibri" panose="020F0502020204030204" pitchFamily="34" charset="0"/>
                      </a:endParaRPr>
                    </a:p>
                  </a:txBody>
                  <a:tcPr marL="5914" marR="5914" marT="5914" marB="0" anchor="ctr"/>
                </a:tc>
                <a:tc>
                  <a:txBody>
                    <a:bodyPr/>
                    <a:lstStyle/>
                    <a:p>
                      <a:pPr algn="l" fontAlgn="b">
                        <a:buNone/>
                      </a:pPr>
                      <a:r>
                        <a:rPr lang="es-CL" sz="700" u="none" strike="noStrike">
                          <a:effectLst/>
                        </a:rPr>
                        <a:t>C</a:t>
                      </a:r>
                      <a:endParaRPr lang="es-CL" sz="700" b="0" i="0" u="none" strike="noStrike">
                        <a:solidFill>
                          <a:srgbClr val="000000"/>
                        </a:solidFill>
                        <a:effectLst/>
                        <a:latin typeface="Calibri" panose="020F0502020204030204" pitchFamily="34" charset="0"/>
                      </a:endParaRPr>
                    </a:p>
                  </a:txBody>
                  <a:tcPr marL="5914" marR="5914" marT="5914" marB="0" anchor="b"/>
                </a:tc>
                <a:tc>
                  <a:txBody>
                    <a:bodyPr/>
                    <a:lstStyle/>
                    <a:p>
                      <a:pPr algn="l" fontAlgn="b">
                        <a:buNone/>
                      </a:pPr>
                      <a:r>
                        <a:rPr lang="es-CL" sz="700" u="none" strike="noStrike">
                          <a:effectLst/>
                        </a:rPr>
                        <a:t>A</a:t>
                      </a:r>
                      <a:endParaRPr lang="es-CL" sz="700" b="0" i="0" u="none" strike="noStrike">
                        <a:solidFill>
                          <a:srgbClr val="000000"/>
                        </a:solidFill>
                        <a:effectLst/>
                        <a:latin typeface="Calibri" panose="020F0502020204030204" pitchFamily="34" charset="0"/>
                      </a:endParaRPr>
                    </a:p>
                  </a:txBody>
                  <a:tcPr marL="5914" marR="5914" marT="5914" marB="0" anchor="b"/>
                </a:tc>
                <a:tc>
                  <a:txBody>
                    <a:bodyPr/>
                    <a:lstStyle/>
                    <a:p>
                      <a:pPr algn="l" fontAlgn="b">
                        <a:buNone/>
                      </a:pPr>
                      <a:r>
                        <a:rPr lang="es-CL" sz="700" u="none" strike="noStrike">
                          <a:effectLst/>
                        </a:rPr>
                        <a:t>R</a:t>
                      </a:r>
                      <a:endParaRPr lang="es-CL" sz="700" b="0" i="0" u="none" strike="noStrike">
                        <a:solidFill>
                          <a:srgbClr val="000000"/>
                        </a:solidFill>
                        <a:effectLst/>
                        <a:latin typeface="Calibri" panose="020F0502020204030204" pitchFamily="34" charset="0"/>
                      </a:endParaRPr>
                    </a:p>
                  </a:txBody>
                  <a:tcPr marL="5914" marR="5914" marT="5914" marB="0" anchor="b"/>
                </a:tc>
                <a:tc>
                  <a:txBody>
                    <a:bodyPr/>
                    <a:lstStyle/>
                    <a:p>
                      <a:pPr algn="l" fontAlgn="b">
                        <a:buNone/>
                      </a:pPr>
                      <a:r>
                        <a:rPr lang="es-CL" sz="700" u="none" strike="noStrike">
                          <a:effectLst/>
                        </a:rPr>
                        <a:t>I</a:t>
                      </a:r>
                      <a:endParaRPr lang="es-CL" sz="700" b="0" i="0" u="none" strike="noStrike">
                        <a:solidFill>
                          <a:srgbClr val="000000"/>
                        </a:solidFill>
                        <a:effectLst/>
                        <a:latin typeface="Calibri" panose="020F0502020204030204" pitchFamily="34" charset="0"/>
                      </a:endParaRPr>
                    </a:p>
                  </a:txBody>
                  <a:tcPr marL="5914" marR="5914" marT="5914" marB="0" anchor="b"/>
                </a:tc>
                <a:tc>
                  <a:txBody>
                    <a:bodyPr/>
                    <a:lstStyle/>
                    <a:p>
                      <a:pPr algn="l" fontAlgn="b">
                        <a:buNone/>
                      </a:pPr>
                      <a:r>
                        <a:rPr lang="es-CL" sz="700" u="none" strike="noStrike">
                          <a:effectLst/>
                        </a:rPr>
                        <a:t>I</a:t>
                      </a:r>
                      <a:endParaRPr lang="es-CL" sz="700" b="0" i="0" u="none" strike="noStrike">
                        <a:solidFill>
                          <a:srgbClr val="000000"/>
                        </a:solidFill>
                        <a:effectLst/>
                        <a:latin typeface="Calibri" panose="020F0502020204030204" pitchFamily="34" charset="0"/>
                      </a:endParaRPr>
                    </a:p>
                  </a:txBody>
                  <a:tcPr marL="5914" marR="5914" marT="5914" marB="0" anchor="b"/>
                </a:tc>
                <a:tc>
                  <a:txBody>
                    <a:bodyPr/>
                    <a:lstStyle/>
                    <a:p>
                      <a:pPr algn="l" fontAlgn="b">
                        <a:buNone/>
                      </a:pPr>
                      <a:r>
                        <a:rPr lang="es-CL" sz="700" u="none" strike="noStrike">
                          <a:effectLst/>
                        </a:rPr>
                        <a:t>I</a:t>
                      </a:r>
                      <a:endParaRPr lang="es-CL" sz="700" b="0" i="0" u="none" strike="noStrike">
                        <a:solidFill>
                          <a:srgbClr val="000000"/>
                        </a:solidFill>
                        <a:effectLst/>
                        <a:latin typeface="Calibri" panose="020F0502020204030204" pitchFamily="34" charset="0"/>
                      </a:endParaRPr>
                    </a:p>
                  </a:txBody>
                  <a:tcPr marL="5914" marR="5914" marT="5914" marB="0" anchor="b"/>
                </a:tc>
                <a:extLst>
                  <a:ext uri="{0D108BD9-81ED-4DB2-BD59-A6C34878D82A}">
                    <a16:rowId xmlns:a16="http://schemas.microsoft.com/office/drawing/2014/main" val="1798827198"/>
                  </a:ext>
                </a:extLst>
              </a:tr>
              <a:tr h="432460">
                <a:tc>
                  <a:txBody>
                    <a:bodyPr/>
                    <a:lstStyle/>
                    <a:p>
                      <a:pPr algn="ctr" fontAlgn="ctr">
                        <a:buNone/>
                      </a:pPr>
                      <a:r>
                        <a:rPr lang="es-CL" sz="700" u="none" strike="noStrike">
                          <a:effectLst/>
                        </a:rPr>
                        <a:t>Integrar algoritmo de prediccion de consumo</a:t>
                      </a:r>
                      <a:endParaRPr lang="es-CL" sz="700" b="0" i="0" u="none" strike="noStrike">
                        <a:solidFill>
                          <a:srgbClr val="000000"/>
                        </a:solidFill>
                        <a:effectLst/>
                        <a:latin typeface="Calibri" panose="020F0502020204030204" pitchFamily="34" charset="0"/>
                      </a:endParaRPr>
                    </a:p>
                  </a:txBody>
                  <a:tcPr marL="5914" marR="5914" marT="5914" marB="0" anchor="ctr"/>
                </a:tc>
                <a:tc>
                  <a:txBody>
                    <a:bodyPr/>
                    <a:lstStyle/>
                    <a:p>
                      <a:pPr algn="l" fontAlgn="b">
                        <a:buNone/>
                      </a:pPr>
                      <a:r>
                        <a:rPr lang="es-CL" sz="700" u="none" strike="noStrike">
                          <a:effectLst/>
                        </a:rPr>
                        <a:t>A</a:t>
                      </a:r>
                      <a:endParaRPr lang="es-CL" sz="700" b="0" i="0" u="none" strike="noStrike">
                        <a:solidFill>
                          <a:srgbClr val="000000"/>
                        </a:solidFill>
                        <a:effectLst/>
                        <a:latin typeface="Calibri" panose="020F0502020204030204" pitchFamily="34" charset="0"/>
                      </a:endParaRPr>
                    </a:p>
                  </a:txBody>
                  <a:tcPr marL="5914" marR="5914" marT="5914" marB="0" anchor="b"/>
                </a:tc>
                <a:tc>
                  <a:txBody>
                    <a:bodyPr/>
                    <a:lstStyle/>
                    <a:p>
                      <a:pPr algn="l" fontAlgn="b">
                        <a:buNone/>
                      </a:pPr>
                      <a:r>
                        <a:rPr lang="es-CL" sz="700" u="none" strike="noStrike" dirty="0">
                          <a:effectLst/>
                        </a:rPr>
                        <a:t>C</a:t>
                      </a:r>
                      <a:endParaRPr lang="es-CL" sz="700" b="0" i="0" u="none" strike="noStrike" dirty="0">
                        <a:solidFill>
                          <a:srgbClr val="000000"/>
                        </a:solidFill>
                        <a:effectLst/>
                        <a:latin typeface="Calibri" panose="020F0502020204030204" pitchFamily="34" charset="0"/>
                      </a:endParaRPr>
                    </a:p>
                  </a:txBody>
                  <a:tcPr marL="5914" marR="5914" marT="5914" marB="0" anchor="b"/>
                </a:tc>
                <a:tc>
                  <a:txBody>
                    <a:bodyPr/>
                    <a:lstStyle/>
                    <a:p>
                      <a:pPr algn="l" fontAlgn="b">
                        <a:buNone/>
                      </a:pPr>
                      <a:r>
                        <a:rPr lang="es-CL" sz="700" u="none" strike="noStrike">
                          <a:effectLst/>
                        </a:rPr>
                        <a:t>R</a:t>
                      </a:r>
                      <a:endParaRPr lang="es-CL" sz="700" b="0" i="0" u="none" strike="noStrike">
                        <a:solidFill>
                          <a:srgbClr val="000000"/>
                        </a:solidFill>
                        <a:effectLst/>
                        <a:latin typeface="Calibri" panose="020F0502020204030204" pitchFamily="34" charset="0"/>
                      </a:endParaRPr>
                    </a:p>
                  </a:txBody>
                  <a:tcPr marL="5914" marR="5914" marT="5914" marB="0" anchor="b"/>
                </a:tc>
                <a:tc>
                  <a:txBody>
                    <a:bodyPr/>
                    <a:lstStyle/>
                    <a:p>
                      <a:pPr algn="l" fontAlgn="b">
                        <a:buNone/>
                      </a:pPr>
                      <a:r>
                        <a:rPr lang="es-CL" sz="700" u="none" strike="noStrike">
                          <a:effectLst/>
                        </a:rPr>
                        <a:t>I</a:t>
                      </a:r>
                      <a:endParaRPr lang="es-CL" sz="700" b="0" i="0" u="none" strike="noStrike">
                        <a:solidFill>
                          <a:srgbClr val="000000"/>
                        </a:solidFill>
                        <a:effectLst/>
                        <a:latin typeface="Calibri" panose="020F0502020204030204" pitchFamily="34" charset="0"/>
                      </a:endParaRPr>
                    </a:p>
                  </a:txBody>
                  <a:tcPr marL="5914" marR="5914" marT="5914" marB="0" anchor="b"/>
                </a:tc>
                <a:tc>
                  <a:txBody>
                    <a:bodyPr/>
                    <a:lstStyle/>
                    <a:p>
                      <a:pPr algn="l" fontAlgn="b">
                        <a:buNone/>
                      </a:pPr>
                      <a:r>
                        <a:rPr lang="es-CL" sz="700" u="none" strike="noStrike">
                          <a:effectLst/>
                        </a:rPr>
                        <a:t>I</a:t>
                      </a:r>
                      <a:endParaRPr lang="es-CL" sz="700" b="0" i="0" u="none" strike="noStrike">
                        <a:solidFill>
                          <a:srgbClr val="000000"/>
                        </a:solidFill>
                        <a:effectLst/>
                        <a:latin typeface="Calibri" panose="020F0502020204030204" pitchFamily="34" charset="0"/>
                      </a:endParaRPr>
                    </a:p>
                  </a:txBody>
                  <a:tcPr marL="5914" marR="5914" marT="5914" marB="0" anchor="b"/>
                </a:tc>
                <a:tc>
                  <a:txBody>
                    <a:bodyPr/>
                    <a:lstStyle/>
                    <a:p>
                      <a:pPr algn="l" fontAlgn="b">
                        <a:buNone/>
                      </a:pPr>
                      <a:r>
                        <a:rPr lang="es-CL" sz="700" u="none" strike="noStrike">
                          <a:effectLst/>
                        </a:rPr>
                        <a:t>I</a:t>
                      </a:r>
                      <a:endParaRPr lang="es-CL" sz="700" b="0" i="0" u="none" strike="noStrike">
                        <a:solidFill>
                          <a:srgbClr val="000000"/>
                        </a:solidFill>
                        <a:effectLst/>
                        <a:latin typeface="Calibri" panose="020F0502020204030204" pitchFamily="34" charset="0"/>
                      </a:endParaRPr>
                    </a:p>
                  </a:txBody>
                  <a:tcPr marL="5914" marR="5914" marT="5914" marB="0" anchor="b"/>
                </a:tc>
                <a:extLst>
                  <a:ext uri="{0D108BD9-81ED-4DB2-BD59-A6C34878D82A}">
                    <a16:rowId xmlns:a16="http://schemas.microsoft.com/office/drawing/2014/main" val="1111449375"/>
                  </a:ext>
                </a:extLst>
              </a:tr>
              <a:tr h="432460">
                <a:tc>
                  <a:txBody>
                    <a:bodyPr/>
                    <a:lstStyle/>
                    <a:p>
                      <a:pPr algn="ctr" fontAlgn="ctr">
                        <a:buNone/>
                      </a:pPr>
                      <a:r>
                        <a:rPr lang="es-CL" sz="700" u="none" strike="noStrike">
                          <a:effectLst/>
                        </a:rPr>
                        <a:t>Configurar alertas y notificaciones</a:t>
                      </a:r>
                      <a:endParaRPr lang="es-CL" sz="700" b="0" i="0" u="none" strike="noStrike">
                        <a:solidFill>
                          <a:srgbClr val="000000"/>
                        </a:solidFill>
                        <a:effectLst/>
                        <a:latin typeface="Calibri" panose="020F0502020204030204" pitchFamily="34" charset="0"/>
                      </a:endParaRPr>
                    </a:p>
                  </a:txBody>
                  <a:tcPr marL="5914" marR="5914" marT="5914" marB="0" anchor="ctr"/>
                </a:tc>
                <a:tc>
                  <a:txBody>
                    <a:bodyPr/>
                    <a:lstStyle/>
                    <a:p>
                      <a:pPr algn="l" fontAlgn="b">
                        <a:buNone/>
                      </a:pPr>
                      <a:r>
                        <a:rPr lang="es-CL" sz="700" u="none" strike="noStrike">
                          <a:effectLst/>
                        </a:rPr>
                        <a:t>A</a:t>
                      </a:r>
                      <a:endParaRPr lang="es-CL" sz="700" b="0" i="0" u="none" strike="noStrike">
                        <a:solidFill>
                          <a:srgbClr val="000000"/>
                        </a:solidFill>
                        <a:effectLst/>
                        <a:latin typeface="Calibri" panose="020F0502020204030204" pitchFamily="34" charset="0"/>
                      </a:endParaRPr>
                    </a:p>
                  </a:txBody>
                  <a:tcPr marL="5914" marR="5914" marT="5914" marB="0" anchor="b"/>
                </a:tc>
                <a:tc>
                  <a:txBody>
                    <a:bodyPr/>
                    <a:lstStyle/>
                    <a:p>
                      <a:pPr algn="l" fontAlgn="b">
                        <a:buNone/>
                      </a:pPr>
                      <a:r>
                        <a:rPr lang="es-CL" sz="700" u="none" strike="noStrike" dirty="0">
                          <a:effectLst/>
                        </a:rPr>
                        <a:t>C</a:t>
                      </a:r>
                      <a:endParaRPr lang="es-CL" sz="700" b="0" i="0" u="none" strike="noStrike" dirty="0">
                        <a:solidFill>
                          <a:srgbClr val="000000"/>
                        </a:solidFill>
                        <a:effectLst/>
                        <a:latin typeface="Calibri" panose="020F0502020204030204" pitchFamily="34" charset="0"/>
                      </a:endParaRPr>
                    </a:p>
                  </a:txBody>
                  <a:tcPr marL="5914" marR="5914" marT="5914" marB="0" anchor="b"/>
                </a:tc>
                <a:tc>
                  <a:txBody>
                    <a:bodyPr/>
                    <a:lstStyle/>
                    <a:p>
                      <a:pPr algn="l" fontAlgn="b">
                        <a:buNone/>
                      </a:pPr>
                      <a:r>
                        <a:rPr lang="es-CL" sz="700" u="none" strike="noStrike">
                          <a:effectLst/>
                        </a:rPr>
                        <a:t>I</a:t>
                      </a:r>
                      <a:endParaRPr lang="es-CL" sz="700" b="0" i="0" u="none" strike="noStrike">
                        <a:solidFill>
                          <a:srgbClr val="000000"/>
                        </a:solidFill>
                        <a:effectLst/>
                        <a:latin typeface="Calibri" panose="020F0502020204030204" pitchFamily="34" charset="0"/>
                      </a:endParaRPr>
                    </a:p>
                  </a:txBody>
                  <a:tcPr marL="5914" marR="5914" marT="5914" marB="0" anchor="b"/>
                </a:tc>
                <a:tc>
                  <a:txBody>
                    <a:bodyPr/>
                    <a:lstStyle/>
                    <a:p>
                      <a:pPr algn="l" fontAlgn="b">
                        <a:buNone/>
                      </a:pPr>
                      <a:r>
                        <a:rPr lang="es-CL" sz="700" u="none" strike="noStrike">
                          <a:effectLst/>
                        </a:rPr>
                        <a:t>R</a:t>
                      </a:r>
                      <a:endParaRPr lang="es-CL" sz="700" b="0" i="0" u="none" strike="noStrike">
                        <a:solidFill>
                          <a:srgbClr val="000000"/>
                        </a:solidFill>
                        <a:effectLst/>
                        <a:latin typeface="Calibri" panose="020F0502020204030204" pitchFamily="34" charset="0"/>
                      </a:endParaRPr>
                    </a:p>
                  </a:txBody>
                  <a:tcPr marL="5914" marR="5914" marT="5914" marB="0" anchor="b"/>
                </a:tc>
                <a:tc>
                  <a:txBody>
                    <a:bodyPr/>
                    <a:lstStyle/>
                    <a:p>
                      <a:pPr algn="l" fontAlgn="b">
                        <a:buNone/>
                      </a:pPr>
                      <a:r>
                        <a:rPr lang="es-CL" sz="700" u="none" strike="noStrike">
                          <a:effectLst/>
                        </a:rPr>
                        <a:t>I</a:t>
                      </a:r>
                      <a:endParaRPr lang="es-CL" sz="700" b="0" i="0" u="none" strike="noStrike">
                        <a:solidFill>
                          <a:srgbClr val="000000"/>
                        </a:solidFill>
                        <a:effectLst/>
                        <a:latin typeface="Calibri" panose="020F0502020204030204" pitchFamily="34" charset="0"/>
                      </a:endParaRPr>
                    </a:p>
                  </a:txBody>
                  <a:tcPr marL="5914" marR="5914" marT="5914" marB="0" anchor="b"/>
                </a:tc>
                <a:tc>
                  <a:txBody>
                    <a:bodyPr/>
                    <a:lstStyle/>
                    <a:p>
                      <a:pPr algn="l" fontAlgn="b">
                        <a:buNone/>
                      </a:pPr>
                      <a:r>
                        <a:rPr lang="es-CL" sz="700" u="none" strike="noStrike">
                          <a:effectLst/>
                        </a:rPr>
                        <a:t>I</a:t>
                      </a:r>
                      <a:endParaRPr lang="es-CL" sz="700" b="0" i="0" u="none" strike="noStrike">
                        <a:solidFill>
                          <a:srgbClr val="000000"/>
                        </a:solidFill>
                        <a:effectLst/>
                        <a:latin typeface="Calibri" panose="020F0502020204030204" pitchFamily="34" charset="0"/>
                      </a:endParaRPr>
                    </a:p>
                  </a:txBody>
                  <a:tcPr marL="5914" marR="5914" marT="5914" marB="0" anchor="b"/>
                </a:tc>
                <a:extLst>
                  <a:ext uri="{0D108BD9-81ED-4DB2-BD59-A6C34878D82A}">
                    <a16:rowId xmlns:a16="http://schemas.microsoft.com/office/drawing/2014/main" val="413872640"/>
                  </a:ext>
                </a:extLst>
              </a:tr>
              <a:tr h="432460">
                <a:tc>
                  <a:txBody>
                    <a:bodyPr/>
                    <a:lstStyle/>
                    <a:p>
                      <a:pPr algn="ctr" fontAlgn="ctr">
                        <a:buNone/>
                      </a:pPr>
                      <a:r>
                        <a:rPr lang="es-MX" sz="700" u="none" strike="noStrike">
                          <a:effectLst/>
                        </a:rPr>
                        <a:t>Pruebas de funcionales y de rendimiento</a:t>
                      </a:r>
                      <a:endParaRPr lang="es-MX" sz="700" b="0" i="0" u="none" strike="noStrike">
                        <a:solidFill>
                          <a:srgbClr val="000000"/>
                        </a:solidFill>
                        <a:effectLst/>
                        <a:latin typeface="Calibri" panose="020F0502020204030204" pitchFamily="34" charset="0"/>
                      </a:endParaRPr>
                    </a:p>
                  </a:txBody>
                  <a:tcPr marL="5914" marR="5914" marT="5914" marB="0" anchor="ctr"/>
                </a:tc>
                <a:tc>
                  <a:txBody>
                    <a:bodyPr/>
                    <a:lstStyle/>
                    <a:p>
                      <a:pPr algn="l" fontAlgn="b">
                        <a:buNone/>
                      </a:pPr>
                      <a:r>
                        <a:rPr lang="es-CL" sz="700" u="none" strike="noStrike">
                          <a:effectLst/>
                        </a:rPr>
                        <a:t>A</a:t>
                      </a:r>
                      <a:endParaRPr lang="es-CL" sz="700" b="0" i="0" u="none" strike="noStrike">
                        <a:solidFill>
                          <a:srgbClr val="000000"/>
                        </a:solidFill>
                        <a:effectLst/>
                        <a:latin typeface="Calibri" panose="020F0502020204030204" pitchFamily="34" charset="0"/>
                      </a:endParaRPr>
                    </a:p>
                  </a:txBody>
                  <a:tcPr marL="5914" marR="5914" marT="5914" marB="0" anchor="b"/>
                </a:tc>
                <a:tc>
                  <a:txBody>
                    <a:bodyPr/>
                    <a:lstStyle/>
                    <a:p>
                      <a:pPr algn="l" fontAlgn="b">
                        <a:buNone/>
                      </a:pPr>
                      <a:r>
                        <a:rPr lang="es-CL" sz="700" u="none" strike="noStrike">
                          <a:effectLst/>
                        </a:rPr>
                        <a:t>C</a:t>
                      </a:r>
                      <a:endParaRPr lang="es-CL" sz="700" b="0" i="0" u="none" strike="noStrike">
                        <a:solidFill>
                          <a:srgbClr val="000000"/>
                        </a:solidFill>
                        <a:effectLst/>
                        <a:latin typeface="Calibri" panose="020F0502020204030204" pitchFamily="34" charset="0"/>
                      </a:endParaRPr>
                    </a:p>
                  </a:txBody>
                  <a:tcPr marL="5914" marR="5914" marT="5914" marB="0" anchor="b"/>
                </a:tc>
                <a:tc>
                  <a:txBody>
                    <a:bodyPr/>
                    <a:lstStyle/>
                    <a:p>
                      <a:pPr algn="l" fontAlgn="b">
                        <a:buNone/>
                      </a:pPr>
                      <a:r>
                        <a:rPr lang="es-CL" sz="700" u="none" strike="noStrike">
                          <a:effectLst/>
                        </a:rPr>
                        <a:t>I</a:t>
                      </a:r>
                      <a:endParaRPr lang="es-CL" sz="700" b="0" i="0" u="none" strike="noStrike">
                        <a:solidFill>
                          <a:srgbClr val="000000"/>
                        </a:solidFill>
                        <a:effectLst/>
                        <a:latin typeface="Calibri" panose="020F0502020204030204" pitchFamily="34" charset="0"/>
                      </a:endParaRPr>
                    </a:p>
                  </a:txBody>
                  <a:tcPr marL="5914" marR="5914" marT="5914" marB="0" anchor="b"/>
                </a:tc>
                <a:tc>
                  <a:txBody>
                    <a:bodyPr/>
                    <a:lstStyle/>
                    <a:p>
                      <a:pPr algn="l" fontAlgn="b">
                        <a:buNone/>
                      </a:pPr>
                      <a:r>
                        <a:rPr lang="es-CL" sz="700" u="none" strike="noStrike">
                          <a:effectLst/>
                        </a:rPr>
                        <a:t>I</a:t>
                      </a:r>
                      <a:endParaRPr lang="es-CL" sz="700" b="0" i="0" u="none" strike="noStrike">
                        <a:solidFill>
                          <a:srgbClr val="000000"/>
                        </a:solidFill>
                        <a:effectLst/>
                        <a:latin typeface="Calibri" panose="020F0502020204030204" pitchFamily="34" charset="0"/>
                      </a:endParaRPr>
                    </a:p>
                  </a:txBody>
                  <a:tcPr marL="5914" marR="5914" marT="5914" marB="0" anchor="b"/>
                </a:tc>
                <a:tc>
                  <a:txBody>
                    <a:bodyPr/>
                    <a:lstStyle/>
                    <a:p>
                      <a:pPr algn="l" fontAlgn="b">
                        <a:buNone/>
                      </a:pPr>
                      <a:r>
                        <a:rPr lang="es-CL" sz="700" u="none" strike="noStrike">
                          <a:effectLst/>
                        </a:rPr>
                        <a:t>R</a:t>
                      </a:r>
                      <a:endParaRPr lang="es-CL" sz="700" b="0" i="0" u="none" strike="noStrike">
                        <a:solidFill>
                          <a:srgbClr val="000000"/>
                        </a:solidFill>
                        <a:effectLst/>
                        <a:latin typeface="Calibri" panose="020F0502020204030204" pitchFamily="34" charset="0"/>
                      </a:endParaRPr>
                    </a:p>
                  </a:txBody>
                  <a:tcPr marL="5914" marR="5914" marT="5914" marB="0" anchor="b"/>
                </a:tc>
                <a:tc>
                  <a:txBody>
                    <a:bodyPr/>
                    <a:lstStyle/>
                    <a:p>
                      <a:pPr algn="l" fontAlgn="b">
                        <a:buNone/>
                      </a:pPr>
                      <a:r>
                        <a:rPr lang="es-CL" sz="700" u="none" strike="noStrike">
                          <a:effectLst/>
                        </a:rPr>
                        <a:t>I</a:t>
                      </a:r>
                      <a:endParaRPr lang="es-CL" sz="700" b="0" i="0" u="none" strike="noStrike">
                        <a:solidFill>
                          <a:srgbClr val="000000"/>
                        </a:solidFill>
                        <a:effectLst/>
                        <a:latin typeface="Calibri" panose="020F0502020204030204" pitchFamily="34" charset="0"/>
                      </a:endParaRPr>
                    </a:p>
                  </a:txBody>
                  <a:tcPr marL="5914" marR="5914" marT="5914" marB="0" anchor="b"/>
                </a:tc>
                <a:extLst>
                  <a:ext uri="{0D108BD9-81ED-4DB2-BD59-A6C34878D82A}">
                    <a16:rowId xmlns:a16="http://schemas.microsoft.com/office/drawing/2014/main" val="2031814848"/>
                  </a:ext>
                </a:extLst>
              </a:tr>
              <a:tr h="432460">
                <a:tc>
                  <a:txBody>
                    <a:bodyPr/>
                    <a:lstStyle/>
                    <a:p>
                      <a:pPr algn="ctr" fontAlgn="ctr">
                        <a:buNone/>
                      </a:pPr>
                      <a:r>
                        <a:rPr lang="es-CL" sz="700" u="none" strike="noStrike">
                          <a:effectLst/>
                        </a:rPr>
                        <a:t>Validar cumplimientos de requisitos</a:t>
                      </a:r>
                      <a:endParaRPr lang="es-CL" sz="700" b="0" i="0" u="none" strike="noStrike">
                        <a:solidFill>
                          <a:srgbClr val="000000"/>
                        </a:solidFill>
                        <a:effectLst/>
                        <a:latin typeface="Calibri" panose="020F0502020204030204" pitchFamily="34" charset="0"/>
                      </a:endParaRPr>
                    </a:p>
                  </a:txBody>
                  <a:tcPr marL="5914" marR="5914" marT="5914" marB="0" anchor="ctr"/>
                </a:tc>
                <a:tc>
                  <a:txBody>
                    <a:bodyPr/>
                    <a:lstStyle/>
                    <a:p>
                      <a:pPr algn="l" fontAlgn="b">
                        <a:buNone/>
                      </a:pPr>
                      <a:r>
                        <a:rPr lang="es-CL" sz="700" u="none" strike="noStrike">
                          <a:effectLst/>
                        </a:rPr>
                        <a:t>A</a:t>
                      </a:r>
                      <a:endParaRPr lang="es-CL" sz="700" b="0" i="0" u="none" strike="noStrike">
                        <a:solidFill>
                          <a:srgbClr val="000000"/>
                        </a:solidFill>
                        <a:effectLst/>
                        <a:latin typeface="Calibri" panose="020F0502020204030204" pitchFamily="34" charset="0"/>
                      </a:endParaRPr>
                    </a:p>
                  </a:txBody>
                  <a:tcPr marL="5914" marR="5914" marT="5914" marB="0" anchor="b"/>
                </a:tc>
                <a:tc>
                  <a:txBody>
                    <a:bodyPr/>
                    <a:lstStyle/>
                    <a:p>
                      <a:pPr algn="l" fontAlgn="b">
                        <a:buNone/>
                      </a:pPr>
                      <a:r>
                        <a:rPr lang="es-CL" sz="700" u="none" strike="noStrike">
                          <a:effectLst/>
                        </a:rPr>
                        <a:t>R</a:t>
                      </a:r>
                      <a:endParaRPr lang="es-CL" sz="700" b="0" i="0" u="none" strike="noStrike">
                        <a:solidFill>
                          <a:srgbClr val="000000"/>
                        </a:solidFill>
                        <a:effectLst/>
                        <a:latin typeface="Calibri" panose="020F0502020204030204" pitchFamily="34" charset="0"/>
                      </a:endParaRPr>
                    </a:p>
                  </a:txBody>
                  <a:tcPr marL="5914" marR="5914" marT="5914" marB="0" anchor="b"/>
                </a:tc>
                <a:tc>
                  <a:txBody>
                    <a:bodyPr/>
                    <a:lstStyle/>
                    <a:p>
                      <a:pPr algn="l" fontAlgn="b">
                        <a:buNone/>
                      </a:pPr>
                      <a:r>
                        <a:rPr lang="es-CL" sz="700" u="none" strike="noStrike">
                          <a:effectLst/>
                        </a:rPr>
                        <a:t>I</a:t>
                      </a:r>
                      <a:endParaRPr lang="es-CL" sz="700" b="0" i="0" u="none" strike="noStrike">
                        <a:solidFill>
                          <a:srgbClr val="000000"/>
                        </a:solidFill>
                        <a:effectLst/>
                        <a:latin typeface="Calibri" panose="020F0502020204030204" pitchFamily="34" charset="0"/>
                      </a:endParaRPr>
                    </a:p>
                  </a:txBody>
                  <a:tcPr marL="5914" marR="5914" marT="5914" marB="0" anchor="b"/>
                </a:tc>
                <a:tc>
                  <a:txBody>
                    <a:bodyPr/>
                    <a:lstStyle/>
                    <a:p>
                      <a:pPr algn="l" fontAlgn="b">
                        <a:buNone/>
                      </a:pPr>
                      <a:r>
                        <a:rPr lang="es-CL" sz="700" u="none" strike="noStrike">
                          <a:effectLst/>
                        </a:rPr>
                        <a:t>I</a:t>
                      </a:r>
                      <a:endParaRPr lang="es-CL" sz="700" b="0" i="0" u="none" strike="noStrike">
                        <a:solidFill>
                          <a:srgbClr val="000000"/>
                        </a:solidFill>
                        <a:effectLst/>
                        <a:latin typeface="Calibri" panose="020F0502020204030204" pitchFamily="34" charset="0"/>
                      </a:endParaRPr>
                    </a:p>
                  </a:txBody>
                  <a:tcPr marL="5914" marR="5914" marT="5914" marB="0" anchor="b"/>
                </a:tc>
                <a:tc>
                  <a:txBody>
                    <a:bodyPr/>
                    <a:lstStyle/>
                    <a:p>
                      <a:pPr algn="l" fontAlgn="b">
                        <a:buNone/>
                      </a:pPr>
                      <a:r>
                        <a:rPr lang="es-CL" sz="700" u="none" strike="noStrike">
                          <a:effectLst/>
                        </a:rPr>
                        <a:t>I</a:t>
                      </a:r>
                      <a:endParaRPr lang="es-CL" sz="700" b="0" i="0" u="none" strike="noStrike">
                        <a:solidFill>
                          <a:srgbClr val="000000"/>
                        </a:solidFill>
                        <a:effectLst/>
                        <a:latin typeface="Calibri" panose="020F0502020204030204" pitchFamily="34" charset="0"/>
                      </a:endParaRPr>
                    </a:p>
                  </a:txBody>
                  <a:tcPr marL="5914" marR="5914" marT="5914" marB="0" anchor="b"/>
                </a:tc>
                <a:tc>
                  <a:txBody>
                    <a:bodyPr/>
                    <a:lstStyle/>
                    <a:p>
                      <a:pPr algn="l" fontAlgn="b">
                        <a:buNone/>
                      </a:pPr>
                      <a:r>
                        <a:rPr lang="es-CL" sz="700" u="none" strike="noStrike">
                          <a:effectLst/>
                        </a:rPr>
                        <a:t>I</a:t>
                      </a:r>
                      <a:endParaRPr lang="es-CL" sz="700" b="0" i="0" u="none" strike="noStrike">
                        <a:solidFill>
                          <a:srgbClr val="000000"/>
                        </a:solidFill>
                        <a:effectLst/>
                        <a:latin typeface="Calibri" panose="020F0502020204030204" pitchFamily="34" charset="0"/>
                      </a:endParaRPr>
                    </a:p>
                  </a:txBody>
                  <a:tcPr marL="5914" marR="5914" marT="5914" marB="0" anchor="b"/>
                </a:tc>
                <a:extLst>
                  <a:ext uri="{0D108BD9-81ED-4DB2-BD59-A6C34878D82A}">
                    <a16:rowId xmlns:a16="http://schemas.microsoft.com/office/drawing/2014/main" val="3091916155"/>
                  </a:ext>
                </a:extLst>
              </a:tr>
              <a:tr h="221503">
                <a:tc>
                  <a:txBody>
                    <a:bodyPr/>
                    <a:lstStyle/>
                    <a:p>
                      <a:pPr algn="ctr" fontAlgn="ctr">
                        <a:buNone/>
                      </a:pPr>
                      <a:r>
                        <a:rPr lang="es-CL" sz="700" u="none" strike="noStrike">
                          <a:effectLst/>
                        </a:rPr>
                        <a:t>Aprobar entega final</a:t>
                      </a:r>
                      <a:endParaRPr lang="es-CL" sz="700" b="0" i="0" u="none" strike="noStrike">
                        <a:solidFill>
                          <a:srgbClr val="000000"/>
                        </a:solidFill>
                        <a:effectLst/>
                        <a:latin typeface="Calibri" panose="020F0502020204030204" pitchFamily="34" charset="0"/>
                      </a:endParaRPr>
                    </a:p>
                  </a:txBody>
                  <a:tcPr marL="5914" marR="5914" marT="5914" marB="0" anchor="ctr"/>
                </a:tc>
                <a:tc>
                  <a:txBody>
                    <a:bodyPr/>
                    <a:lstStyle/>
                    <a:p>
                      <a:pPr algn="l" fontAlgn="b">
                        <a:buNone/>
                      </a:pPr>
                      <a:r>
                        <a:rPr lang="es-CL" sz="700" u="none" strike="noStrike" dirty="0">
                          <a:effectLst/>
                        </a:rPr>
                        <a:t>A</a:t>
                      </a:r>
                      <a:endParaRPr lang="es-CL" sz="700" b="0" i="0" u="none" strike="noStrike" dirty="0">
                        <a:solidFill>
                          <a:srgbClr val="000000"/>
                        </a:solidFill>
                        <a:effectLst/>
                        <a:latin typeface="Calibri" panose="020F0502020204030204" pitchFamily="34" charset="0"/>
                      </a:endParaRPr>
                    </a:p>
                  </a:txBody>
                  <a:tcPr marL="5914" marR="5914" marT="5914" marB="0" anchor="b"/>
                </a:tc>
                <a:tc>
                  <a:txBody>
                    <a:bodyPr/>
                    <a:lstStyle/>
                    <a:p>
                      <a:pPr algn="l" fontAlgn="b">
                        <a:buNone/>
                      </a:pPr>
                      <a:r>
                        <a:rPr lang="es-CL" sz="700" u="none" strike="noStrike">
                          <a:effectLst/>
                        </a:rPr>
                        <a:t>R</a:t>
                      </a:r>
                      <a:endParaRPr lang="es-CL" sz="700" b="0" i="0" u="none" strike="noStrike">
                        <a:solidFill>
                          <a:srgbClr val="000000"/>
                        </a:solidFill>
                        <a:effectLst/>
                        <a:latin typeface="Calibri" panose="020F0502020204030204" pitchFamily="34" charset="0"/>
                      </a:endParaRPr>
                    </a:p>
                  </a:txBody>
                  <a:tcPr marL="5914" marR="5914" marT="5914" marB="0" anchor="b"/>
                </a:tc>
                <a:tc>
                  <a:txBody>
                    <a:bodyPr/>
                    <a:lstStyle/>
                    <a:p>
                      <a:pPr algn="l" fontAlgn="b">
                        <a:buNone/>
                      </a:pPr>
                      <a:r>
                        <a:rPr lang="es-CL" sz="700" u="none" strike="noStrike">
                          <a:effectLst/>
                        </a:rPr>
                        <a:t>I</a:t>
                      </a:r>
                      <a:endParaRPr lang="es-CL" sz="700" b="0" i="0" u="none" strike="noStrike">
                        <a:solidFill>
                          <a:srgbClr val="000000"/>
                        </a:solidFill>
                        <a:effectLst/>
                        <a:latin typeface="Calibri" panose="020F0502020204030204" pitchFamily="34" charset="0"/>
                      </a:endParaRPr>
                    </a:p>
                  </a:txBody>
                  <a:tcPr marL="5914" marR="5914" marT="5914" marB="0" anchor="b"/>
                </a:tc>
                <a:tc>
                  <a:txBody>
                    <a:bodyPr/>
                    <a:lstStyle/>
                    <a:p>
                      <a:pPr algn="l" fontAlgn="b">
                        <a:buNone/>
                      </a:pPr>
                      <a:r>
                        <a:rPr lang="es-CL" sz="700" u="none" strike="noStrike">
                          <a:effectLst/>
                        </a:rPr>
                        <a:t>I</a:t>
                      </a:r>
                      <a:endParaRPr lang="es-CL" sz="700" b="0" i="0" u="none" strike="noStrike">
                        <a:solidFill>
                          <a:srgbClr val="000000"/>
                        </a:solidFill>
                        <a:effectLst/>
                        <a:latin typeface="Calibri" panose="020F0502020204030204" pitchFamily="34" charset="0"/>
                      </a:endParaRPr>
                    </a:p>
                  </a:txBody>
                  <a:tcPr marL="5914" marR="5914" marT="5914" marB="0" anchor="b"/>
                </a:tc>
                <a:tc>
                  <a:txBody>
                    <a:bodyPr/>
                    <a:lstStyle/>
                    <a:p>
                      <a:pPr algn="l" fontAlgn="b">
                        <a:buNone/>
                      </a:pPr>
                      <a:r>
                        <a:rPr lang="es-CL" sz="700" u="none" strike="noStrike">
                          <a:effectLst/>
                        </a:rPr>
                        <a:t>I</a:t>
                      </a:r>
                      <a:endParaRPr lang="es-CL" sz="700" b="0" i="0" u="none" strike="noStrike">
                        <a:solidFill>
                          <a:srgbClr val="000000"/>
                        </a:solidFill>
                        <a:effectLst/>
                        <a:latin typeface="Calibri" panose="020F0502020204030204" pitchFamily="34" charset="0"/>
                      </a:endParaRPr>
                    </a:p>
                  </a:txBody>
                  <a:tcPr marL="5914" marR="5914" marT="5914" marB="0" anchor="b"/>
                </a:tc>
                <a:tc>
                  <a:txBody>
                    <a:bodyPr/>
                    <a:lstStyle/>
                    <a:p>
                      <a:pPr algn="l" fontAlgn="b">
                        <a:buNone/>
                      </a:pPr>
                      <a:r>
                        <a:rPr lang="es-CL" sz="700" u="none" strike="noStrike" dirty="0">
                          <a:effectLst/>
                        </a:rPr>
                        <a:t>I</a:t>
                      </a:r>
                      <a:endParaRPr lang="es-CL" sz="700" b="0" i="0" u="none" strike="noStrike" dirty="0">
                        <a:solidFill>
                          <a:srgbClr val="000000"/>
                        </a:solidFill>
                        <a:effectLst/>
                        <a:latin typeface="Calibri" panose="020F0502020204030204" pitchFamily="34" charset="0"/>
                      </a:endParaRPr>
                    </a:p>
                  </a:txBody>
                  <a:tcPr marL="5914" marR="5914" marT="5914" marB="0" anchor="b"/>
                </a:tc>
                <a:extLst>
                  <a:ext uri="{0D108BD9-81ED-4DB2-BD59-A6C34878D82A}">
                    <a16:rowId xmlns:a16="http://schemas.microsoft.com/office/drawing/2014/main" val="3592229932"/>
                  </a:ext>
                </a:extLst>
              </a:tr>
            </a:tbl>
          </a:graphicData>
        </a:graphic>
      </p:graphicFrame>
    </p:spTree>
    <p:extLst>
      <p:ext uri="{BB962C8B-B14F-4D97-AF65-F5344CB8AC3E}">
        <p14:creationId xmlns:p14="http://schemas.microsoft.com/office/powerpoint/2010/main" val="13600918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13"/>
          <p:cNvSpPr txBox="1">
            <a:spLocks noGrp="1"/>
          </p:cNvSpPr>
          <p:nvPr>
            <p:ph type="title"/>
          </p:nvPr>
        </p:nvSpPr>
        <p:spPr>
          <a:xfrm>
            <a:off x="132735" y="415830"/>
            <a:ext cx="7506929" cy="848441"/>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s-CL" sz="2400" dirty="0"/>
              <a:t>Planificación Metodología Agile </a:t>
            </a:r>
            <a:r>
              <a:rPr lang="es-CL" sz="2400" dirty="0" err="1"/>
              <a:t>RoadMap</a:t>
            </a:r>
            <a:r>
              <a:rPr lang="es-CL" sz="2400" dirty="0"/>
              <a:t> (</a:t>
            </a:r>
            <a:r>
              <a:rPr lang="es-CL" sz="2400" dirty="0" err="1"/>
              <a:t>Sprints</a:t>
            </a:r>
            <a:r>
              <a:rPr lang="es-CL" sz="2400" dirty="0"/>
              <a:t>)</a:t>
            </a:r>
            <a:endParaRPr sz="2400" dirty="0"/>
          </a:p>
        </p:txBody>
      </p:sp>
      <p:pic>
        <p:nvPicPr>
          <p:cNvPr id="179" name="Google Shape;179;p13"/>
          <p:cNvPicPr preferRelativeResize="0"/>
          <p:nvPr/>
        </p:nvPicPr>
        <p:blipFill rotWithShape="1">
          <a:blip r:embed="rId3">
            <a:alphaModFix/>
          </a:blip>
          <a:srcRect/>
          <a:stretch/>
        </p:blipFill>
        <p:spPr>
          <a:xfrm>
            <a:off x="132735" y="1264271"/>
            <a:ext cx="10545097" cy="5408452"/>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14"/>
          <p:cNvSpPr txBox="1">
            <a:spLocks noGrp="1"/>
          </p:cNvSpPr>
          <p:nvPr>
            <p:ph type="title"/>
          </p:nvPr>
        </p:nvSpPr>
        <p:spPr>
          <a:xfrm>
            <a:off x="753794" y="702749"/>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s-CL"/>
              <a:t>Resumen de Costos Estimados del Proyecto</a:t>
            </a:r>
            <a:endParaRPr/>
          </a:p>
        </p:txBody>
      </p:sp>
      <p:pic>
        <p:nvPicPr>
          <p:cNvPr id="3" name="Imagen 2">
            <a:extLst>
              <a:ext uri="{FF2B5EF4-FFF2-40B4-BE49-F238E27FC236}">
                <a16:creationId xmlns:a16="http://schemas.microsoft.com/office/drawing/2014/main" id="{D2B04B73-4E3F-DF13-2200-B870A163EF0E}"/>
              </a:ext>
            </a:extLst>
          </p:cNvPr>
          <p:cNvPicPr>
            <a:picLocks noChangeAspect="1"/>
          </p:cNvPicPr>
          <p:nvPr/>
        </p:nvPicPr>
        <p:blipFill>
          <a:blip r:embed="rId3"/>
          <a:stretch>
            <a:fillRect/>
          </a:stretch>
        </p:blipFill>
        <p:spPr>
          <a:xfrm>
            <a:off x="470605" y="2028313"/>
            <a:ext cx="4072519" cy="4097052"/>
          </a:xfrm>
          <a:prstGeom prst="rect">
            <a:avLst/>
          </a:prstGeom>
        </p:spPr>
      </p:pic>
      <p:pic>
        <p:nvPicPr>
          <p:cNvPr id="7" name="Imagen 6">
            <a:extLst>
              <a:ext uri="{FF2B5EF4-FFF2-40B4-BE49-F238E27FC236}">
                <a16:creationId xmlns:a16="http://schemas.microsoft.com/office/drawing/2014/main" id="{B9AC3021-CB10-6B36-A0C0-FD78A10B53AC}"/>
              </a:ext>
            </a:extLst>
          </p:cNvPr>
          <p:cNvPicPr>
            <a:picLocks noChangeAspect="1"/>
          </p:cNvPicPr>
          <p:nvPr/>
        </p:nvPicPr>
        <p:blipFill>
          <a:blip r:embed="rId4"/>
          <a:stretch>
            <a:fillRect/>
          </a:stretch>
        </p:blipFill>
        <p:spPr>
          <a:xfrm>
            <a:off x="5023058" y="2114685"/>
            <a:ext cx="4686954" cy="2715004"/>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2"/>
          <p:cNvSpPr txBox="1">
            <a:spLocks noGrp="1"/>
          </p:cNvSpPr>
          <p:nvPr>
            <p:ph type="title"/>
          </p:nvPr>
        </p:nvSpPr>
        <p:spPr>
          <a:xfrm>
            <a:off x="725659" y="98558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s-CL" dirty="0"/>
              <a:t>Problemática a Resolver</a:t>
            </a:r>
            <a:endParaRPr dirty="0"/>
          </a:p>
        </p:txBody>
      </p:sp>
      <p:sp>
        <p:nvSpPr>
          <p:cNvPr id="91" name="Google Shape;91;p2"/>
          <p:cNvSpPr txBox="1"/>
          <p:nvPr/>
        </p:nvSpPr>
        <p:spPr>
          <a:xfrm>
            <a:off x="725659" y="2436276"/>
            <a:ext cx="8152870" cy="25339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s-CL" sz="1800" b="0" i="0" u="none" strike="noStrike" cap="none">
                <a:solidFill>
                  <a:schemeClr val="dk1"/>
                </a:solidFill>
                <a:latin typeface="Calibri"/>
                <a:ea typeface="Calibri"/>
                <a:cs typeface="Calibri"/>
                <a:sym typeface="Calibri"/>
              </a:rPr>
              <a:t>El problema de los ciudadanos Chilenos, es el aumento de los costos de vida constante, a través de diferentes factores uno de ellos, la alza de las tarifas del costo de la electricidad, por lo que es necesario reducir el gasto de energía, además de mostrar estadísticas históricas y comparativas de consumo, así poder tomar acciones y ahorrar dinero cada mes.</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3"/>
          <p:cNvSpPr txBox="1">
            <a:spLocks noGrp="1"/>
          </p:cNvSpPr>
          <p:nvPr>
            <p:ph type="title"/>
          </p:nvPr>
        </p:nvSpPr>
        <p:spPr>
          <a:xfrm>
            <a:off x="-103239" y="1281867"/>
            <a:ext cx="12295239" cy="4465761"/>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SzPts val="3959"/>
              <a:buNone/>
            </a:pPr>
            <a:r>
              <a:rPr lang="es-CL" sz="3959" dirty="0"/>
              <a:t>Solución</a:t>
            </a:r>
            <a:br>
              <a:rPr lang="es-CL" sz="3959" dirty="0"/>
            </a:br>
            <a:r>
              <a:rPr lang="es-CL" sz="2430" dirty="0"/>
              <a:t>Implementar sistema web que permita el ahorro energético en los hogares a través de recomendaciones basadas en el comportamiento del usuario.</a:t>
            </a:r>
            <a:br>
              <a:rPr lang="es-CL" sz="2430" dirty="0"/>
            </a:br>
            <a:br>
              <a:rPr lang="es-CL" sz="3959" dirty="0"/>
            </a:br>
            <a:br>
              <a:rPr lang="es-CL" sz="3959" dirty="0"/>
            </a:br>
            <a:br>
              <a:rPr lang="es-CL" sz="3959" dirty="0"/>
            </a:br>
            <a:r>
              <a:rPr lang="es-CL" sz="3959" dirty="0"/>
              <a:t>Objetivo del Proyecto</a:t>
            </a:r>
            <a:br>
              <a:rPr lang="es-CL" sz="3959" dirty="0"/>
            </a:br>
            <a:r>
              <a:rPr lang="es-CL" sz="1979" dirty="0"/>
              <a:t>Proporcionar indicadores claros y medibles de consumo y ahorro.</a:t>
            </a:r>
            <a:br>
              <a:rPr lang="es-CL" sz="1979" dirty="0"/>
            </a:br>
            <a:r>
              <a:rPr lang="es-CL" sz="1979" dirty="0"/>
              <a:t>Incorporar técnicas de minería de datos para predecir patrones de alto consumo y alertar al usuario de forma preventiva.</a:t>
            </a:r>
            <a:br>
              <a:rPr lang="es-CL" sz="3959" dirty="0"/>
            </a:br>
            <a:endParaRPr sz="3959"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4"/>
          <p:cNvSpPr txBox="1">
            <a:spLocks noGrp="1"/>
          </p:cNvSpPr>
          <p:nvPr>
            <p:ph type="title"/>
          </p:nvPr>
        </p:nvSpPr>
        <p:spPr>
          <a:xfrm>
            <a:off x="810065" y="809446"/>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s-CL"/>
              <a:t>Alcances</a:t>
            </a:r>
            <a:endParaRPr/>
          </a:p>
        </p:txBody>
      </p:sp>
      <p:sp>
        <p:nvSpPr>
          <p:cNvPr id="102" name="Google Shape;102;p4"/>
          <p:cNvSpPr txBox="1"/>
          <p:nvPr/>
        </p:nvSpPr>
        <p:spPr>
          <a:xfrm>
            <a:off x="950627" y="2056675"/>
            <a:ext cx="6157500" cy="34164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s-CL" sz="1800" b="0" i="0" u="none" strike="noStrike" cap="none">
                <a:solidFill>
                  <a:schemeClr val="dk1"/>
                </a:solidFill>
                <a:latin typeface="Calibri"/>
                <a:ea typeface="Calibri"/>
                <a:cs typeface="Calibri"/>
                <a:sym typeface="Calibri"/>
              </a:rPr>
              <a:t>Que hace el Sistema:</a:t>
            </a:r>
            <a:endParaRPr sz="1400" b="0" i="0" u="none" strike="noStrike" cap="none">
              <a:solidFill>
                <a:srgbClr val="000000"/>
              </a:solidFill>
              <a:latin typeface="Arial"/>
              <a:ea typeface="Arial"/>
              <a:cs typeface="Arial"/>
              <a:sym typeface="Arial"/>
            </a:endParaRPr>
          </a:p>
          <a:p>
            <a:pPr marL="457200" marR="0" lvl="0" indent="-342900" algn="l" rtl="0">
              <a:lnSpc>
                <a:spcPct val="100000"/>
              </a:lnSpc>
              <a:spcBef>
                <a:spcPts val="0"/>
              </a:spcBef>
              <a:spcAft>
                <a:spcPts val="0"/>
              </a:spcAft>
              <a:buClr>
                <a:schemeClr val="dk1"/>
              </a:buClr>
              <a:buSzPts val="1800"/>
              <a:buFont typeface="Calibri"/>
              <a:buChar char="●"/>
            </a:pPr>
            <a:r>
              <a:rPr lang="es-CL" sz="1800">
                <a:solidFill>
                  <a:schemeClr val="dk1"/>
                </a:solidFill>
                <a:latin typeface="Calibri"/>
                <a:ea typeface="Calibri"/>
                <a:cs typeface="Calibri"/>
                <a:sym typeface="Calibri"/>
              </a:rPr>
              <a:t>-Registro manual de consumo energetico (Kwh y Pesos $)</a:t>
            </a:r>
            <a:endParaRPr sz="1800">
              <a:solidFill>
                <a:schemeClr val="dk1"/>
              </a:solidFill>
              <a:latin typeface="Calibri"/>
              <a:ea typeface="Calibri"/>
              <a:cs typeface="Calibri"/>
              <a:sym typeface="Calibri"/>
            </a:endParaRPr>
          </a:p>
          <a:p>
            <a:pPr marL="457200" marR="0" lvl="0" indent="-342900" algn="l" rtl="0">
              <a:lnSpc>
                <a:spcPct val="100000"/>
              </a:lnSpc>
              <a:spcBef>
                <a:spcPts val="0"/>
              </a:spcBef>
              <a:spcAft>
                <a:spcPts val="0"/>
              </a:spcAft>
              <a:buClr>
                <a:schemeClr val="dk1"/>
              </a:buClr>
              <a:buSzPts val="1800"/>
              <a:buFont typeface="Calibri"/>
              <a:buChar char="●"/>
            </a:pPr>
            <a:r>
              <a:rPr lang="es-CL" sz="1800">
                <a:solidFill>
                  <a:schemeClr val="dk1"/>
                </a:solidFill>
                <a:latin typeface="Calibri"/>
                <a:ea typeface="Calibri"/>
                <a:cs typeface="Calibri"/>
                <a:sym typeface="Calibri"/>
              </a:rPr>
              <a:t>-Dashboard interactivo con 3 Kpis principales</a:t>
            </a:r>
            <a:endParaRPr sz="1800">
              <a:solidFill>
                <a:schemeClr val="dk1"/>
              </a:solidFill>
              <a:latin typeface="Calibri"/>
              <a:ea typeface="Calibri"/>
              <a:cs typeface="Calibri"/>
              <a:sym typeface="Calibri"/>
            </a:endParaRPr>
          </a:p>
          <a:p>
            <a:pPr marL="457200" marR="0" lvl="0" indent="-342900" algn="l" rtl="0">
              <a:lnSpc>
                <a:spcPct val="100000"/>
              </a:lnSpc>
              <a:spcBef>
                <a:spcPts val="0"/>
              </a:spcBef>
              <a:spcAft>
                <a:spcPts val="0"/>
              </a:spcAft>
              <a:buClr>
                <a:schemeClr val="dk1"/>
              </a:buClr>
              <a:buSzPts val="1800"/>
              <a:buFont typeface="Calibri"/>
              <a:buChar char="●"/>
            </a:pPr>
            <a:r>
              <a:rPr lang="es-CL" sz="1800">
                <a:solidFill>
                  <a:schemeClr val="dk1"/>
                </a:solidFill>
                <a:latin typeface="Calibri"/>
                <a:ea typeface="Calibri"/>
                <a:cs typeface="Calibri"/>
                <a:sym typeface="Calibri"/>
              </a:rPr>
              <a:t>-Visualización de historial y tendencias</a:t>
            </a:r>
            <a:endParaRPr sz="1800">
              <a:solidFill>
                <a:schemeClr val="dk1"/>
              </a:solidFill>
              <a:latin typeface="Calibri"/>
              <a:ea typeface="Calibri"/>
              <a:cs typeface="Calibri"/>
              <a:sym typeface="Calibri"/>
            </a:endParaRPr>
          </a:p>
          <a:p>
            <a:pPr marL="457200" marR="0" lvl="0" indent="-342900" algn="l" rtl="0">
              <a:lnSpc>
                <a:spcPct val="100000"/>
              </a:lnSpc>
              <a:spcBef>
                <a:spcPts val="0"/>
              </a:spcBef>
              <a:spcAft>
                <a:spcPts val="0"/>
              </a:spcAft>
              <a:buClr>
                <a:schemeClr val="dk1"/>
              </a:buClr>
              <a:buSzPts val="1800"/>
              <a:buFont typeface="Calibri"/>
              <a:buChar char="●"/>
            </a:pPr>
            <a:r>
              <a:rPr lang="es-CL" sz="1800">
                <a:solidFill>
                  <a:schemeClr val="dk1"/>
                </a:solidFill>
                <a:latin typeface="Calibri"/>
                <a:ea typeface="Calibri"/>
                <a:cs typeface="Calibri"/>
                <a:sym typeface="Calibri"/>
              </a:rPr>
              <a:t>-Predicción de alto consumo con alertas</a:t>
            </a:r>
            <a:endParaRPr sz="1800">
              <a:solidFill>
                <a:schemeClr val="dk1"/>
              </a:solidFill>
              <a:latin typeface="Calibri"/>
              <a:ea typeface="Calibri"/>
              <a:cs typeface="Calibri"/>
              <a:sym typeface="Calibri"/>
            </a:endParaRPr>
          </a:p>
          <a:p>
            <a:pPr marL="457200" marR="0" lvl="0" indent="-342900" algn="l" rtl="0">
              <a:lnSpc>
                <a:spcPct val="100000"/>
              </a:lnSpc>
              <a:spcBef>
                <a:spcPts val="0"/>
              </a:spcBef>
              <a:spcAft>
                <a:spcPts val="0"/>
              </a:spcAft>
              <a:buClr>
                <a:schemeClr val="dk1"/>
              </a:buClr>
              <a:buSzPts val="1800"/>
              <a:buFont typeface="Calibri"/>
              <a:buChar char="●"/>
            </a:pPr>
            <a:r>
              <a:rPr lang="es-CL" sz="1800">
                <a:solidFill>
                  <a:schemeClr val="dk1"/>
                </a:solidFill>
                <a:latin typeface="Calibri"/>
                <a:ea typeface="Calibri"/>
                <a:cs typeface="Calibri"/>
                <a:sym typeface="Calibri"/>
              </a:rPr>
              <a:t>-Cálculo de ahorro en pesos </a:t>
            </a:r>
            <a:endParaRPr sz="1800">
              <a:solidFill>
                <a:schemeClr val="dk1"/>
              </a:solidFill>
              <a:latin typeface="Calibri"/>
              <a:ea typeface="Calibri"/>
              <a:cs typeface="Calibri"/>
              <a:sym typeface="Calibri"/>
            </a:endParaRPr>
          </a:p>
          <a:p>
            <a:pPr marL="457200" marR="0" lvl="0" indent="-342900" algn="l" rtl="0">
              <a:lnSpc>
                <a:spcPct val="100000"/>
              </a:lnSpc>
              <a:spcBef>
                <a:spcPts val="0"/>
              </a:spcBef>
              <a:spcAft>
                <a:spcPts val="0"/>
              </a:spcAft>
              <a:buClr>
                <a:schemeClr val="dk1"/>
              </a:buClr>
              <a:buSzPts val="1800"/>
              <a:buFont typeface="Calibri"/>
              <a:buChar char="●"/>
            </a:pPr>
            <a:r>
              <a:rPr lang="es-CL" sz="1800">
                <a:solidFill>
                  <a:schemeClr val="dk1"/>
                </a:solidFill>
                <a:latin typeface="Calibri"/>
                <a:ea typeface="Calibri"/>
                <a:cs typeface="Calibri"/>
                <a:sym typeface="Calibri"/>
              </a:rPr>
              <a:t>-Calculo de reducción de huella de carbono</a:t>
            </a:r>
            <a:endParaRPr sz="1800">
              <a:solidFill>
                <a:schemeClr val="dk1"/>
              </a:solidFill>
              <a:latin typeface="Calibri"/>
              <a:ea typeface="Calibri"/>
              <a:cs typeface="Calibri"/>
              <a:sym typeface="Calibri"/>
            </a:endParaRPr>
          </a:p>
          <a:p>
            <a:pPr marL="457200" marR="0" lvl="0" indent="-342900" algn="l" rtl="0">
              <a:lnSpc>
                <a:spcPct val="100000"/>
              </a:lnSpc>
              <a:spcBef>
                <a:spcPts val="0"/>
              </a:spcBef>
              <a:spcAft>
                <a:spcPts val="0"/>
              </a:spcAft>
              <a:buClr>
                <a:schemeClr val="dk1"/>
              </a:buClr>
              <a:buSzPts val="1800"/>
              <a:buFont typeface="Calibri"/>
              <a:buChar char="●"/>
            </a:pPr>
            <a:r>
              <a:rPr lang="es-CL" sz="1800">
                <a:solidFill>
                  <a:schemeClr val="dk1"/>
                </a:solidFill>
                <a:latin typeface="Calibri"/>
                <a:ea typeface="Calibri"/>
                <a:cs typeface="Calibri"/>
                <a:sym typeface="Calibri"/>
              </a:rPr>
              <a:t>-Gestión de Usuarios </a:t>
            </a:r>
            <a:endParaRPr sz="1800">
              <a:solidFill>
                <a:schemeClr val="dk1"/>
              </a:solidFill>
              <a:latin typeface="Calibri"/>
              <a:ea typeface="Calibri"/>
              <a:cs typeface="Calibri"/>
              <a:sym typeface="Calibri"/>
            </a:endParaRPr>
          </a:p>
          <a:p>
            <a:pPr marL="457200" marR="0" lvl="0" indent="-342900" algn="l" rtl="0">
              <a:lnSpc>
                <a:spcPct val="100000"/>
              </a:lnSpc>
              <a:spcBef>
                <a:spcPts val="0"/>
              </a:spcBef>
              <a:spcAft>
                <a:spcPts val="0"/>
              </a:spcAft>
              <a:buClr>
                <a:schemeClr val="dk1"/>
              </a:buClr>
              <a:buSzPts val="1800"/>
              <a:buFont typeface="Calibri"/>
              <a:buChar char="●"/>
            </a:pPr>
            <a:r>
              <a:rPr lang="es-CL" sz="1800">
                <a:solidFill>
                  <a:schemeClr val="dk1"/>
                </a:solidFill>
                <a:latin typeface="Calibri"/>
                <a:ea typeface="Calibri"/>
                <a:cs typeface="Calibri"/>
                <a:sym typeface="Calibri"/>
              </a:rPr>
              <a:t>-Interfaz web responsiva</a:t>
            </a:r>
            <a:endParaRPr sz="180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03" name="Google Shape;103;p4"/>
          <p:cNvSpPr txBox="1"/>
          <p:nvPr/>
        </p:nvSpPr>
        <p:spPr>
          <a:xfrm>
            <a:off x="7433175" y="1680925"/>
            <a:ext cx="3233100" cy="3832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CL" sz="2500" b="1" u="sng">
                <a:solidFill>
                  <a:schemeClr val="dk1"/>
                </a:solidFill>
                <a:latin typeface="Calibri"/>
                <a:ea typeface="Calibri"/>
                <a:cs typeface="Calibri"/>
                <a:sym typeface="Calibri"/>
              </a:rPr>
              <a:t>Que no Hace</a:t>
            </a:r>
            <a:r>
              <a:rPr lang="es-CL" sz="2500">
                <a:solidFill>
                  <a:schemeClr val="dk1"/>
                </a:solidFill>
                <a:latin typeface="Calibri"/>
                <a:ea typeface="Calibri"/>
                <a:cs typeface="Calibri"/>
                <a:sym typeface="Calibri"/>
              </a:rPr>
              <a:t>:</a:t>
            </a:r>
            <a:endParaRPr sz="2500">
              <a:solidFill>
                <a:schemeClr val="dk1"/>
              </a:solidFill>
              <a:latin typeface="Calibri"/>
              <a:ea typeface="Calibri"/>
              <a:cs typeface="Calibri"/>
              <a:sym typeface="Calibri"/>
            </a:endParaRPr>
          </a:p>
          <a:p>
            <a:pPr marL="0" lvl="0" indent="0" algn="l" rtl="0">
              <a:spcBef>
                <a:spcPts val="0"/>
              </a:spcBef>
              <a:spcAft>
                <a:spcPts val="0"/>
              </a:spcAft>
              <a:buNone/>
            </a:pPr>
            <a:r>
              <a:rPr lang="es-CL" sz="2500">
                <a:solidFill>
                  <a:schemeClr val="dk1"/>
                </a:solidFill>
                <a:latin typeface="Calibri"/>
                <a:ea typeface="Calibri"/>
                <a:cs typeface="Calibri"/>
                <a:sym typeface="Calibri"/>
              </a:rPr>
              <a:t>-Aplicación móvil </a:t>
            </a:r>
            <a:endParaRPr sz="2500">
              <a:solidFill>
                <a:schemeClr val="dk1"/>
              </a:solidFill>
              <a:latin typeface="Calibri"/>
              <a:ea typeface="Calibri"/>
              <a:cs typeface="Calibri"/>
              <a:sym typeface="Calibri"/>
            </a:endParaRPr>
          </a:p>
          <a:p>
            <a:pPr marL="0" lvl="0" indent="0" algn="l" rtl="0">
              <a:spcBef>
                <a:spcPts val="0"/>
              </a:spcBef>
              <a:spcAft>
                <a:spcPts val="0"/>
              </a:spcAft>
              <a:buNone/>
            </a:pPr>
            <a:r>
              <a:rPr lang="es-CL" sz="2500">
                <a:solidFill>
                  <a:schemeClr val="dk1"/>
                </a:solidFill>
                <a:latin typeface="Calibri"/>
                <a:ea typeface="Calibri"/>
                <a:cs typeface="Calibri"/>
                <a:sym typeface="Calibri"/>
              </a:rPr>
              <a:t>-Monitoreo tiempo real</a:t>
            </a:r>
            <a:endParaRPr sz="2500">
              <a:solidFill>
                <a:schemeClr val="dk1"/>
              </a:solidFill>
              <a:latin typeface="Calibri"/>
              <a:ea typeface="Calibri"/>
              <a:cs typeface="Calibri"/>
              <a:sym typeface="Calibri"/>
            </a:endParaRPr>
          </a:p>
          <a:p>
            <a:pPr marL="0" lvl="0" indent="0" algn="l" rtl="0">
              <a:spcBef>
                <a:spcPts val="0"/>
              </a:spcBef>
              <a:spcAft>
                <a:spcPts val="0"/>
              </a:spcAft>
              <a:buNone/>
            </a:pPr>
            <a:r>
              <a:rPr lang="es-CL" sz="2500">
                <a:solidFill>
                  <a:schemeClr val="dk1"/>
                </a:solidFill>
                <a:latin typeface="Calibri"/>
                <a:ea typeface="Calibri"/>
                <a:cs typeface="Calibri"/>
                <a:sym typeface="Calibri"/>
              </a:rPr>
              <a:t>-Integración con empresas eléctricas</a:t>
            </a:r>
            <a:endParaRPr sz="2500">
              <a:solidFill>
                <a:schemeClr val="dk1"/>
              </a:solidFill>
              <a:latin typeface="Calibri"/>
              <a:ea typeface="Calibri"/>
              <a:cs typeface="Calibri"/>
              <a:sym typeface="Calibri"/>
            </a:endParaRPr>
          </a:p>
          <a:p>
            <a:pPr marL="0" lvl="0" indent="0" algn="l" rtl="0">
              <a:spcBef>
                <a:spcPts val="0"/>
              </a:spcBef>
              <a:spcAft>
                <a:spcPts val="0"/>
              </a:spcAft>
              <a:buNone/>
            </a:pPr>
            <a:endParaRPr sz="2800">
              <a:solidFill>
                <a:schemeClr val="dk1"/>
              </a:solidFill>
              <a:latin typeface="Calibri"/>
              <a:ea typeface="Calibri"/>
              <a:cs typeface="Calibri"/>
              <a:sym typeface="Calibri"/>
            </a:endParaRPr>
          </a:p>
          <a:p>
            <a:pPr marL="0" lvl="0" indent="0" algn="l" rtl="0">
              <a:spcBef>
                <a:spcPts val="0"/>
              </a:spcBef>
              <a:spcAft>
                <a:spcPts val="0"/>
              </a:spcAft>
              <a:buNone/>
            </a:pPr>
            <a:endParaRPr sz="2800">
              <a:solidFill>
                <a:schemeClr val="dk1"/>
              </a:solidFill>
              <a:latin typeface="Calibri"/>
              <a:ea typeface="Calibri"/>
              <a:cs typeface="Calibri"/>
              <a:sym typeface="Calibri"/>
            </a:endParaRPr>
          </a:p>
          <a:p>
            <a:pPr marL="0" lvl="0" indent="0" algn="l" rtl="0">
              <a:spcBef>
                <a:spcPts val="0"/>
              </a:spcBef>
              <a:spcAft>
                <a:spcPts val="0"/>
              </a:spcAft>
              <a:buNone/>
            </a:pPr>
            <a:endParaRPr sz="2800">
              <a:solidFill>
                <a:schemeClr val="dk1"/>
              </a:solidFill>
              <a:latin typeface="Calibri"/>
              <a:ea typeface="Calibri"/>
              <a:cs typeface="Calibri"/>
              <a:sym typeface="Calibri"/>
            </a:endParaRPr>
          </a:p>
          <a:p>
            <a:pPr marL="0" lvl="0" indent="0" algn="l" rtl="0">
              <a:spcBef>
                <a:spcPts val="0"/>
              </a:spcBef>
              <a:spcAft>
                <a:spcPts val="0"/>
              </a:spcAft>
              <a:buNone/>
            </a:pPr>
            <a:endParaRPr sz="2800">
              <a:solidFill>
                <a:schemeClr val="dk1"/>
              </a:solidFill>
              <a:latin typeface="Calibri"/>
              <a:ea typeface="Calibri"/>
              <a:cs typeface="Calibri"/>
              <a:sym typeface="Calibri"/>
            </a:endParaRPr>
          </a:p>
        </p:txBody>
      </p:sp>
      <p:sp>
        <p:nvSpPr>
          <p:cNvPr id="104" name="Google Shape;104;p4"/>
          <p:cNvSpPr txBox="1"/>
          <p:nvPr/>
        </p:nvSpPr>
        <p:spPr>
          <a:xfrm>
            <a:off x="7433175" y="4119325"/>
            <a:ext cx="4569600" cy="2447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CL" sz="2100" b="1" u="sng">
                <a:solidFill>
                  <a:schemeClr val="dk1"/>
                </a:solidFill>
                <a:latin typeface="Calibri"/>
                <a:ea typeface="Calibri"/>
                <a:cs typeface="Calibri"/>
                <a:sym typeface="Calibri"/>
              </a:rPr>
              <a:t>Restricciones:</a:t>
            </a:r>
            <a:endParaRPr sz="2100" b="1" u="sng">
              <a:solidFill>
                <a:schemeClr val="dk1"/>
              </a:solidFill>
              <a:latin typeface="Calibri"/>
              <a:ea typeface="Calibri"/>
              <a:cs typeface="Calibri"/>
              <a:sym typeface="Calibri"/>
            </a:endParaRPr>
          </a:p>
          <a:p>
            <a:pPr marL="0" lvl="0" indent="0" algn="l" rtl="0">
              <a:spcBef>
                <a:spcPts val="0"/>
              </a:spcBef>
              <a:spcAft>
                <a:spcPts val="0"/>
              </a:spcAft>
              <a:buNone/>
            </a:pPr>
            <a:r>
              <a:rPr lang="es-CL" sz="2100">
                <a:solidFill>
                  <a:schemeClr val="dk1"/>
                </a:solidFill>
                <a:latin typeface="Calibri"/>
                <a:ea typeface="Calibri"/>
                <a:cs typeface="Calibri"/>
                <a:sym typeface="Calibri"/>
              </a:rPr>
              <a:t>-Tiempo limitado desarrollo(15 semanas)</a:t>
            </a:r>
            <a:endParaRPr sz="2100">
              <a:solidFill>
                <a:schemeClr val="dk1"/>
              </a:solidFill>
              <a:latin typeface="Calibri"/>
              <a:ea typeface="Calibri"/>
              <a:cs typeface="Calibri"/>
              <a:sym typeface="Calibri"/>
            </a:endParaRPr>
          </a:p>
          <a:p>
            <a:pPr marL="0" lvl="0" indent="0" algn="l" rtl="0">
              <a:spcBef>
                <a:spcPts val="0"/>
              </a:spcBef>
              <a:spcAft>
                <a:spcPts val="0"/>
              </a:spcAft>
              <a:buNone/>
            </a:pPr>
            <a:r>
              <a:rPr lang="es-CL" sz="2100">
                <a:solidFill>
                  <a:schemeClr val="dk1"/>
                </a:solidFill>
                <a:latin typeface="Calibri"/>
                <a:ea typeface="Calibri"/>
                <a:cs typeface="Calibri"/>
                <a:sym typeface="Calibri"/>
              </a:rPr>
              <a:t>-Presupuesto limitado 60M</a:t>
            </a:r>
            <a:endParaRPr sz="2100">
              <a:solidFill>
                <a:schemeClr val="dk1"/>
              </a:solidFill>
              <a:latin typeface="Calibri"/>
              <a:ea typeface="Calibri"/>
              <a:cs typeface="Calibri"/>
              <a:sym typeface="Calibri"/>
            </a:endParaRPr>
          </a:p>
          <a:p>
            <a:pPr marL="0" lvl="0" indent="0" algn="l" rtl="0">
              <a:spcBef>
                <a:spcPts val="0"/>
              </a:spcBef>
              <a:spcAft>
                <a:spcPts val="0"/>
              </a:spcAft>
              <a:buNone/>
            </a:pPr>
            <a:r>
              <a:rPr lang="es-CL" sz="2100">
                <a:solidFill>
                  <a:schemeClr val="dk1"/>
                </a:solidFill>
                <a:latin typeface="Calibri"/>
                <a:ea typeface="Calibri"/>
                <a:cs typeface="Calibri"/>
                <a:sym typeface="Calibri"/>
              </a:rPr>
              <a:t>-Equipo de desarrollo 3 devs</a:t>
            </a:r>
            <a:endParaRPr sz="2100">
              <a:solidFill>
                <a:schemeClr val="dk1"/>
              </a:solidFill>
              <a:latin typeface="Calibri"/>
              <a:ea typeface="Calibri"/>
              <a:cs typeface="Calibri"/>
              <a:sym typeface="Calibri"/>
            </a:endParaRPr>
          </a:p>
          <a:p>
            <a:pPr marL="0" lvl="0" indent="0" algn="l" rtl="0">
              <a:spcBef>
                <a:spcPts val="0"/>
              </a:spcBef>
              <a:spcAft>
                <a:spcPts val="0"/>
              </a:spcAft>
              <a:buNone/>
            </a:pPr>
            <a:r>
              <a:rPr lang="es-CL" sz="2100">
                <a:solidFill>
                  <a:schemeClr val="dk1"/>
                </a:solidFill>
                <a:latin typeface="Calibri"/>
                <a:ea typeface="Calibri"/>
                <a:cs typeface="Calibri"/>
                <a:sym typeface="Calibri"/>
              </a:rPr>
              <a:t>-Metodologia Agile/Scrum</a:t>
            </a:r>
            <a:endParaRPr sz="2100">
              <a:solidFill>
                <a:schemeClr val="dk1"/>
              </a:solidFill>
              <a:latin typeface="Calibri"/>
              <a:ea typeface="Calibri"/>
              <a:cs typeface="Calibri"/>
              <a:sym typeface="Calibri"/>
            </a:endParaRPr>
          </a:p>
          <a:p>
            <a:pPr marL="0" lvl="0" indent="0" algn="l" rtl="0">
              <a:spcBef>
                <a:spcPts val="0"/>
              </a:spcBef>
              <a:spcAft>
                <a:spcPts val="0"/>
              </a:spcAft>
              <a:buNone/>
            </a:pPr>
            <a:r>
              <a:rPr lang="es-CL" sz="2100">
                <a:solidFill>
                  <a:schemeClr val="dk1"/>
                </a:solidFill>
                <a:latin typeface="Calibri"/>
                <a:ea typeface="Calibri"/>
                <a:cs typeface="Calibri"/>
                <a:sym typeface="Calibri"/>
              </a:rPr>
              <a:t>-Repositorio Público</a:t>
            </a:r>
            <a:endParaRPr sz="2100">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5"/>
          <p:cNvSpPr txBox="1">
            <a:spLocks noGrp="1"/>
          </p:cNvSpPr>
          <p:nvPr>
            <p:ph type="title"/>
          </p:nvPr>
        </p:nvSpPr>
        <p:spPr>
          <a:xfrm>
            <a:off x="196419" y="557914"/>
            <a:ext cx="6779567" cy="759118"/>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s-CL" sz="2400"/>
              <a:t>Lista de Requerimientos Funcionales</a:t>
            </a:r>
            <a:endParaRPr sz="2400"/>
          </a:p>
        </p:txBody>
      </p:sp>
      <p:pic>
        <p:nvPicPr>
          <p:cNvPr id="110" name="Google Shape;110;p5"/>
          <p:cNvPicPr preferRelativeResize="0"/>
          <p:nvPr/>
        </p:nvPicPr>
        <p:blipFill rotWithShape="1">
          <a:blip r:embed="rId3">
            <a:alphaModFix/>
          </a:blip>
          <a:srcRect/>
          <a:stretch/>
        </p:blipFill>
        <p:spPr>
          <a:xfrm>
            <a:off x="196419" y="1110555"/>
            <a:ext cx="11808768" cy="5651779"/>
          </a:xfrm>
          <a:prstGeom prst="rect">
            <a:avLst/>
          </a:prstGeom>
          <a:noFill/>
          <a:ln w="25400" cap="flat" cmpd="sng">
            <a:solidFill>
              <a:schemeClr val="accent1"/>
            </a:solidFill>
            <a:prstDash val="solid"/>
            <a:round/>
            <a:headEnd type="none" w="sm" len="sm"/>
            <a:tailEnd type="none" w="sm" len="sm"/>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6"/>
          <p:cNvSpPr txBox="1">
            <a:spLocks noGrp="1"/>
          </p:cNvSpPr>
          <p:nvPr>
            <p:ph type="title"/>
          </p:nvPr>
        </p:nvSpPr>
        <p:spPr>
          <a:xfrm>
            <a:off x="506136" y="749643"/>
            <a:ext cx="10515600" cy="759118"/>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s-CL"/>
              <a:t>Lista de Requerimientos no Funcionales:</a:t>
            </a:r>
            <a:endParaRPr/>
          </a:p>
        </p:txBody>
      </p:sp>
      <p:pic>
        <p:nvPicPr>
          <p:cNvPr id="116" name="Google Shape;116;p6"/>
          <p:cNvPicPr preferRelativeResize="0"/>
          <p:nvPr/>
        </p:nvPicPr>
        <p:blipFill rotWithShape="1">
          <a:blip r:embed="rId3">
            <a:alphaModFix/>
          </a:blip>
          <a:srcRect/>
          <a:stretch/>
        </p:blipFill>
        <p:spPr>
          <a:xfrm>
            <a:off x="147484" y="1508761"/>
            <a:ext cx="11828206" cy="5349238"/>
          </a:xfrm>
          <a:prstGeom prst="rect">
            <a:avLst/>
          </a:prstGeom>
          <a:noFill/>
          <a:ln w="25400" cap="flat" cmpd="sng">
            <a:solidFill>
              <a:schemeClr val="accent1"/>
            </a:solidFill>
            <a:prstDash val="solid"/>
            <a:round/>
            <a:headEnd type="none" w="sm" len="sm"/>
            <a:tailEnd type="none" w="sm" len="sm"/>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7"/>
          <p:cNvSpPr txBox="1"/>
          <p:nvPr/>
        </p:nvSpPr>
        <p:spPr>
          <a:xfrm>
            <a:off x="218125" y="660225"/>
            <a:ext cx="3243900" cy="5547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s-CL" sz="2000" b="1" i="0" u="none" strike="noStrike" cap="none">
                <a:solidFill>
                  <a:schemeClr val="dk1"/>
                </a:solidFill>
                <a:latin typeface="Calibri"/>
                <a:ea typeface="Calibri"/>
                <a:cs typeface="Calibri"/>
                <a:sym typeface="Calibri"/>
              </a:rPr>
              <a:t>Modelo Datos Relacional</a:t>
            </a:r>
            <a:endParaRPr sz="2000" b="1">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pic>
        <p:nvPicPr>
          <p:cNvPr id="122" name="Google Shape;122;p7"/>
          <p:cNvPicPr preferRelativeResize="0"/>
          <p:nvPr/>
        </p:nvPicPr>
        <p:blipFill>
          <a:blip r:embed="rId3">
            <a:alphaModFix/>
          </a:blip>
          <a:stretch>
            <a:fillRect/>
          </a:stretch>
        </p:blipFill>
        <p:spPr>
          <a:xfrm>
            <a:off x="3604250" y="753150"/>
            <a:ext cx="8465874" cy="6104850"/>
          </a:xfrm>
          <a:prstGeom prst="rect">
            <a:avLst/>
          </a:prstGeom>
          <a:noFill/>
          <a:ln>
            <a:noFill/>
          </a:ln>
        </p:spPr>
      </p:pic>
      <p:sp>
        <p:nvSpPr>
          <p:cNvPr id="123" name="Google Shape;123;p7"/>
          <p:cNvSpPr txBox="1"/>
          <p:nvPr/>
        </p:nvSpPr>
        <p:spPr>
          <a:xfrm>
            <a:off x="476050" y="1444475"/>
            <a:ext cx="2723400" cy="517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CL" sz="1900">
                <a:solidFill>
                  <a:schemeClr val="dk1"/>
                </a:solidFill>
                <a:latin typeface="Calibri"/>
                <a:ea typeface="Calibri"/>
                <a:cs typeface="Calibri"/>
                <a:sym typeface="Calibri"/>
              </a:rPr>
              <a:t>Nuestro diagrama de Datos representa una arquitectura robusta diseñada específicamente para la app web Ahorro Luz. </a:t>
            </a:r>
            <a:endParaRPr sz="1900">
              <a:solidFill>
                <a:schemeClr val="dk1"/>
              </a:solidFill>
              <a:latin typeface="Calibri"/>
              <a:ea typeface="Calibri"/>
              <a:cs typeface="Calibri"/>
              <a:sym typeface="Calibri"/>
            </a:endParaRPr>
          </a:p>
          <a:p>
            <a:pPr marL="0" lvl="0" indent="0" algn="l" rtl="0">
              <a:spcBef>
                <a:spcPts val="0"/>
              </a:spcBef>
              <a:spcAft>
                <a:spcPts val="0"/>
              </a:spcAft>
              <a:buNone/>
            </a:pPr>
            <a:endParaRPr sz="1900">
              <a:solidFill>
                <a:schemeClr val="dk1"/>
              </a:solidFill>
              <a:latin typeface="Calibri"/>
              <a:ea typeface="Calibri"/>
              <a:cs typeface="Calibri"/>
              <a:sym typeface="Calibri"/>
            </a:endParaRPr>
          </a:p>
          <a:p>
            <a:pPr marL="0" lvl="0" indent="0" algn="l" rtl="0">
              <a:spcBef>
                <a:spcPts val="0"/>
              </a:spcBef>
              <a:spcAft>
                <a:spcPts val="0"/>
              </a:spcAft>
              <a:buNone/>
            </a:pPr>
            <a:r>
              <a:rPr lang="es-CL" sz="1900" b="1" u="sng">
                <a:solidFill>
                  <a:schemeClr val="dk1"/>
                </a:solidFill>
                <a:latin typeface="Calibri"/>
                <a:ea typeface="Calibri"/>
                <a:cs typeface="Calibri"/>
                <a:sym typeface="Calibri"/>
              </a:rPr>
              <a:t>Características:</a:t>
            </a:r>
            <a:endParaRPr sz="1900" b="1" u="sng">
              <a:solidFill>
                <a:schemeClr val="dk1"/>
              </a:solidFill>
              <a:latin typeface="Calibri"/>
              <a:ea typeface="Calibri"/>
              <a:cs typeface="Calibri"/>
              <a:sym typeface="Calibri"/>
            </a:endParaRPr>
          </a:p>
          <a:p>
            <a:pPr marL="0" lvl="0" indent="0" algn="l" rtl="0">
              <a:spcBef>
                <a:spcPts val="0"/>
              </a:spcBef>
              <a:spcAft>
                <a:spcPts val="0"/>
              </a:spcAft>
              <a:buNone/>
            </a:pPr>
            <a:r>
              <a:rPr lang="es-CL" sz="1900">
                <a:solidFill>
                  <a:schemeClr val="dk1"/>
                </a:solidFill>
                <a:latin typeface="Calibri"/>
                <a:ea typeface="Calibri"/>
                <a:cs typeface="Calibri"/>
                <a:sym typeface="Calibri"/>
              </a:rPr>
              <a:t>-Normalización (3NF)</a:t>
            </a:r>
            <a:endParaRPr sz="1900">
              <a:solidFill>
                <a:schemeClr val="dk1"/>
              </a:solidFill>
              <a:latin typeface="Calibri"/>
              <a:ea typeface="Calibri"/>
              <a:cs typeface="Calibri"/>
              <a:sym typeface="Calibri"/>
            </a:endParaRPr>
          </a:p>
          <a:p>
            <a:pPr marL="0" lvl="0" indent="0" algn="l" rtl="0">
              <a:spcBef>
                <a:spcPts val="0"/>
              </a:spcBef>
              <a:spcAft>
                <a:spcPts val="0"/>
              </a:spcAft>
              <a:buNone/>
            </a:pPr>
            <a:r>
              <a:rPr lang="es-CL" sz="1900">
                <a:solidFill>
                  <a:schemeClr val="dk1"/>
                </a:solidFill>
                <a:latin typeface="Calibri"/>
                <a:ea typeface="Calibri"/>
                <a:cs typeface="Calibri"/>
                <a:sym typeface="Calibri"/>
              </a:rPr>
              <a:t>-Sistema RBAC</a:t>
            </a:r>
            <a:endParaRPr sz="1900">
              <a:solidFill>
                <a:schemeClr val="dk1"/>
              </a:solidFill>
              <a:latin typeface="Calibri"/>
              <a:ea typeface="Calibri"/>
              <a:cs typeface="Calibri"/>
              <a:sym typeface="Calibri"/>
            </a:endParaRPr>
          </a:p>
          <a:p>
            <a:pPr marL="0" lvl="0" indent="0" algn="l" rtl="0">
              <a:spcBef>
                <a:spcPts val="0"/>
              </a:spcBef>
              <a:spcAft>
                <a:spcPts val="0"/>
              </a:spcAft>
              <a:buNone/>
            </a:pPr>
            <a:r>
              <a:rPr lang="es-CL" sz="1900">
                <a:solidFill>
                  <a:schemeClr val="dk1"/>
                </a:solidFill>
                <a:latin typeface="Calibri"/>
                <a:ea typeface="Calibri"/>
                <a:cs typeface="Calibri"/>
                <a:sym typeface="Calibri"/>
              </a:rPr>
              <a:t>-Modelo Centrado en el Usuario</a:t>
            </a:r>
            <a:endParaRPr sz="1900">
              <a:solidFill>
                <a:schemeClr val="dk1"/>
              </a:solidFill>
              <a:latin typeface="Calibri"/>
              <a:ea typeface="Calibri"/>
              <a:cs typeface="Calibri"/>
              <a:sym typeface="Calibri"/>
            </a:endParaRPr>
          </a:p>
          <a:p>
            <a:pPr marL="0" lvl="0" indent="0" algn="l" rtl="0">
              <a:spcBef>
                <a:spcPts val="0"/>
              </a:spcBef>
              <a:spcAft>
                <a:spcPts val="0"/>
              </a:spcAft>
              <a:buNone/>
            </a:pPr>
            <a:r>
              <a:rPr lang="es-CL" sz="1900">
                <a:solidFill>
                  <a:schemeClr val="dk1"/>
                </a:solidFill>
                <a:latin typeface="Calibri"/>
                <a:ea typeface="Calibri"/>
                <a:cs typeface="Calibri"/>
                <a:sym typeface="Calibri"/>
              </a:rPr>
              <a:t>-Fácil Mantenimiento</a:t>
            </a:r>
            <a:endParaRPr sz="1900">
              <a:solidFill>
                <a:schemeClr val="dk1"/>
              </a:solidFill>
              <a:latin typeface="Calibri"/>
              <a:ea typeface="Calibri"/>
              <a:cs typeface="Calibri"/>
              <a:sym typeface="Calibri"/>
            </a:endParaRPr>
          </a:p>
          <a:p>
            <a:pPr marL="0" lvl="0" indent="0" algn="l" rtl="0">
              <a:spcBef>
                <a:spcPts val="0"/>
              </a:spcBef>
              <a:spcAft>
                <a:spcPts val="0"/>
              </a:spcAft>
              <a:buNone/>
            </a:pPr>
            <a:r>
              <a:rPr lang="es-CL" sz="1900">
                <a:solidFill>
                  <a:schemeClr val="dk1"/>
                </a:solidFill>
                <a:latin typeface="Calibri"/>
                <a:ea typeface="Calibri"/>
                <a:cs typeface="Calibri"/>
                <a:sym typeface="Calibri"/>
              </a:rPr>
              <a:t>-Escalable</a:t>
            </a:r>
            <a:endParaRPr sz="1900">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8"/>
          <p:cNvSpPr txBox="1">
            <a:spLocks noGrp="1"/>
          </p:cNvSpPr>
          <p:nvPr>
            <p:ph type="title"/>
          </p:nvPr>
        </p:nvSpPr>
        <p:spPr>
          <a:xfrm>
            <a:off x="72475" y="628075"/>
            <a:ext cx="4538100" cy="8238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s-CL" sz="2600"/>
              <a:t>Diagrama caso de uso General:</a:t>
            </a:r>
            <a:endParaRPr sz="2600"/>
          </a:p>
        </p:txBody>
      </p:sp>
      <p:pic>
        <p:nvPicPr>
          <p:cNvPr id="129" name="Google Shape;129;p8"/>
          <p:cNvPicPr preferRelativeResize="0"/>
          <p:nvPr/>
        </p:nvPicPr>
        <p:blipFill>
          <a:blip r:embed="rId3">
            <a:alphaModFix/>
          </a:blip>
          <a:stretch>
            <a:fillRect/>
          </a:stretch>
        </p:blipFill>
        <p:spPr>
          <a:xfrm>
            <a:off x="1721175" y="1451875"/>
            <a:ext cx="9320800" cy="540612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9"/>
          <p:cNvSpPr txBox="1">
            <a:spLocks noGrp="1"/>
          </p:cNvSpPr>
          <p:nvPr>
            <p:ph type="title"/>
          </p:nvPr>
        </p:nvSpPr>
        <p:spPr>
          <a:xfrm>
            <a:off x="641252" y="1068511"/>
            <a:ext cx="10515600" cy="88221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s-CL"/>
              <a:t>Diseño del Sistema</a:t>
            </a:r>
            <a:endParaRPr/>
          </a:p>
        </p:txBody>
      </p:sp>
      <p:sp>
        <p:nvSpPr>
          <p:cNvPr id="135" name="Google Shape;135;p9"/>
          <p:cNvSpPr txBox="1"/>
          <p:nvPr/>
        </p:nvSpPr>
        <p:spPr>
          <a:xfrm>
            <a:off x="641251" y="2274832"/>
            <a:ext cx="4855200" cy="13353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s-CL" sz="1800" b="0" i="0" u="none" strike="noStrike" cap="none">
                <a:solidFill>
                  <a:schemeClr val="dk1"/>
                </a:solidFill>
                <a:latin typeface="Calibri"/>
                <a:ea typeface="Calibri"/>
                <a:cs typeface="Calibri"/>
                <a:sym typeface="Calibri"/>
              </a:rPr>
              <a:t>Diagrama </a:t>
            </a:r>
            <a:r>
              <a:rPr lang="es-CL" sz="1800">
                <a:solidFill>
                  <a:schemeClr val="dk1"/>
                </a:solidFill>
                <a:latin typeface="Calibri"/>
                <a:ea typeface="Calibri"/>
                <a:cs typeface="Calibri"/>
                <a:sym typeface="Calibri"/>
              </a:rPr>
              <a:t>Actividad Registro de Consumo</a:t>
            </a:r>
            <a:r>
              <a:rPr lang="es-CL" sz="1800" b="0" i="0" u="none" strike="noStrike" cap="none">
                <a:solidFill>
                  <a:schemeClr val="dk1"/>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pic>
        <p:nvPicPr>
          <p:cNvPr id="136" name="Google Shape;136;p9"/>
          <p:cNvPicPr preferRelativeResize="0"/>
          <p:nvPr/>
        </p:nvPicPr>
        <p:blipFill>
          <a:blip r:embed="rId3">
            <a:alphaModFix/>
          </a:blip>
          <a:stretch>
            <a:fillRect/>
          </a:stretch>
        </p:blipFill>
        <p:spPr>
          <a:xfrm>
            <a:off x="8677300" y="338075"/>
            <a:ext cx="1194325" cy="6576174"/>
          </a:xfrm>
          <a:prstGeom prst="rect">
            <a:avLst/>
          </a:prstGeom>
          <a:noFill/>
          <a:ln>
            <a:noFill/>
          </a:ln>
        </p:spPr>
      </p:pic>
    </p:spTree>
  </p:cSld>
  <p:clrMapOvr>
    <a:masterClrMapping/>
  </p:clrMapOvr>
</p:sld>
</file>

<file path=ppt/theme/theme1.xml><?xml version="1.0" encoding="utf-8"?>
<a:theme xmlns:a="http://schemas.openxmlformats.org/drawingml/2006/main" name="Galería">
  <a:themeElements>
    <a:clrScheme name="Galería">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ería">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ería">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Gallery</Template>
  <TotalTime>9</TotalTime>
  <Words>640</Words>
  <Application>Microsoft Office PowerPoint</Application>
  <PresentationFormat>Panorámica</PresentationFormat>
  <Paragraphs>183</Paragraphs>
  <Slides>17</Slides>
  <Notes>17</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17</vt:i4>
      </vt:variant>
    </vt:vector>
  </HeadingPairs>
  <TitlesOfParts>
    <vt:vector size="21" baseType="lpstr">
      <vt:lpstr>Arial</vt:lpstr>
      <vt:lpstr>Calibri</vt:lpstr>
      <vt:lpstr>Gill Sans MT</vt:lpstr>
      <vt:lpstr>Galería</vt:lpstr>
      <vt:lpstr>Capstone “AppWeb AhorroLuz”</vt:lpstr>
      <vt:lpstr>Problemática a Resolver</vt:lpstr>
      <vt:lpstr>Solución Implementar sistema web que permita el ahorro energético en los hogares a través de recomendaciones basadas en el comportamiento del usuario.    Objetivo del Proyecto Proporcionar indicadores claros y medibles de consumo y ahorro. Incorporar técnicas de minería de datos para predecir patrones de alto consumo y alertar al usuario de forma preventiva. </vt:lpstr>
      <vt:lpstr>Alcances</vt:lpstr>
      <vt:lpstr>Lista de Requerimientos Funcionales</vt:lpstr>
      <vt:lpstr>Lista de Requerimientos no Funcionales:</vt:lpstr>
      <vt:lpstr>Presentación de PowerPoint</vt:lpstr>
      <vt:lpstr>Diagrama caso de uso General:</vt:lpstr>
      <vt:lpstr>Diseño del Sistema</vt:lpstr>
      <vt:lpstr>Diseño del Sistema</vt:lpstr>
      <vt:lpstr>Diseño del Sistema</vt:lpstr>
      <vt:lpstr>Diseño del Sistema</vt:lpstr>
      <vt:lpstr>Tecnologías del Desarrollo</vt:lpstr>
      <vt:lpstr>Estimación de Riesgos</vt:lpstr>
      <vt:lpstr>Matriz RACI</vt:lpstr>
      <vt:lpstr>Planificación Metodología Agile RoadMap (Sprints)</vt:lpstr>
      <vt:lpstr>Resumen de Costos Estimados del Proyecto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“AppWeb AhorroLuz”</dc:title>
  <dc:creator>Williams Diaz santander</dc:creator>
  <cp:lastModifiedBy>alex ander</cp:lastModifiedBy>
  <cp:revision>3</cp:revision>
  <dcterms:modified xsi:type="dcterms:W3CDTF">2025-09-03T02:59:31Z</dcterms:modified>
</cp:coreProperties>
</file>