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0" r:id="rId17"/>
    <p:sldId id="271"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hjf44w06VJ8Ez9N8uobug/FWsxp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65883172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146168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857a3e622d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9" name="Google Shape;139;g3857a3e622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70234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857a3e622d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6" name="Google Shape;146;g3857a3e622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40113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857a3e622d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3" name="Google Shape;153;g3857a3e622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7145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0" name="Google Shape;16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76783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9" name="Google Shape;16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64401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9" name="Google Shape;16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98281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6" name="Google Shape;17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543257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2" name="Google Shape;18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81425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31021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97614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41430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4494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64962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99418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6" name="Google Shape;12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77582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74744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1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2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17"/>
        <p:cNvGrpSpPr/>
        <p:nvPr/>
      </p:nvGrpSpPr>
      <p:grpSpPr>
        <a:xfrm>
          <a:off x="0" y="0"/>
          <a:ext cx="0" cy="0"/>
          <a:chOff x="0" y="0"/>
          <a:chExt cx="0" cy="0"/>
        </a:xfrm>
      </p:grpSpPr>
      <p:sp>
        <p:nvSpPr>
          <p:cNvPr id="18" name="Google Shape;18;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2"/>
        <p:cNvGrpSpPr/>
        <p:nvPr/>
      </p:nvGrpSpPr>
      <p:grpSpPr>
        <a:xfrm>
          <a:off x="0" y="0"/>
          <a:ext cx="0" cy="0"/>
          <a:chOff x="0" y="0"/>
          <a:chExt cx="0" cy="0"/>
        </a:xfrm>
      </p:grpSpPr>
      <p:sp>
        <p:nvSpPr>
          <p:cNvPr id="23" name="Google Shape;23;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8"/>
        <p:cNvGrpSpPr/>
        <p:nvPr/>
      </p:nvGrpSpPr>
      <p:grpSpPr>
        <a:xfrm>
          <a:off x="0" y="0"/>
          <a:ext cx="0" cy="0"/>
          <a:chOff x="0" y="0"/>
          <a:chExt cx="0" cy="0"/>
        </a:xfrm>
      </p:grpSpPr>
      <p:sp>
        <p:nvSpPr>
          <p:cNvPr id="29" name="Google Shape;29;p1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4"/>
        <p:cNvGrpSpPr/>
        <p:nvPr/>
      </p:nvGrpSpPr>
      <p:grpSpPr>
        <a:xfrm>
          <a:off x="0" y="0"/>
          <a:ext cx="0" cy="0"/>
          <a:chOff x="0" y="0"/>
          <a:chExt cx="0" cy="0"/>
        </a:xfrm>
      </p:grpSpPr>
      <p:sp>
        <p:nvSpPr>
          <p:cNvPr id="35" name="Google Shape;35;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1"/>
        <p:cNvGrpSpPr/>
        <p:nvPr/>
      </p:nvGrpSpPr>
      <p:grpSpPr>
        <a:xfrm>
          <a:off x="0" y="0"/>
          <a:ext cx="0" cy="0"/>
          <a:chOff x="0" y="0"/>
          <a:chExt cx="0" cy="0"/>
        </a:xfrm>
      </p:grpSpPr>
      <p:sp>
        <p:nvSpPr>
          <p:cNvPr id="42" name="Google Shape;42;p2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2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2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4"/>
          <p:cNvSpPr>
            <a:spLocks noGrp="1"/>
          </p:cNvSpPr>
          <p:nvPr>
            <p:ph type="pic" idx="2"/>
          </p:nvPr>
        </p:nvSpPr>
        <p:spPr>
          <a:xfrm>
            <a:off x="5183188" y="987425"/>
            <a:ext cx="6172200" cy="4873625"/>
          </a:xfrm>
          <a:prstGeom prst="rect">
            <a:avLst/>
          </a:prstGeom>
          <a:noFill/>
          <a:ln>
            <a:noFill/>
          </a:ln>
        </p:spPr>
      </p:sp>
      <p:sp>
        <p:nvSpPr>
          <p:cNvPr id="64" name="Google Shape;64;p2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L"/>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render.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73479"/>
            <a:ext cx="9144000" cy="1803083"/>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a:buNone/>
            </a:pPr>
            <a:r>
              <a:rPr lang="es-CL"/>
              <a:t>Capstone</a:t>
            </a:r>
            <a:br>
              <a:rPr lang="es-CL"/>
            </a:br>
            <a:r>
              <a:rPr lang="es-CL" sz="3200"/>
              <a:t>“AppWeb AhorroLuz”</a:t>
            </a:r>
            <a:endParaRPr/>
          </a:p>
        </p:txBody>
      </p:sp>
      <p:sp>
        <p:nvSpPr>
          <p:cNvPr id="85" name="Google Shape;85;p1"/>
          <p:cNvSpPr txBox="1">
            <a:spLocks noGrp="1"/>
          </p:cNvSpPr>
          <p:nvPr>
            <p:ph type="subTitle" idx="1"/>
          </p:nvPr>
        </p:nvSpPr>
        <p:spPr>
          <a:xfrm>
            <a:off x="1524000" y="3279654"/>
            <a:ext cx="9144000" cy="2404867"/>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3200"/>
              <a:buNone/>
            </a:pPr>
            <a:r>
              <a:rPr lang="es-CL" sz="3200"/>
              <a:t>Ingeniería Informática</a:t>
            </a:r>
            <a:endParaRPr/>
          </a:p>
          <a:p>
            <a:pPr marL="0" lvl="0" indent="0" algn="ctr" rtl="0">
              <a:lnSpc>
                <a:spcPct val="90000"/>
              </a:lnSpc>
              <a:spcBef>
                <a:spcPts val="1000"/>
              </a:spcBef>
              <a:spcAft>
                <a:spcPts val="0"/>
              </a:spcAft>
              <a:buClr>
                <a:schemeClr val="dk1"/>
              </a:buClr>
              <a:buSzPts val="1400"/>
              <a:buNone/>
            </a:pPr>
            <a:r>
              <a:rPr lang="es-CL" sz="1400"/>
              <a:t>Escuela de Informática y Telecomunicaciones</a:t>
            </a:r>
            <a:endParaRPr/>
          </a:p>
          <a:p>
            <a:pPr marL="0" lvl="0" indent="0" algn="ctr" rtl="0">
              <a:lnSpc>
                <a:spcPct val="90000"/>
              </a:lnSpc>
              <a:spcBef>
                <a:spcPts val="1000"/>
              </a:spcBef>
              <a:spcAft>
                <a:spcPts val="0"/>
              </a:spcAft>
              <a:buClr>
                <a:schemeClr val="dk1"/>
              </a:buClr>
              <a:buSzPts val="1400"/>
              <a:buNone/>
            </a:pPr>
            <a:r>
              <a:rPr lang="es-CL" sz="1400"/>
              <a:t>Sede : Puente Alto</a:t>
            </a:r>
            <a:endParaRPr/>
          </a:p>
          <a:p>
            <a:pPr marL="0" lvl="0" indent="0" algn="ctr" rtl="0">
              <a:lnSpc>
                <a:spcPct val="90000"/>
              </a:lnSpc>
              <a:spcBef>
                <a:spcPts val="1000"/>
              </a:spcBef>
              <a:spcAft>
                <a:spcPts val="0"/>
              </a:spcAft>
              <a:buClr>
                <a:schemeClr val="dk1"/>
              </a:buClr>
              <a:buSzPts val="1400"/>
              <a:buNone/>
            </a:pPr>
            <a:r>
              <a:rPr lang="es-CL" sz="1400"/>
              <a:t>2025</a:t>
            </a:r>
            <a:endParaRPr sz="1400"/>
          </a:p>
          <a:p>
            <a:pPr marL="0" lvl="0" indent="0" algn="ctr" rtl="0">
              <a:lnSpc>
                <a:spcPct val="90000"/>
              </a:lnSpc>
              <a:spcBef>
                <a:spcPts val="1000"/>
              </a:spcBef>
              <a:spcAft>
                <a:spcPts val="0"/>
              </a:spcAft>
              <a:buClr>
                <a:schemeClr val="dk1"/>
              </a:buClr>
              <a:buSzPts val="1400"/>
              <a:buNone/>
            </a:pPr>
            <a:r>
              <a:rPr lang="es-CL" sz="1400"/>
              <a:t>Docente Instructor de la Asignatura:</a:t>
            </a:r>
            <a:endParaRPr/>
          </a:p>
          <a:p>
            <a:pPr marL="0" lvl="0" indent="0" algn="ctr" rtl="0">
              <a:lnSpc>
                <a:spcPct val="90000"/>
              </a:lnSpc>
              <a:spcBef>
                <a:spcPts val="1000"/>
              </a:spcBef>
              <a:spcAft>
                <a:spcPts val="0"/>
              </a:spcAft>
              <a:buSzPts val="1400"/>
              <a:buNone/>
            </a:pPr>
            <a:r>
              <a:rPr lang="es-CL" sz="1400"/>
              <a:t>FABIAN ENRIQUE SALDANO PEREZ</a:t>
            </a:r>
            <a:endParaRPr sz="1400"/>
          </a:p>
          <a:p>
            <a:pPr marL="0" lvl="0" indent="0" algn="ctr" rtl="0">
              <a:lnSpc>
                <a:spcPct val="90000"/>
              </a:lnSpc>
              <a:spcBef>
                <a:spcPts val="1000"/>
              </a:spcBef>
              <a:spcAft>
                <a:spcPts val="0"/>
              </a:spcAft>
              <a:buClr>
                <a:schemeClr val="dk1"/>
              </a:buClr>
              <a:buSzPts val="1400"/>
              <a:buNone/>
            </a:pPr>
            <a:r>
              <a:rPr lang="es-CL" sz="1400"/>
              <a:t>Integrantes del Equipo:</a:t>
            </a:r>
            <a:endParaRPr/>
          </a:p>
          <a:p>
            <a:pPr marL="0" lvl="0" indent="0" algn="ctr" rtl="0">
              <a:lnSpc>
                <a:spcPct val="90000"/>
              </a:lnSpc>
              <a:spcBef>
                <a:spcPts val="1000"/>
              </a:spcBef>
              <a:spcAft>
                <a:spcPts val="0"/>
              </a:spcAft>
              <a:buClr>
                <a:schemeClr val="dk1"/>
              </a:buClr>
              <a:buSzPts val="1400"/>
              <a:buNone/>
            </a:pP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3857a3e622d_0_6"/>
          <p:cNvSpPr txBox="1">
            <a:spLocks noGrp="1"/>
          </p:cNvSpPr>
          <p:nvPr>
            <p:ph type="title"/>
          </p:nvPr>
        </p:nvSpPr>
        <p:spPr>
          <a:xfrm>
            <a:off x="641252" y="1068511"/>
            <a:ext cx="10515600" cy="8823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s-CL"/>
              <a:t>Diseño del Sistema</a:t>
            </a:r>
            <a:endParaRPr/>
          </a:p>
        </p:txBody>
      </p:sp>
      <p:sp>
        <p:nvSpPr>
          <p:cNvPr id="142" name="Google Shape;142;g3857a3e622d_0_6"/>
          <p:cNvSpPr txBox="1"/>
          <p:nvPr/>
        </p:nvSpPr>
        <p:spPr>
          <a:xfrm>
            <a:off x="641251" y="2274825"/>
            <a:ext cx="4800600" cy="35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s-CL" sz="1800" b="0" i="0" u="none" strike="noStrike" cap="none">
                <a:solidFill>
                  <a:schemeClr val="dk1"/>
                </a:solidFill>
                <a:latin typeface="Calibri"/>
                <a:ea typeface="Calibri"/>
                <a:cs typeface="Calibri"/>
                <a:sym typeface="Calibri"/>
              </a:rPr>
              <a:t>Diagramas de Actividades Principales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s-CL" sz="1800">
                <a:solidFill>
                  <a:schemeClr val="dk1"/>
                </a:solidFill>
                <a:latin typeface="Calibri"/>
                <a:ea typeface="Calibri"/>
                <a:cs typeface="Calibri"/>
                <a:sym typeface="Calibri"/>
              </a:rPr>
              <a:t>Visualización de Dashboard</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43" name="Google Shape;143;g3857a3e622d_0_6"/>
          <p:cNvPicPr preferRelativeResize="0"/>
          <p:nvPr/>
        </p:nvPicPr>
        <p:blipFill>
          <a:blip r:embed="rId3">
            <a:alphaModFix/>
          </a:blip>
          <a:stretch>
            <a:fillRect/>
          </a:stretch>
        </p:blipFill>
        <p:spPr>
          <a:xfrm>
            <a:off x="8583839" y="0"/>
            <a:ext cx="1368222" cy="685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3857a3e622d_0_11"/>
          <p:cNvSpPr txBox="1">
            <a:spLocks noGrp="1"/>
          </p:cNvSpPr>
          <p:nvPr>
            <p:ph type="title"/>
          </p:nvPr>
        </p:nvSpPr>
        <p:spPr>
          <a:xfrm>
            <a:off x="641252" y="1068511"/>
            <a:ext cx="10515600" cy="8823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s-CL"/>
              <a:t>Diseño del Sistema</a:t>
            </a:r>
            <a:endParaRPr/>
          </a:p>
        </p:txBody>
      </p:sp>
      <p:sp>
        <p:nvSpPr>
          <p:cNvPr id="149" name="Google Shape;149;g3857a3e622d_0_11"/>
          <p:cNvSpPr txBox="1"/>
          <p:nvPr/>
        </p:nvSpPr>
        <p:spPr>
          <a:xfrm>
            <a:off x="641251" y="2274825"/>
            <a:ext cx="4078800" cy="35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s-CL" sz="1800" b="0" i="0" u="none" strike="noStrike" cap="none">
                <a:solidFill>
                  <a:schemeClr val="dk1"/>
                </a:solidFill>
                <a:latin typeface="Calibri"/>
                <a:ea typeface="Calibri"/>
                <a:cs typeface="Calibri"/>
                <a:sym typeface="Calibri"/>
              </a:rPr>
              <a:t>Diagramas de Actividades Principales </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s-CL" sz="1800">
                <a:solidFill>
                  <a:schemeClr val="dk1"/>
                </a:solidFill>
                <a:latin typeface="Calibri"/>
                <a:ea typeface="Calibri"/>
                <a:cs typeface="Calibri"/>
                <a:sym typeface="Calibri"/>
              </a:rPr>
              <a:t>Generación de predicciones</a:t>
            </a: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50" name="Google Shape;150;g3857a3e622d_0_11"/>
          <p:cNvPicPr preferRelativeResize="0"/>
          <p:nvPr/>
        </p:nvPicPr>
        <p:blipFill>
          <a:blip r:embed="rId3">
            <a:alphaModFix/>
          </a:blip>
          <a:stretch>
            <a:fillRect/>
          </a:stretch>
        </p:blipFill>
        <p:spPr>
          <a:xfrm>
            <a:off x="8367025" y="917925"/>
            <a:ext cx="1931175" cy="5863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3857a3e622d_0_16"/>
          <p:cNvSpPr txBox="1">
            <a:spLocks noGrp="1"/>
          </p:cNvSpPr>
          <p:nvPr>
            <p:ph type="title"/>
          </p:nvPr>
        </p:nvSpPr>
        <p:spPr>
          <a:xfrm>
            <a:off x="641252" y="1068511"/>
            <a:ext cx="10515600" cy="8823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s-CL"/>
              <a:t>Diseño del Sistema</a:t>
            </a:r>
            <a:endParaRPr/>
          </a:p>
        </p:txBody>
      </p:sp>
      <p:sp>
        <p:nvSpPr>
          <p:cNvPr id="156" name="Google Shape;156;g3857a3e622d_0_16"/>
          <p:cNvSpPr txBox="1"/>
          <p:nvPr/>
        </p:nvSpPr>
        <p:spPr>
          <a:xfrm>
            <a:off x="641251" y="2274825"/>
            <a:ext cx="4505400" cy="35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s-CL" sz="1800" b="0" i="0" u="none" strike="noStrike" cap="none">
                <a:solidFill>
                  <a:schemeClr val="dk1"/>
                </a:solidFill>
                <a:latin typeface="Calibri"/>
                <a:ea typeface="Calibri"/>
                <a:cs typeface="Calibri"/>
                <a:sym typeface="Calibri"/>
              </a:rPr>
              <a:t>Diagramas de Actividades Principales </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s-CL" sz="1800">
                <a:solidFill>
                  <a:schemeClr val="dk1"/>
                </a:solidFill>
                <a:latin typeface="Calibri"/>
                <a:ea typeface="Calibri"/>
                <a:cs typeface="Calibri"/>
                <a:sym typeface="Calibri"/>
              </a:rPr>
              <a:t>Gestión de Usuarios (Administrador)</a:t>
            </a: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57" name="Google Shape;157;g3857a3e622d_0_16"/>
          <p:cNvPicPr preferRelativeResize="0"/>
          <p:nvPr/>
        </p:nvPicPr>
        <p:blipFill>
          <a:blip r:embed="rId3">
            <a:alphaModFix/>
          </a:blip>
          <a:stretch>
            <a:fillRect/>
          </a:stretch>
        </p:blipFill>
        <p:spPr>
          <a:xfrm>
            <a:off x="5644200" y="958300"/>
            <a:ext cx="5966525" cy="5703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0"/>
          <p:cNvSpPr txBox="1">
            <a:spLocks noGrp="1"/>
          </p:cNvSpPr>
          <p:nvPr>
            <p:ph type="title"/>
          </p:nvPr>
        </p:nvSpPr>
        <p:spPr>
          <a:xfrm>
            <a:off x="641252" y="1068510"/>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s-CL"/>
              <a:t>Tecnologías del Desarrollo</a:t>
            </a:r>
            <a:endParaRPr/>
          </a:p>
        </p:txBody>
      </p:sp>
      <p:sp>
        <p:nvSpPr>
          <p:cNvPr id="163" name="Google Shape;163;p10"/>
          <p:cNvSpPr txBox="1"/>
          <p:nvPr/>
        </p:nvSpPr>
        <p:spPr>
          <a:xfrm>
            <a:off x="641252" y="2394073"/>
            <a:ext cx="5261016" cy="258532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s-CL" sz="2100" b="1" dirty="0">
                <a:solidFill>
                  <a:schemeClr val="dk1"/>
                </a:solidFill>
                <a:latin typeface="Calibri"/>
                <a:ea typeface="Calibri"/>
                <a:cs typeface="Calibri"/>
                <a:sym typeface="Calibri"/>
              </a:rPr>
              <a:t>En la </a:t>
            </a:r>
            <a:r>
              <a:rPr lang="es-CL" sz="2100" b="1" dirty="0" err="1">
                <a:solidFill>
                  <a:schemeClr val="dk1"/>
                </a:solidFill>
                <a:latin typeface="Calibri"/>
                <a:ea typeface="Calibri"/>
                <a:cs typeface="Calibri"/>
                <a:sym typeface="Calibri"/>
              </a:rPr>
              <a:t>la</a:t>
            </a:r>
            <a:r>
              <a:rPr lang="es-CL" sz="2100" b="1" dirty="0">
                <a:solidFill>
                  <a:schemeClr val="dk1"/>
                </a:solidFill>
                <a:latin typeface="Calibri"/>
                <a:ea typeface="Calibri"/>
                <a:cs typeface="Calibri"/>
                <a:sym typeface="Calibri"/>
              </a:rPr>
              <a:t> App web se utilizaron Tecnologías:</a:t>
            </a:r>
            <a:endParaRPr sz="2100" b="1"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s-CL" sz="2100" b="1" dirty="0">
                <a:solidFill>
                  <a:schemeClr val="dk1"/>
                </a:solidFill>
                <a:latin typeface="Calibri"/>
                <a:ea typeface="Calibri"/>
                <a:cs typeface="Calibri"/>
                <a:sym typeface="Calibri"/>
              </a:rPr>
              <a:t>-Django con arquitectura </a:t>
            </a:r>
            <a:r>
              <a:rPr lang="es-CL" sz="2100" b="1" dirty="0" err="1">
                <a:solidFill>
                  <a:schemeClr val="dk1"/>
                </a:solidFill>
                <a:latin typeface="Calibri"/>
                <a:ea typeface="Calibri"/>
                <a:cs typeface="Calibri"/>
                <a:sym typeface="Calibri"/>
              </a:rPr>
              <a:t>Model</a:t>
            </a:r>
            <a:r>
              <a:rPr lang="es-CL" sz="2100" b="1" dirty="0">
                <a:solidFill>
                  <a:schemeClr val="dk1"/>
                </a:solidFill>
                <a:latin typeface="Calibri"/>
                <a:ea typeface="Calibri"/>
                <a:cs typeface="Calibri"/>
                <a:sym typeface="Calibri"/>
              </a:rPr>
              <a:t>-View-</a:t>
            </a:r>
            <a:r>
              <a:rPr lang="es-CL" sz="2100" b="1" dirty="0" err="1">
                <a:solidFill>
                  <a:schemeClr val="dk1"/>
                </a:solidFill>
                <a:latin typeface="Calibri"/>
                <a:ea typeface="Calibri"/>
                <a:cs typeface="Calibri"/>
                <a:sym typeface="Calibri"/>
              </a:rPr>
              <a:t>Template</a:t>
            </a:r>
            <a:endParaRPr sz="2100" b="1"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s-CL" sz="2100" b="1" dirty="0">
                <a:solidFill>
                  <a:schemeClr val="dk1"/>
                </a:solidFill>
                <a:latin typeface="Calibri"/>
                <a:ea typeface="Calibri"/>
                <a:cs typeface="Calibri"/>
                <a:sym typeface="Calibri"/>
              </a:rPr>
              <a:t>-Base de datos relacional: </a:t>
            </a:r>
            <a:r>
              <a:rPr lang="es-CL" sz="2100" b="1" dirty="0" err="1">
                <a:solidFill>
                  <a:schemeClr val="dk1"/>
                </a:solidFill>
                <a:latin typeface="Calibri"/>
                <a:ea typeface="Calibri"/>
                <a:cs typeface="Calibri"/>
                <a:sym typeface="Calibri"/>
              </a:rPr>
              <a:t>PostgreSQl</a:t>
            </a:r>
            <a:endParaRPr sz="2100" b="1"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s-CL" sz="2100" b="1" dirty="0">
                <a:solidFill>
                  <a:schemeClr val="dk1"/>
                </a:solidFill>
                <a:latin typeface="Calibri"/>
                <a:ea typeface="Calibri"/>
                <a:cs typeface="Calibri"/>
                <a:sym typeface="Calibri"/>
              </a:rPr>
              <a:t>-Cloud: </a:t>
            </a:r>
            <a:r>
              <a:rPr lang="es-CL" sz="2100" b="1" u="sng" dirty="0">
                <a:solidFill>
                  <a:schemeClr val="hlink"/>
                </a:solidFill>
                <a:latin typeface="Calibri"/>
                <a:ea typeface="Calibri"/>
                <a:cs typeface="Calibri"/>
                <a:sym typeface="Calibri"/>
                <a:hlinkClick r:id="rId3"/>
              </a:rPr>
              <a:t>render.com</a:t>
            </a:r>
            <a:r>
              <a:rPr lang="es-CL" sz="2100" b="1" dirty="0">
                <a:solidFill>
                  <a:schemeClr val="dk1"/>
                </a:solidFill>
                <a:latin typeface="Calibri"/>
                <a:ea typeface="Calibri"/>
                <a:cs typeface="Calibri"/>
                <a:sym typeface="Calibri"/>
              </a:rPr>
              <a:t> para </a:t>
            </a:r>
            <a:r>
              <a:rPr lang="es-CL" sz="2100" b="1" dirty="0" err="1">
                <a:solidFill>
                  <a:schemeClr val="dk1"/>
                </a:solidFill>
                <a:latin typeface="Calibri"/>
                <a:ea typeface="Calibri"/>
                <a:cs typeface="Calibri"/>
                <a:sym typeface="Calibri"/>
              </a:rPr>
              <a:t>integracion</a:t>
            </a:r>
            <a:r>
              <a:rPr lang="es-CL" sz="2100" b="1" dirty="0">
                <a:solidFill>
                  <a:schemeClr val="dk1"/>
                </a:solidFill>
                <a:latin typeface="Calibri"/>
                <a:ea typeface="Calibri"/>
                <a:cs typeface="Calibri"/>
                <a:sym typeface="Calibri"/>
              </a:rPr>
              <a:t> continua</a:t>
            </a:r>
            <a:endParaRPr sz="2100" b="1"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s-CL" sz="2100" b="1" dirty="0">
                <a:solidFill>
                  <a:schemeClr val="dk1"/>
                </a:solidFill>
                <a:latin typeface="Calibri"/>
                <a:ea typeface="Calibri"/>
                <a:cs typeface="Calibri"/>
                <a:sym typeface="Calibri"/>
              </a:rPr>
              <a:t>-HTML, CSS</a:t>
            </a:r>
            <a:endParaRPr sz="2100" b="1"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s-CL" sz="2100" b="1" dirty="0">
                <a:solidFill>
                  <a:schemeClr val="dk1"/>
                </a:solidFill>
                <a:latin typeface="Calibri"/>
                <a:ea typeface="Calibri"/>
                <a:cs typeface="Calibri"/>
                <a:sym typeface="Calibri"/>
              </a:rPr>
              <a:t>-</a:t>
            </a:r>
            <a:r>
              <a:rPr lang="es-CL" sz="2100" b="1" dirty="0" err="1">
                <a:solidFill>
                  <a:schemeClr val="dk1"/>
                </a:solidFill>
                <a:latin typeface="Calibri"/>
                <a:ea typeface="Calibri"/>
                <a:cs typeface="Calibri"/>
                <a:sym typeface="Calibri"/>
              </a:rPr>
              <a:t>Bootstrap</a:t>
            </a:r>
            <a:endParaRPr sz="2100" b="1"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s-CL" sz="2100" b="1" dirty="0">
                <a:solidFill>
                  <a:schemeClr val="dk1"/>
                </a:solidFill>
                <a:latin typeface="Calibri"/>
                <a:ea typeface="Calibri"/>
                <a:cs typeface="Calibri"/>
                <a:sym typeface="Calibri"/>
              </a:rPr>
              <a:t>-JavaScript</a:t>
            </a:r>
            <a:endParaRPr sz="2100" b="1"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pic>
        <p:nvPicPr>
          <p:cNvPr id="164" name="Google Shape;164;p10"/>
          <p:cNvPicPr preferRelativeResize="0"/>
          <p:nvPr/>
        </p:nvPicPr>
        <p:blipFill>
          <a:blip r:embed="rId4">
            <a:alphaModFix/>
          </a:blip>
          <a:stretch>
            <a:fillRect/>
          </a:stretch>
        </p:blipFill>
        <p:spPr>
          <a:xfrm>
            <a:off x="8362543" y="5171548"/>
            <a:ext cx="2924175" cy="1085850"/>
          </a:xfrm>
          <a:prstGeom prst="rect">
            <a:avLst/>
          </a:prstGeom>
          <a:noFill/>
          <a:ln>
            <a:noFill/>
          </a:ln>
        </p:spPr>
      </p:pic>
      <p:pic>
        <p:nvPicPr>
          <p:cNvPr id="165" name="Google Shape;165;p10"/>
          <p:cNvPicPr preferRelativeResize="0"/>
          <p:nvPr/>
        </p:nvPicPr>
        <p:blipFill>
          <a:blip r:embed="rId5">
            <a:alphaModFix/>
          </a:blip>
          <a:stretch>
            <a:fillRect/>
          </a:stretch>
        </p:blipFill>
        <p:spPr>
          <a:xfrm>
            <a:off x="8584240" y="1068501"/>
            <a:ext cx="2603950" cy="1774825"/>
          </a:xfrm>
          <a:prstGeom prst="rect">
            <a:avLst/>
          </a:prstGeom>
          <a:noFill/>
          <a:ln>
            <a:noFill/>
          </a:ln>
        </p:spPr>
      </p:pic>
      <p:pic>
        <p:nvPicPr>
          <p:cNvPr id="166" name="Google Shape;166;p10"/>
          <p:cNvPicPr preferRelativeResize="0"/>
          <p:nvPr/>
        </p:nvPicPr>
        <p:blipFill>
          <a:blip r:embed="rId6">
            <a:alphaModFix/>
          </a:blip>
          <a:stretch>
            <a:fillRect/>
          </a:stretch>
        </p:blipFill>
        <p:spPr>
          <a:xfrm>
            <a:off x="8978025" y="2843317"/>
            <a:ext cx="2044925" cy="213668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2"/>
          <p:cNvSpPr txBox="1">
            <a:spLocks noGrp="1"/>
          </p:cNvSpPr>
          <p:nvPr>
            <p:ph type="title"/>
          </p:nvPr>
        </p:nvSpPr>
        <p:spPr>
          <a:xfrm>
            <a:off x="502991" y="1416578"/>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s-CL" dirty="0"/>
              <a:t>Estimación de Riesgos</a:t>
            </a:r>
            <a:endParaRPr dirty="0"/>
          </a:p>
        </p:txBody>
      </p:sp>
      <p:sp>
        <p:nvSpPr>
          <p:cNvPr id="172" name="Google Shape;172;p12"/>
          <p:cNvSpPr txBox="1"/>
          <p:nvPr/>
        </p:nvSpPr>
        <p:spPr>
          <a:xfrm>
            <a:off x="502991" y="3059668"/>
            <a:ext cx="4519635"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s-CL" sz="1800" b="0" i="0" u="none" strike="noStrike" cap="none" dirty="0">
                <a:solidFill>
                  <a:schemeClr val="dk1"/>
                </a:solidFill>
                <a:latin typeface="Calibri"/>
                <a:ea typeface="Calibri"/>
                <a:cs typeface="Calibri"/>
                <a:sym typeface="Calibri"/>
              </a:rPr>
              <a:t>Matriz de Riesgos considerados en el Proyecto</a:t>
            </a:r>
            <a:endParaRPr sz="1400" b="0" i="0" u="none" strike="noStrike" cap="none" dirty="0">
              <a:solidFill>
                <a:srgbClr val="000000"/>
              </a:solidFill>
              <a:latin typeface="Arial"/>
              <a:ea typeface="Arial"/>
              <a:cs typeface="Arial"/>
              <a:sym typeface="Arial"/>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1822" y="921380"/>
            <a:ext cx="6235659" cy="57946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2"/>
          <p:cNvSpPr txBox="1">
            <a:spLocks noGrp="1"/>
          </p:cNvSpPr>
          <p:nvPr>
            <p:ph type="title"/>
          </p:nvPr>
        </p:nvSpPr>
        <p:spPr>
          <a:xfrm>
            <a:off x="1071155" y="1005841"/>
            <a:ext cx="4498371" cy="61514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s-CL" sz="2800" b="1" dirty="0" smtClean="0"/>
              <a:t>Matriz RACI</a:t>
            </a:r>
            <a:endParaRPr sz="2800" b="1" dirty="0"/>
          </a:p>
        </p:txBody>
      </p:sp>
      <p:sp>
        <p:nvSpPr>
          <p:cNvPr id="6" name="CuadroTexto 5">
            <a:extLst>
              <a:ext uri="{FF2B5EF4-FFF2-40B4-BE49-F238E27FC236}">
                <a16:creationId xmlns:a16="http://schemas.microsoft.com/office/drawing/2014/main" xmlns="" id="{154E608D-E656-1CCB-B0A2-974724BA8615}"/>
              </a:ext>
            </a:extLst>
          </p:cNvPr>
          <p:cNvSpPr txBox="1"/>
          <p:nvPr/>
        </p:nvSpPr>
        <p:spPr>
          <a:xfrm>
            <a:off x="8370357" y="2765477"/>
            <a:ext cx="3582492" cy="347787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a:spAutoFit/>
          </a:bodyPr>
          <a:lstStyle/>
          <a:p>
            <a:pPr>
              <a:buNone/>
            </a:pPr>
            <a:r>
              <a:rPr lang="es-CL" sz="2000" b="1" dirty="0"/>
              <a:t>Asignaciones R/A/C/I</a:t>
            </a:r>
            <a:r>
              <a:rPr lang="es-CL" sz="2000" dirty="0"/>
              <a:t>:</a:t>
            </a:r>
          </a:p>
          <a:p>
            <a:pPr>
              <a:buFont typeface="Arial" panose="020B0604020202020204" pitchFamily="34" charset="0"/>
              <a:buChar char="•"/>
            </a:pPr>
            <a:r>
              <a:rPr lang="es-CL" sz="2000" b="1" dirty="0"/>
              <a:t>A</a:t>
            </a:r>
            <a:r>
              <a:rPr lang="es-CL" sz="2000" dirty="0"/>
              <a:t> (</a:t>
            </a:r>
            <a:r>
              <a:rPr lang="es-CL" sz="2000" dirty="0" err="1"/>
              <a:t>Accountable</a:t>
            </a:r>
            <a:r>
              <a:rPr lang="es-CL" sz="2000" dirty="0"/>
              <a:t>) para quien tiene la última palabra en esa tarea.</a:t>
            </a:r>
          </a:p>
          <a:p>
            <a:pPr>
              <a:buFont typeface="Arial" panose="020B0604020202020204" pitchFamily="34" charset="0"/>
              <a:buChar char="•"/>
            </a:pPr>
            <a:r>
              <a:rPr lang="es-CL" sz="2000" b="1" dirty="0"/>
              <a:t>R</a:t>
            </a:r>
            <a:r>
              <a:rPr lang="es-CL" sz="2000" dirty="0"/>
              <a:t> (</a:t>
            </a:r>
            <a:r>
              <a:rPr lang="es-CL" sz="2000" dirty="0" err="1"/>
              <a:t>Responsible</a:t>
            </a:r>
            <a:r>
              <a:rPr lang="es-CL" sz="2000" dirty="0"/>
              <a:t>) para quien la ejecuta directamente.</a:t>
            </a:r>
          </a:p>
          <a:p>
            <a:pPr>
              <a:buFont typeface="Arial" panose="020B0604020202020204" pitchFamily="34" charset="0"/>
              <a:buChar char="•"/>
            </a:pPr>
            <a:r>
              <a:rPr lang="es-CL" sz="2000" b="1" dirty="0"/>
              <a:t>C</a:t>
            </a:r>
            <a:r>
              <a:rPr lang="es-CL" sz="2000" dirty="0"/>
              <a:t> (</a:t>
            </a:r>
            <a:r>
              <a:rPr lang="es-CL" sz="2000" dirty="0" err="1"/>
              <a:t>Consulted</a:t>
            </a:r>
            <a:r>
              <a:rPr lang="es-CL" sz="2000" dirty="0"/>
              <a:t>) para quienes aportan información o validan.</a:t>
            </a:r>
          </a:p>
          <a:p>
            <a:pPr>
              <a:buFont typeface="Arial" panose="020B0604020202020204" pitchFamily="34" charset="0"/>
              <a:buChar char="•"/>
            </a:pPr>
            <a:r>
              <a:rPr lang="es-CL" sz="2000" b="1" dirty="0"/>
              <a:t>I</a:t>
            </a:r>
            <a:r>
              <a:rPr lang="es-CL" sz="2000" dirty="0"/>
              <a:t> (</a:t>
            </a:r>
            <a:r>
              <a:rPr lang="es-CL" sz="2000" dirty="0" err="1"/>
              <a:t>Informed</a:t>
            </a:r>
            <a:r>
              <a:rPr lang="es-CL" sz="2000" dirty="0"/>
              <a:t>) para quienes solo reciben actualizaciones.</a:t>
            </a:r>
          </a:p>
        </p:txBody>
      </p:sp>
      <p:graphicFrame>
        <p:nvGraphicFramePr>
          <p:cNvPr id="7" name="Tabla 6">
            <a:extLst>
              <a:ext uri="{FF2B5EF4-FFF2-40B4-BE49-F238E27FC236}">
                <a16:creationId xmlns:a16="http://schemas.microsoft.com/office/drawing/2014/main" xmlns="" id="{7701CB25-D2E8-EDA5-2F96-603E15A519BE}"/>
              </a:ext>
            </a:extLst>
          </p:cNvPr>
          <p:cNvGraphicFramePr>
            <a:graphicFrameLocks noGrp="1"/>
          </p:cNvGraphicFramePr>
          <p:nvPr>
            <p:extLst>
              <p:ext uri="{D42A27DB-BD31-4B8C-83A1-F6EECF244321}">
                <p14:modId xmlns:p14="http://schemas.microsoft.com/office/powerpoint/2010/main" val="1062321011"/>
              </p:ext>
            </p:extLst>
          </p:nvPr>
        </p:nvGraphicFramePr>
        <p:xfrm>
          <a:off x="151226" y="1620981"/>
          <a:ext cx="7667246" cy="4622370"/>
        </p:xfrm>
        <a:graphic>
          <a:graphicData uri="http://schemas.openxmlformats.org/drawingml/2006/table">
            <a:tbl>
              <a:tblPr>
                <a:tableStyleId>{5C22544A-7EE6-4342-B048-85BDC9FD1C3A}</a:tableStyleId>
              </a:tblPr>
              <a:tblGrid>
                <a:gridCol w="1025656">
                  <a:extLst>
                    <a:ext uri="{9D8B030D-6E8A-4147-A177-3AD203B41FA5}">
                      <a16:colId xmlns:a16="http://schemas.microsoft.com/office/drawing/2014/main" xmlns="" val="2226084811"/>
                    </a:ext>
                  </a:extLst>
                </a:gridCol>
                <a:gridCol w="1107456">
                  <a:extLst>
                    <a:ext uri="{9D8B030D-6E8A-4147-A177-3AD203B41FA5}">
                      <a16:colId xmlns:a16="http://schemas.microsoft.com/office/drawing/2014/main" xmlns="" val="3898394804"/>
                    </a:ext>
                  </a:extLst>
                </a:gridCol>
                <a:gridCol w="1109030">
                  <a:extLst>
                    <a:ext uri="{9D8B030D-6E8A-4147-A177-3AD203B41FA5}">
                      <a16:colId xmlns:a16="http://schemas.microsoft.com/office/drawing/2014/main" xmlns="" val="568779271"/>
                    </a:ext>
                  </a:extLst>
                </a:gridCol>
                <a:gridCol w="1239595">
                  <a:extLst>
                    <a:ext uri="{9D8B030D-6E8A-4147-A177-3AD203B41FA5}">
                      <a16:colId xmlns:a16="http://schemas.microsoft.com/office/drawing/2014/main" xmlns="" val="1062806676"/>
                    </a:ext>
                  </a:extLst>
                </a:gridCol>
                <a:gridCol w="1132625">
                  <a:extLst>
                    <a:ext uri="{9D8B030D-6E8A-4147-A177-3AD203B41FA5}">
                      <a16:colId xmlns:a16="http://schemas.microsoft.com/office/drawing/2014/main" xmlns="" val="1152743170"/>
                    </a:ext>
                  </a:extLst>
                </a:gridCol>
                <a:gridCol w="1222292">
                  <a:extLst>
                    <a:ext uri="{9D8B030D-6E8A-4147-A177-3AD203B41FA5}">
                      <a16:colId xmlns:a16="http://schemas.microsoft.com/office/drawing/2014/main" xmlns="" val="3908498813"/>
                    </a:ext>
                  </a:extLst>
                </a:gridCol>
                <a:gridCol w="830592">
                  <a:extLst>
                    <a:ext uri="{9D8B030D-6E8A-4147-A177-3AD203B41FA5}">
                      <a16:colId xmlns:a16="http://schemas.microsoft.com/office/drawing/2014/main" xmlns="" val="3388011556"/>
                    </a:ext>
                  </a:extLst>
                </a:gridCol>
              </a:tblGrid>
              <a:tr h="581346">
                <a:tc>
                  <a:txBody>
                    <a:bodyPr/>
                    <a:lstStyle/>
                    <a:p>
                      <a:pPr algn="ctr" fontAlgn="ctr">
                        <a:buNone/>
                      </a:pPr>
                      <a:r>
                        <a:rPr lang="es-CL" sz="700" u="none" strike="noStrike" dirty="0">
                          <a:effectLst/>
                        </a:rPr>
                        <a:t>TAREAS</a:t>
                      </a:r>
                      <a:endParaRPr lang="es-CL" sz="700" b="0" i="0" u="none" strike="noStrike" dirty="0">
                        <a:solidFill>
                          <a:srgbClr val="000000"/>
                        </a:solidFill>
                        <a:effectLst/>
                        <a:latin typeface="Calibri" panose="020F0502020204030204" pitchFamily="34" charset="0"/>
                      </a:endParaRPr>
                    </a:p>
                  </a:txBody>
                  <a:tcPr marL="5914" marR="5914" marT="5914" marB="0" anchor="ctr"/>
                </a:tc>
                <a:tc>
                  <a:txBody>
                    <a:bodyPr/>
                    <a:lstStyle/>
                    <a:p>
                      <a:pPr algn="l" fontAlgn="b">
                        <a:buNone/>
                      </a:pPr>
                      <a:r>
                        <a:rPr lang="es-MX" sz="700" u="none" strike="noStrike">
                          <a:effectLst/>
                        </a:rPr>
                        <a:t>JEFE DE PROYECTO(Alexander Palma)</a:t>
                      </a:r>
                      <a:endParaRPr lang="es-MX"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GERENTE DE PROYECTO(William Diaz)</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DESARROLLADOR BACKEND(William Diaz)</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MX" sz="700" u="none" strike="noStrike">
                          <a:effectLst/>
                        </a:rPr>
                        <a:t>DISEÑADOR UI/UX(ALVARO CAMPOS/)</a:t>
                      </a:r>
                      <a:endParaRPr lang="es-MX"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ESPECIALISTA ENERGIA(Alexander Palma)</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QA/TESTER(Alvaro Campos)</a:t>
                      </a:r>
                      <a:endParaRPr lang="es-CL" sz="700" b="0" i="0" u="none" strike="noStrike">
                        <a:solidFill>
                          <a:srgbClr val="000000"/>
                        </a:solidFill>
                        <a:effectLst/>
                        <a:latin typeface="Calibri" panose="020F0502020204030204" pitchFamily="34" charset="0"/>
                      </a:endParaRPr>
                    </a:p>
                  </a:txBody>
                  <a:tcPr marL="5914" marR="5914" marT="5914" marB="0" anchor="b"/>
                </a:tc>
                <a:extLst>
                  <a:ext uri="{0D108BD9-81ED-4DB2-BD59-A6C34878D82A}">
                    <a16:rowId xmlns:a16="http://schemas.microsoft.com/office/drawing/2014/main" xmlns="" val="834140632"/>
                  </a:ext>
                </a:extLst>
              </a:tr>
              <a:tr h="210955">
                <a:tc>
                  <a:txBody>
                    <a:bodyPr/>
                    <a:lstStyle/>
                    <a:p>
                      <a:pPr algn="ctr" fontAlgn="ctr">
                        <a:buNone/>
                      </a:pPr>
                      <a:r>
                        <a:rPr lang="es-CL" sz="700" u="none" strike="noStrike">
                          <a:effectLst/>
                        </a:rPr>
                        <a:t>Planificacion de Proyecto</a:t>
                      </a:r>
                      <a:endParaRPr lang="es-CL" sz="700" b="0" i="0" u="none" strike="noStrike">
                        <a:solidFill>
                          <a:srgbClr val="000000"/>
                        </a:solidFill>
                        <a:effectLst/>
                        <a:latin typeface="Calibri" panose="020F0502020204030204" pitchFamily="34" charset="0"/>
                      </a:endParaRPr>
                    </a:p>
                  </a:txBody>
                  <a:tcPr marL="5914" marR="5914" marT="5914" marB="0" anchor="ctr"/>
                </a:tc>
                <a:tc>
                  <a:txBody>
                    <a:bodyPr/>
                    <a:lstStyle/>
                    <a:p>
                      <a:pPr algn="l" fontAlgn="b">
                        <a:buNone/>
                      </a:pPr>
                      <a:r>
                        <a:rPr lang="es-CL" sz="700" u="none" strike="noStrike">
                          <a:effectLst/>
                        </a:rPr>
                        <a:t>A</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C</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extLst>
                  <a:ext uri="{0D108BD9-81ED-4DB2-BD59-A6C34878D82A}">
                    <a16:rowId xmlns:a16="http://schemas.microsoft.com/office/drawing/2014/main" xmlns="" val="2622407677"/>
                  </a:ext>
                </a:extLst>
              </a:tr>
              <a:tr h="581346">
                <a:tc>
                  <a:txBody>
                    <a:bodyPr/>
                    <a:lstStyle/>
                    <a:p>
                      <a:pPr algn="l" fontAlgn="ctr">
                        <a:buNone/>
                      </a:pPr>
                      <a:r>
                        <a:rPr lang="es-MX" sz="700" u="none" strike="noStrike">
                          <a:effectLst/>
                        </a:rPr>
                        <a:t>Definir Requisitos funcionales y no funcionales</a:t>
                      </a:r>
                      <a:endParaRPr lang="es-MX" sz="700" b="0" i="0" u="none" strike="noStrike">
                        <a:solidFill>
                          <a:srgbClr val="000000"/>
                        </a:solidFill>
                        <a:effectLst/>
                        <a:latin typeface="Calibri" panose="020F0502020204030204" pitchFamily="34" charset="0"/>
                      </a:endParaRPr>
                    </a:p>
                  </a:txBody>
                  <a:tcPr marL="5914" marR="5914" marT="5914" marB="0" anchor="ctr"/>
                </a:tc>
                <a:tc>
                  <a:txBody>
                    <a:bodyPr/>
                    <a:lstStyle/>
                    <a:p>
                      <a:pPr algn="l" fontAlgn="b">
                        <a:buNone/>
                      </a:pPr>
                      <a:r>
                        <a:rPr lang="es-CL" sz="700" u="none" strike="noStrike">
                          <a:effectLst/>
                        </a:rPr>
                        <a:t>A</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R</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dirty="0">
                          <a:effectLst/>
                        </a:rPr>
                        <a:t>I</a:t>
                      </a:r>
                      <a:endParaRPr lang="es-CL" sz="700" b="0" i="0" u="none" strike="noStrike" dirty="0">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C</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extLst>
                  <a:ext uri="{0D108BD9-81ED-4DB2-BD59-A6C34878D82A}">
                    <a16:rowId xmlns:a16="http://schemas.microsoft.com/office/drawing/2014/main" xmlns="" val="2463929615"/>
                  </a:ext>
                </a:extLst>
              </a:tr>
              <a:tr h="432460">
                <a:tc>
                  <a:txBody>
                    <a:bodyPr/>
                    <a:lstStyle/>
                    <a:p>
                      <a:pPr algn="ctr" fontAlgn="ctr">
                        <a:buNone/>
                      </a:pPr>
                      <a:r>
                        <a:rPr lang="es-MX" sz="700" u="none" strike="noStrike">
                          <a:effectLst/>
                        </a:rPr>
                        <a:t>Desarollar backend y base de datos</a:t>
                      </a:r>
                      <a:endParaRPr lang="es-MX" sz="700" b="0" i="0" u="none" strike="noStrike">
                        <a:solidFill>
                          <a:srgbClr val="000000"/>
                        </a:solidFill>
                        <a:effectLst/>
                        <a:latin typeface="Calibri" panose="020F0502020204030204" pitchFamily="34" charset="0"/>
                      </a:endParaRPr>
                    </a:p>
                  </a:txBody>
                  <a:tcPr marL="5914" marR="5914" marT="5914" marB="0" anchor="ctr"/>
                </a:tc>
                <a:tc>
                  <a:txBody>
                    <a:bodyPr/>
                    <a:lstStyle/>
                    <a:p>
                      <a:pPr algn="l" fontAlgn="b">
                        <a:buNone/>
                      </a:pPr>
                      <a:r>
                        <a:rPr lang="es-CL" sz="700" u="none" strike="noStrike">
                          <a:effectLst/>
                        </a:rPr>
                        <a:t>C</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A</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dirty="0">
                          <a:effectLst/>
                        </a:rPr>
                        <a:t>R</a:t>
                      </a:r>
                      <a:endParaRPr lang="es-CL" sz="700" b="0" i="0" u="none" strike="noStrike" dirty="0">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extLst>
                  <a:ext uri="{0D108BD9-81ED-4DB2-BD59-A6C34878D82A}">
                    <a16:rowId xmlns:a16="http://schemas.microsoft.com/office/drawing/2014/main" xmlns="" val="3626683217"/>
                  </a:ext>
                </a:extLst>
              </a:tr>
              <a:tr h="432460">
                <a:tc>
                  <a:txBody>
                    <a:bodyPr/>
                    <a:lstStyle/>
                    <a:p>
                      <a:pPr algn="ctr" fontAlgn="ctr">
                        <a:buNone/>
                      </a:pPr>
                      <a:r>
                        <a:rPr lang="es-MX" sz="700" u="none" strike="noStrike">
                          <a:effectLst/>
                        </a:rPr>
                        <a:t>Diseñador intefaz y experiencia de Usuario</a:t>
                      </a:r>
                      <a:endParaRPr lang="es-MX" sz="700" b="0" i="0" u="none" strike="noStrike">
                        <a:solidFill>
                          <a:srgbClr val="000000"/>
                        </a:solidFill>
                        <a:effectLst/>
                        <a:latin typeface="Calibri" panose="020F0502020204030204" pitchFamily="34" charset="0"/>
                      </a:endParaRPr>
                    </a:p>
                  </a:txBody>
                  <a:tcPr marL="5914" marR="5914" marT="5914" marB="0" anchor="ctr"/>
                </a:tc>
                <a:tc>
                  <a:txBody>
                    <a:bodyPr/>
                    <a:lstStyle/>
                    <a:p>
                      <a:pPr algn="l" fontAlgn="b">
                        <a:buNone/>
                      </a:pPr>
                      <a:r>
                        <a:rPr lang="es-CL" sz="700" u="none" strike="noStrike">
                          <a:effectLst/>
                        </a:rPr>
                        <a:t>A</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dirty="0">
                          <a:effectLst/>
                        </a:rPr>
                        <a:t>C</a:t>
                      </a:r>
                      <a:endParaRPr lang="es-CL" sz="700" b="0" i="0" u="none" strike="noStrike" dirty="0">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dirty="0">
                          <a:effectLst/>
                        </a:rPr>
                        <a:t>I</a:t>
                      </a:r>
                      <a:endParaRPr lang="es-CL" sz="700" b="0" i="0" u="none" strike="noStrike" dirty="0">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R</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extLst>
                  <a:ext uri="{0D108BD9-81ED-4DB2-BD59-A6C34878D82A}">
                    <a16:rowId xmlns:a16="http://schemas.microsoft.com/office/drawing/2014/main" xmlns="" val="1591744418"/>
                  </a:ext>
                </a:extLst>
              </a:tr>
              <a:tr h="432460">
                <a:tc>
                  <a:txBody>
                    <a:bodyPr/>
                    <a:lstStyle/>
                    <a:p>
                      <a:pPr algn="ctr" fontAlgn="ctr">
                        <a:buNone/>
                      </a:pPr>
                      <a:r>
                        <a:rPr lang="es-MX" sz="700" u="none" strike="noStrike">
                          <a:effectLst/>
                        </a:rPr>
                        <a:t>Implementar Dashboard y base de datos</a:t>
                      </a:r>
                      <a:endParaRPr lang="es-MX" sz="700" b="0" i="0" u="none" strike="noStrike">
                        <a:solidFill>
                          <a:srgbClr val="000000"/>
                        </a:solidFill>
                        <a:effectLst/>
                        <a:latin typeface="Calibri" panose="020F0502020204030204" pitchFamily="34" charset="0"/>
                      </a:endParaRPr>
                    </a:p>
                  </a:txBody>
                  <a:tcPr marL="5914" marR="5914" marT="5914" marB="0" anchor="ctr"/>
                </a:tc>
                <a:tc>
                  <a:txBody>
                    <a:bodyPr/>
                    <a:lstStyle/>
                    <a:p>
                      <a:pPr algn="l" fontAlgn="b">
                        <a:buNone/>
                      </a:pPr>
                      <a:r>
                        <a:rPr lang="es-CL" sz="700" u="none" strike="noStrike">
                          <a:effectLst/>
                        </a:rPr>
                        <a:t>C</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A</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R</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extLst>
                  <a:ext uri="{0D108BD9-81ED-4DB2-BD59-A6C34878D82A}">
                    <a16:rowId xmlns:a16="http://schemas.microsoft.com/office/drawing/2014/main" xmlns="" val="1798827198"/>
                  </a:ext>
                </a:extLst>
              </a:tr>
              <a:tr h="432460">
                <a:tc>
                  <a:txBody>
                    <a:bodyPr/>
                    <a:lstStyle/>
                    <a:p>
                      <a:pPr algn="ctr" fontAlgn="ctr">
                        <a:buNone/>
                      </a:pPr>
                      <a:r>
                        <a:rPr lang="es-CL" sz="700" u="none" strike="noStrike">
                          <a:effectLst/>
                        </a:rPr>
                        <a:t>Integrar algoritmo de prediccion de consumo</a:t>
                      </a:r>
                      <a:endParaRPr lang="es-CL" sz="700" b="0" i="0" u="none" strike="noStrike">
                        <a:solidFill>
                          <a:srgbClr val="000000"/>
                        </a:solidFill>
                        <a:effectLst/>
                        <a:latin typeface="Calibri" panose="020F0502020204030204" pitchFamily="34" charset="0"/>
                      </a:endParaRPr>
                    </a:p>
                  </a:txBody>
                  <a:tcPr marL="5914" marR="5914" marT="5914" marB="0" anchor="ctr"/>
                </a:tc>
                <a:tc>
                  <a:txBody>
                    <a:bodyPr/>
                    <a:lstStyle/>
                    <a:p>
                      <a:pPr algn="l" fontAlgn="b">
                        <a:buNone/>
                      </a:pPr>
                      <a:r>
                        <a:rPr lang="es-CL" sz="700" u="none" strike="noStrike">
                          <a:effectLst/>
                        </a:rPr>
                        <a:t>A</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dirty="0">
                          <a:effectLst/>
                        </a:rPr>
                        <a:t>C</a:t>
                      </a:r>
                      <a:endParaRPr lang="es-CL" sz="700" b="0" i="0" u="none" strike="noStrike" dirty="0">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R</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extLst>
                  <a:ext uri="{0D108BD9-81ED-4DB2-BD59-A6C34878D82A}">
                    <a16:rowId xmlns:a16="http://schemas.microsoft.com/office/drawing/2014/main" xmlns="" val="1111449375"/>
                  </a:ext>
                </a:extLst>
              </a:tr>
              <a:tr h="432460">
                <a:tc>
                  <a:txBody>
                    <a:bodyPr/>
                    <a:lstStyle/>
                    <a:p>
                      <a:pPr algn="ctr" fontAlgn="ctr">
                        <a:buNone/>
                      </a:pPr>
                      <a:r>
                        <a:rPr lang="es-CL" sz="700" u="none" strike="noStrike">
                          <a:effectLst/>
                        </a:rPr>
                        <a:t>Configurar alertas y notificaciones</a:t>
                      </a:r>
                      <a:endParaRPr lang="es-CL" sz="700" b="0" i="0" u="none" strike="noStrike">
                        <a:solidFill>
                          <a:srgbClr val="000000"/>
                        </a:solidFill>
                        <a:effectLst/>
                        <a:latin typeface="Calibri" panose="020F0502020204030204" pitchFamily="34" charset="0"/>
                      </a:endParaRPr>
                    </a:p>
                  </a:txBody>
                  <a:tcPr marL="5914" marR="5914" marT="5914" marB="0" anchor="ctr"/>
                </a:tc>
                <a:tc>
                  <a:txBody>
                    <a:bodyPr/>
                    <a:lstStyle/>
                    <a:p>
                      <a:pPr algn="l" fontAlgn="b">
                        <a:buNone/>
                      </a:pPr>
                      <a:r>
                        <a:rPr lang="es-CL" sz="700" u="none" strike="noStrike">
                          <a:effectLst/>
                        </a:rPr>
                        <a:t>A</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dirty="0">
                          <a:effectLst/>
                        </a:rPr>
                        <a:t>C</a:t>
                      </a:r>
                      <a:endParaRPr lang="es-CL" sz="700" b="0" i="0" u="none" strike="noStrike" dirty="0">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R</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extLst>
                  <a:ext uri="{0D108BD9-81ED-4DB2-BD59-A6C34878D82A}">
                    <a16:rowId xmlns:a16="http://schemas.microsoft.com/office/drawing/2014/main" xmlns="" val="413872640"/>
                  </a:ext>
                </a:extLst>
              </a:tr>
              <a:tr h="432460">
                <a:tc>
                  <a:txBody>
                    <a:bodyPr/>
                    <a:lstStyle/>
                    <a:p>
                      <a:pPr algn="ctr" fontAlgn="ctr">
                        <a:buNone/>
                      </a:pPr>
                      <a:r>
                        <a:rPr lang="es-MX" sz="700" u="none" strike="noStrike">
                          <a:effectLst/>
                        </a:rPr>
                        <a:t>Pruebas de funcionales y de rendimiento</a:t>
                      </a:r>
                      <a:endParaRPr lang="es-MX" sz="700" b="0" i="0" u="none" strike="noStrike">
                        <a:solidFill>
                          <a:srgbClr val="000000"/>
                        </a:solidFill>
                        <a:effectLst/>
                        <a:latin typeface="Calibri" panose="020F0502020204030204" pitchFamily="34" charset="0"/>
                      </a:endParaRPr>
                    </a:p>
                  </a:txBody>
                  <a:tcPr marL="5914" marR="5914" marT="5914" marB="0" anchor="ctr"/>
                </a:tc>
                <a:tc>
                  <a:txBody>
                    <a:bodyPr/>
                    <a:lstStyle/>
                    <a:p>
                      <a:pPr algn="l" fontAlgn="b">
                        <a:buNone/>
                      </a:pPr>
                      <a:r>
                        <a:rPr lang="es-CL" sz="700" u="none" strike="noStrike">
                          <a:effectLst/>
                        </a:rPr>
                        <a:t>A</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C</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R</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extLst>
                  <a:ext uri="{0D108BD9-81ED-4DB2-BD59-A6C34878D82A}">
                    <a16:rowId xmlns:a16="http://schemas.microsoft.com/office/drawing/2014/main" xmlns="" val="2031814848"/>
                  </a:ext>
                </a:extLst>
              </a:tr>
              <a:tr h="432460">
                <a:tc>
                  <a:txBody>
                    <a:bodyPr/>
                    <a:lstStyle/>
                    <a:p>
                      <a:pPr algn="ctr" fontAlgn="ctr">
                        <a:buNone/>
                      </a:pPr>
                      <a:r>
                        <a:rPr lang="es-CL" sz="700" u="none" strike="noStrike">
                          <a:effectLst/>
                        </a:rPr>
                        <a:t>Validar cumplimientos de requisitos</a:t>
                      </a:r>
                      <a:endParaRPr lang="es-CL" sz="700" b="0" i="0" u="none" strike="noStrike">
                        <a:solidFill>
                          <a:srgbClr val="000000"/>
                        </a:solidFill>
                        <a:effectLst/>
                        <a:latin typeface="Calibri" panose="020F0502020204030204" pitchFamily="34" charset="0"/>
                      </a:endParaRPr>
                    </a:p>
                  </a:txBody>
                  <a:tcPr marL="5914" marR="5914" marT="5914" marB="0" anchor="ctr"/>
                </a:tc>
                <a:tc>
                  <a:txBody>
                    <a:bodyPr/>
                    <a:lstStyle/>
                    <a:p>
                      <a:pPr algn="l" fontAlgn="b">
                        <a:buNone/>
                      </a:pPr>
                      <a:r>
                        <a:rPr lang="es-CL" sz="700" u="none" strike="noStrike">
                          <a:effectLst/>
                        </a:rPr>
                        <a:t>A</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R</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extLst>
                  <a:ext uri="{0D108BD9-81ED-4DB2-BD59-A6C34878D82A}">
                    <a16:rowId xmlns:a16="http://schemas.microsoft.com/office/drawing/2014/main" xmlns="" val="3091916155"/>
                  </a:ext>
                </a:extLst>
              </a:tr>
              <a:tr h="221503">
                <a:tc>
                  <a:txBody>
                    <a:bodyPr/>
                    <a:lstStyle/>
                    <a:p>
                      <a:pPr algn="ctr" fontAlgn="ctr">
                        <a:buNone/>
                      </a:pPr>
                      <a:r>
                        <a:rPr lang="es-CL" sz="700" u="none" strike="noStrike">
                          <a:effectLst/>
                        </a:rPr>
                        <a:t>Aprobar entega final</a:t>
                      </a:r>
                      <a:endParaRPr lang="es-CL" sz="700" b="0" i="0" u="none" strike="noStrike">
                        <a:solidFill>
                          <a:srgbClr val="000000"/>
                        </a:solidFill>
                        <a:effectLst/>
                        <a:latin typeface="Calibri" panose="020F0502020204030204" pitchFamily="34" charset="0"/>
                      </a:endParaRPr>
                    </a:p>
                  </a:txBody>
                  <a:tcPr marL="5914" marR="5914" marT="5914" marB="0" anchor="ctr"/>
                </a:tc>
                <a:tc>
                  <a:txBody>
                    <a:bodyPr/>
                    <a:lstStyle/>
                    <a:p>
                      <a:pPr algn="l" fontAlgn="b">
                        <a:buNone/>
                      </a:pPr>
                      <a:r>
                        <a:rPr lang="es-CL" sz="700" u="none" strike="noStrike" dirty="0">
                          <a:effectLst/>
                        </a:rPr>
                        <a:t>A</a:t>
                      </a:r>
                      <a:endParaRPr lang="es-CL" sz="700" b="0" i="0" u="none" strike="noStrike" dirty="0">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R</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a:effectLst/>
                        </a:rPr>
                        <a:t>I</a:t>
                      </a:r>
                      <a:endParaRPr lang="es-CL" sz="700" b="0" i="0" u="none" strike="noStrike">
                        <a:solidFill>
                          <a:srgbClr val="000000"/>
                        </a:solidFill>
                        <a:effectLst/>
                        <a:latin typeface="Calibri" panose="020F0502020204030204" pitchFamily="34" charset="0"/>
                      </a:endParaRPr>
                    </a:p>
                  </a:txBody>
                  <a:tcPr marL="5914" marR="5914" marT="5914" marB="0" anchor="b"/>
                </a:tc>
                <a:tc>
                  <a:txBody>
                    <a:bodyPr/>
                    <a:lstStyle/>
                    <a:p>
                      <a:pPr algn="l" fontAlgn="b">
                        <a:buNone/>
                      </a:pPr>
                      <a:r>
                        <a:rPr lang="es-CL" sz="700" u="none" strike="noStrike" dirty="0">
                          <a:effectLst/>
                        </a:rPr>
                        <a:t>I</a:t>
                      </a:r>
                      <a:endParaRPr lang="es-CL" sz="700" b="0" i="0" u="none" strike="noStrike" dirty="0">
                        <a:solidFill>
                          <a:srgbClr val="000000"/>
                        </a:solidFill>
                        <a:effectLst/>
                        <a:latin typeface="Calibri" panose="020F0502020204030204" pitchFamily="34" charset="0"/>
                      </a:endParaRPr>
                    </a:p>
                  </a:txBody>
                  <a:tcPr marL="5914" marR="5914" marT="5914" marB="0" anchor="b"/>
                </a:tc>
                <a:extLst>
                  <a:ext uri="{0D108BD9-81ED-4DB2-BD59-A6C34878D82A}">
                    <a16:rowId xmlns:a16="http://schemas.microsoft.com/office/drawing/2014/main" xmlns="" val="3592229932"/>
                  </a:ext>
                </a:extLst>
              </a:tr>
            </a:tbl>
          </a:graphicData>
        </a:graphic>
      </p:graphicFrame>
    </p:spTree>
    <p:extLst>
      <p:ext uri="{BB962C8B-B14F-4D97-AF65-F5344CB8AC3E}">
        <p14:creationId xmlns:p14="http://schemas.microsoft.com/office/powerpoint/2010/main" val="1360091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3"/>
          <p:cNvSpPr txBox="1">
            <a:spLocks noGrp="1"/>
          </p:cNvSpPr>
          <p:nvPr>
            <p:ph type="title"/>
          </p:nvPr>
        </p:nvSpPr>
        <p:spPr>
          <a:xfrm>
            <a:off x="132735" y="670643"/>
            <a:ext cx="7506929" cy="84844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s-CL" sz="2400"/>
              <a:t>Planificación Metodología Agile RoadMap (Sprints)</a:t>
            </a:r>
            <a:endParaRPr sz="2400"/>
          </a:p>
        </p:txBody>
      </p:sp>
      <p:pic>
        <p:nvPicPr>
          <p:cNvPr id="179" name="Google Shape;179;p13"/>
          <p:cNvPicPr preferRelativeResize="0"/>
          <p:nvPr/>
        </p:nvPicPr>
        <p:blipFill rotWithShape="1">
          <a:blip r:embed="rId3">
            <a:alphaModFix/>
          </a:blip>
          <a:srcRect/>
          <a:stretch/>
        </p:blipFill>
        <p:spPr>
          <a:xfrm>
            <a:off x="132735" y="1264271"/>
            <a:ext cx="10545097" cy="540845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4"/>
          <p:cNvSpPr txBox="1">
            <a:spLocks noGrp="1"/>
          </p:cNvSpPr>
          <p:nvPr>
            <p:ph type="title"/>
          </p:nvPr>
        </p:nvSpPr>
        <p:spPr>
          <a:xfrm>
            <a:off x="753794" y="702749"/>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s-CL"/>
              <a:t>Resumen de Costos Estimados del Proyecto</a:t>
            </a:r>
            <a:endParaRPr/>
          </a:p>
        </p:txBody>
      </p:sp>
      <p:pic>
        <p:nvPicPr>
          <p:cNvPr id="185" name="Google Shape;185;p14"/>
          <p:cNvPicPr preferRelativeResize="0"/>
          <p:nvPr/>
        </p:nvPicPr>
        <p:blipFill rotWithShape="1">
          <a:blip r:embed="rId3">
            <a:alphaModFix/>
          </a:blip>
          <a:srcRect/>
          <a:stretch/>
        </p:blipFill>
        <p:spPr>
          <a:xfrm>
            <a:off x="5368580" y="2175728"/>
            <a:ext cx="5781201" cy="3892910"/>
          </a:xfrm>
          <a:prstGeom prst="rect">
            <a:avLst/>
          </a:prstGeom>
          <a:noFill/>
          <a:ln>
            <a:noFill/>
          </a:ln>
        </p:spPr>
      </p:pic>
      <p:pic>
        <p:nvPicPr>
          <p:cNvPr id="186" name="Google Shape;186;p14"/>
          <p:cNvPicPr preferRelativeResize="0"/>
          <p:nvPr/>
        </p:nvPicPr>
        <p:blipFill rotWithShape="1">
          <a:blip r:embed="rId4">
            <a:alphaModFix/>
          </a:blip>
          <a:srcRect/>
          <a:stretch/>
        </p:blipFill>
        <p:spPr>
          <a:xfrm>
            <a:off x="188809" y="2028311"/>
            <a:ext cx="4821318" cy="404032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725659" y="1110713"/>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s-CL"/>
              <a:t>Problemática a Resolver</a:t>
            </a:r>
            <a:endParaRPr/>
          </a:p>
        </p:txBody>
      </p:sp>
      <p:sp>
        <p:nvSpPr>
          <p:cNvPr id="91" name="Google Shape;91;p2"/>
          <p:cNvSpPr txBox="1"/>
          <p:nvPr/>
        </p:nvSpPr>
        <p:spPr>
          <a:xfrm>
            <a:off x="725659" y="2436276"/>
            <a:ext cx="8152870" cy="25339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CL" sz="1800" b="0" i="0" u="none" strike="noStrike" cap="none">
                <a:solidFill>
                  <a:schemeClr val="dk1"/>
                </a:solidFill>
                <a:latin typeface="Calibri"/>
                <a:ea typeface="Calibri"/>
                <a:cs typeface="Calibri"/>
                <a:sym typeface="Calibri"/>
              </a:rPr>
              <a:t>El problema de los ciudadanos Chilenos, es el aumento de los costos de vida constante, a través de diferentes factores uno de ellos, la alza de las tarifas del costo de la electricidad, por lo que es necesario reducir el gasto de energía, además de mostrar estadísticas históricas y comparativas de consumo, así poder tomar acciones y ahorrar dinero cada mes.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103239" y="1224116"/>
            <a:ext cx="12295239" cy="4465761"/>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3959"/>
              <a:buNone/>
            </a:pPr>
            <a:r>
              <a:rPr lang="es-CL" sz="3959"/>
              <a:t>Solución</a:t>
            </a:r>
            <a:br>
              <a:rPr lang="es-CL" sz="3959"/>
            </a:br>
            <a:r>
              <a:rPr lang="es-CL" sz="2430"/>
              <a:t>Implementar sistema web que permita el ahorro energético en los hogares a través de recomendaciones basadas en el comportamiento del usuario.</a:t>
            </a:r>
            <a:br>
              <a:rPr lang="es-CL" sz="2430"/>
            </a:br>
            <a:r>
              <a:rPr lang="es-CL" sz="3959"/>
              <a:t/>
            </a:r>
            <a:br>
              <a:rPr lang="es-CL" sz="3959"/>
            </a:br>
            <a:r>
              <a:rPr lang="es-CL" sz="3959"/>
              <a:t/>
            </a:r>
            <a:br>
              <a:rPr lang="es-CL" sz="3959"/>
            </a:br>
            <a:r>
              <a:rPr lang="es-CL" sz="3959"/>
              <a:t/>
            </a:r>
            <a:br>
              <a:rPr lang="es-CL" sz="3959"/>
            </a:br>
            <a:r>
              <a:rPr lang="es-CL" sz="3959"/>
              <a:t>Objetivo del Proyecto</a:t>
            </a:r>
            <a:br>
              <a:rPr lang="es-CL" sz="3959"/>
            </a:br>
            <a:r>
              <a:rPr lang="es-CL" sz="1979"/>
              <a:t>Proporcionar indicadores claros y medibles de consumo y ahorro.</a:t>
            </a:r>
            <a:br>
              <a:rPr lang="es-CL" sz="1979"/>
            </a:br>
            <a:r>
              <a:rPr lang="es-CL" sz="1979"/>
              <a:t>Incorporar técnicas de minería de datos para predecir patrones de alto consumo y alertar al usuario de forma preventiva.</a:t>
            </a:r>
            <a:r>
              <a:rPr lang="es-CL" sz="3959"/>
              <a:t/>
            </a:r>
            <a:br>
              <a:rPr lang="es-CL" sz="3959"/>
            </a:br>
            <a:endParaRPr sz="3959"/>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4"/>
          <p:cNvSpPr txBox="1">
            <a:spLocks noGrp="1"/>
          </p:cNvSpPr>
          <p:nvPr>
            <p:ph type="title"/>
          </p:nvPr>
        </p:nvSpPr>
        <p:spPr>
          <a:xfrm>
            <a:off x="810065" y="809446"/>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s-CL"/>
              <a:t>Alcances</a:t>
            </a:r>
            <a:endParaRPr/>
          </a:p>
        </p:txBody>
      </p:sp>
      <p:sp>
        <p:nvSpPr>
          <p:cNvPr id="102" name="Google Shape;102;p4"/>
          <p:cNvSpPr txBox="1"/>
          <p:nvPr/>
        </p:nvSpPr>
        <p:spPr>
          <a:xfrm>
            <a:off x="950627" y="2056675"/>
            <a:ext cx="6157500" cy="3416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s-CL" sz="1800" b="0" i="0" u="none" strike="noStrike" cap="none">
                <a:solidFill>
                  <a:schemeClr val="dk1"/>
                </a:solidFill>
                <a:latin typeface="Calibri"/>
                <a:ea typeface="Calibri"/>
                <a:cs typeface="Calibri"/>
                <a:sym typeface="Calibri"/>
              </a:rPr>
              <a:t>Que hace el Sistema:</a:t>
            </a:r>
            <a:endParaRPr sz="1400" b="0" i="0" u="none" strike="noStrike" cap="none">
              <a:solidFill>
                <a:srgbClr val="000000"/>
              </a:solidFill>
              <a:latin typeface="Arial"/>
              <a:ea typeface="Arial"/>
              <a:cs typeface="Arial"/>
              <a:sym typeface="Arial"/>
            </a:endParaRPr>
          </a:p>
          <a:p>
            <a:pPr marL="457200" marR="0" lvl="0" indent="-342900" algn="l" rtl="0">
              <a:lnSpc>
                <a:spcPct val="100000"/>
              </a:lnSpc>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-Registro manual de consumo energetico (Kwh y Pesos $)</a:t>
            </a:r>
            <a:endParaRPr sz="1800">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-Dashboard interactivo con 3 Kpis principales</a:t>
            </a:r>
            <a:endParaRPr sz="1800">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-Visualización de historial y tendencias</a:t>
            </a:r>
            <a:endParaRPr sz="1800">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-Predicción de alto consumo con alertas</a:t>
            </a:r>
            <a:endParaRPr sz="1800">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-Cálculo de ahorro en pesos </a:t>
            </a:r>
            <a:endParaRPr sz="1800">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-Calculo de reducción de huella de carbono</a:t>
            </a:r>
            <a:endParaRPr sz="1800">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-Gestión de Usuarios </a:t>
            </a:r>
            <a:endParaRPr sz="1800">
              <a:solidFill>
                <a:schemeClr val="dk1"/>
              </a:solidFill>
              <a:latin typeface="Calibri"/>
              <a:ea typeface="Calibri"/>
              <a:cs typeface="Calibri"/>
              <a:sym typeface="Calibri"/>
            </a:endParaRPr>
          </a:p>
          <a:p>
            <a:pPr marL="457200" marR="0" lvl="0" indent="-342900" algn="l" rtl="0">
              <a:lnSpc>
                <a:spcPct val="100000"/>
              </a:lnSpc>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-Interfaz web responsiva</a:t>
            </a:r>
            <a:endParaRPr sz="1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3" name="Google Shape;103;p4"/>
          <p:cNvSpPr txBox="1"/>
          <p:nvPr/>
        </p:nvSpPr>
        <p:spPr>
          <a:xfrm>
            <a:off x="7433175" y="1680925"/>
            <a:ext cx="3233100" cy="3832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CL" sz="2500" b="1" u="sng">
                <a:solidFill>
                  <a:schemeClr val="dk1"/>
                </a:solidFill>
                <a:latin typeface="Calibri"/>
                <a:ea typeface="Calibri"/>
                <a:cs typeface="Calibri"/>
                <a:sym typeface="Calibri"/>
              </a:rPr>
              <a:t>Que no Hace</a:t>
            </a:r>
            <a:r>
              <a:rPr lang="es-CL" sz="2500">
                <a:solidFill>
                  <a:schemeClr val="dk1"/>
                </a:solidFill>
                <a:latin typeface="Calibri"/>
                <a:ea typeface="Calibri"/>
                <a:cs typeface="Calibri"/>
                <a:sym typeface="Calibri"/>
              </a:rPr>
              <a:t>:</a:t>
            </a:r>
            <a:endParaRPr sz="2500">
              <a:solidFill>
                <a:schemeClr val="dk1"/>
              </a:solidFill>
              <a:latin typeface="Calibri"/>
              <a:ea typeface="Calibri"/>
              <a:cs typeface="Calibri"/>
              <a:sym typeface="Calibri"/>
            </a:endParaRPr>
          </a:p>
          <a:p>
            <a:pPr marL="0" lvl="0" indent="0" algn="l" rtl="0">
              <a:spcBef>
                <a:spcPts val="0"/>
              </a:spcBef>
              <a:spcAft>
                <a:spcPts val="0"/>
              </a:spcAft>
              <a:buNone/>
            </a:pPr>
            <a:r>
              <a:rPr lang="es-CL" sz="2500">
                <a:solidFill>
                  <a:schemeClr val="dk1"/>
                </a:solidFill>
                <a:latin typeface="Calibri"/>
                <a:ea typeface="Calibri"/>
                <a:cs typeface="Calibri"/>
                <a:sym typeface="Calibri"/>
              </a:rPr>
              <a:t>-Aplicación móvil </a:t>
            </a:r>
            <a:endParaRPr sz="2500">
              <a:solidFill>
                <a:schemeClr val="dk1"/>
              </a:solidFill>
              <a:latin typeface="Calibri"/>
              <a:ea typeface="Calibri"/>
              <a:cs typeface="Calibri"/>
              <a:sym typeface="Calibri"/>
            </a:endParaRPr>
          </a:p>
          <a:p>
            <a:pPr marL="0" lvl="0" indent="0" algn="l" rtl="0">
              <a:spcBef>
                <a:spcPts val="0"/>
              </a:spcBef>
              <a:spcAft>
                <a:spcPts val="0"/>
              </a:spcAft>
              <a:buNone/>
            </a:pPr>
            <a:r>
              <a:rPr lang="es-CL" sz="2500">
                <a:solidFill>
                  <a:schemeClr val="dk1"/>
                </a:solidFill>
                <a:latin typeface="Calibri"/>
                <a:ea typeface="Calibri"/>
                <a:cs typeface="Calibri"/>
                <a:sym typeface="Calibri"/>
              </a:rPr>
              <a:t>-Monitoreo tiempo real</a:t>
            </a:r>
            <a:endParaRPr sz="2500">
              <a:solidFill>
                <a:schemeClr val="dk1"/>
              </a:solidFill>
              <a:latin typeface="Calibri"/>
              <a:ea typeface="Calibri"/>
              <a:cs typeface="Calibri"/>
              <a:sym typeface="Calibri"/>
            </a:endParaRPr>
          </a:p>
          <a:p>
            <a:pPr marL="0" lvl="0" indent="0" algn="l" rtl="0">
              <a:spcBef>
                <a:spcPts val="0"/>
              </a:spcBef>
              <a:spcAft>
                <a:spcPts val="0"/>
              </a:spcAft>
              <a:buNone/>
            </a:pPr>
            <a:r>
              <a:rPr lang="es-CL" sz="2500">
                <a:solidFill>
                  <a:schemeClr val="dk1"/>
                </a:solidFill>
                <a:latin typeface="Calibri"/>
                <a:ea typeface="Calibri"/>
                <a:cs typeface="Calibri"/>
                <a:sym typeface="Calibri"/>
              </a:rPr>
              <a:t>-Integración con empresas eléctricas</a:t>
            </a:r>
            <a:endParaRPr sz="2500">
              <a:solidFill>
                <a:schemeClr val="dk1"/>
              </a:solidFill>
              <a:latin typeface="Calibri"/>
              <a:ea typeface="Calibri"/>
              <a:cs typeface="Calibri"/>
              <a:sym typeface="Calibri"/>
            </a:endParaRPr>
          </a:p>
          <a:p>
            <a:pPr marL="0" lvl="0" indent="0" algn="l" rtl="0">
              <a:spcBef>
                <a:spcPts val="0"/>
              </a:spcBef>
              <a:spcAft>
                <a:spcPts val="0"/>
              </a:spcAft>
              <a:buNone/>
            </a:pPr>
            <a:endParaRPr sz="2800">
              <a:solidFill>
                <a:schemeClr val="dk1"/>
              </a:solidFill>
              <a:latin typeface="Calibri"/>
              <a:ea typeface="Calibri"/>
              <a:cs typeface="Calibri"/>
              <a:sym typeface="Calibri"/>
            </a:endParaRPr>
          </a:p>
          <a:p>
            <a:pPr marL="0" lvl="0" indent="0" algn="l" rtl="0">
              <a:spcBef>
                <a:spcPts val="0"/>
              </a:spcBef>
              <a:spcAft>
                <a:spcPts val="0"/>
              </a:spcAft>
              <a:buNone/>
            </a:pPr>
            <a:endParaRPr sz="2800">
              <a:solidFill>
                <a:schemeClr val="dk1"/>
              </a:solidFill>
              <a:latin typeface="Calibri"/>
              <a:ea typeface="Calibri"/>
              <a:cs typeface="Calibri"/>
              <a:sym typeface="Calibri"/>
            </a:endParaRPr>
          </a:p>
          <a:p>
            <a:pPr marL="0" lvl="0" indent="0" algn="l" rtl="0">
              <a:spcBef>
                <a:spcPts val="0"/>
              </a:spcBef>
              <a:spcAft>
                <a:spcPts val="0"/>
              </a:spcAft>
              <a:buNone/>
            </a:pPr>
            <a:endParaRPr sz="2800">
              <a:solidFill>
                <a:schemeClr val="dk1"/>
              </a:solidFill>
              <a:latin typeface="Calibri"/>
              <a:ea typeface="Calibri"/>
              <a:cs typeface="Calibri"/>
              <a:sym typeface="Calibri"/>
            </a:endParaRPr>
          </a:p>
          <a:p>
            <a:pPr marL="0" lvl="0" indent="0" algn="l" rtl="0">
              <a:spcBef>
                <a:spcPts val="0"/>
              </a:spcBef>
              <a:spcAft>
                <a:spcPts val="0"/>
              </a:spcAft>
              <a:buNone/>
            </a:pPr>
            <a:endParaRPr sz="2800">
              <a:solidFill>
                <a:schemeClr val="dk1"/>
              </a:solidFill>
              <a:latin typeface="Calibri"/>
              <a:ea typeface="Calibri"/>
              <a:cs typeface="Calibri"/>
              <a:sym typeface="Calibri"/>
            </a:endParaRPr>
          </a:p>
        </p:txBody>
      </p:sp>
      <p:sp>
        <p:nvSpPr>
          <p:cNvPr id="104" name="Google Shape;104;p4"/>
          <p:cNvSpPr txBox="1"/>
          <p:nvPr/>
        </p:nvSpPr>
        <p:spPr>
          <a:xfrm>
            <a:off x="7433175" y="4119325"/>
            <a:ext cx="4569600" cy="2447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CL" sz="2100" b="1" u="sng">
                <a:solidFill>
                  <a:schemeClr val="dk1"/>
                </a:solidFill>
                <a:latin typeface="Calibri"/>
                <a:ea typeface="Calibri"/>
                <a:cs typeface="Calibri"/>
                <a:sym typeface="Calibri"/>
              </a:rPr>
              <a:t>Restricciones:</a:t>
            </a:r>
            <a:endParaRPr sz="2100" b="1" u="sng">
              <a:solidFill>
                <a:schemeClr val="dk1"/>
              </a:solidFill>
              <a:latin typeface="Calibri"/>
              <a:ea typeface="Calibri"/>
              <a:cs typeface="Calibri"/>
              <a:sym typeface="Calibri"/>
            </a:endParaRPr>
          </a:p>
          <a:p>
            <a:pPr marL="0" lvl="0" indent="0" algn="l" rtl="0">
              <a:spcBef>
                <a:spcPts val="0"/>
              </a:spcBef>
              <a:spcAft>
                <a:spcPts val="0"/>
              </a:spcAft>
              <a:buNone/>
            </a:pPr>
            <a:r>
              <a:rPr lang="es-CL" sz="2100">
                <a:solidFill>
                  <a:schemeClr val="dk1"/>
                </a:solidFill>
                <a:latin typeface="Calibri"/>
                <a:ea typeface="Calibri"/>
                <a:cs typeface="Calibri"/>
                <a:sym typeface="Calibri"/>
              </a:rPr>
              <a:t>-Tiempo limitado desarrollo(15 semanas)</a:t>
            </a:r>
            <a:endParaRPr sz="2100">
              <a:solidFill>
                <a:schemeClr val="dk1"/>
              </a:solidFill>
              <a:latin typeface="Calibri"/>
              <a:ea typeface="Calibri"/>
              <a:cs typeface="Calibri"/>
              <a:sym typeface="Calibri"/>
            </a:endParaRPr>
          </a:p>
          <a:p>
            <a:pPr marL="0" lvl="0" indent="0" algn="l" rtl="0">
              <a:spcBef>
                <a:spcPts val="0"/>
              </a:spcBef>
              <a:spcAft>
                <a:spcPts val="0"/>
              </a:spcAft>
              <a:buNone/>
            </a:pPr>
            <a:r>
              <a:rPr lang="es-CL" sz="2100">
                <a:solidFill>
                  <a:schemeClr val="dk1"/>
                </a:solidFill>
                <a:latin typeface="Calibri"/>
                <a:ea typeface="Calibri"/>
                <a:cs typeface="Calibri"/>
                <a:sym typeface="Calibri"/>
              </a:rPr>
              <a:t>-Presupuesto limitado 60M</a:t>
            </a:r>
            <a:endParaRPr sz="2100">
              <a:solidFill>
                <a:schemeClr val="dk1"/>
              </a:solidFill>
              <a:latin typeface="Calibri"/>
              <a:ea typeface="Calibri"/>
              <a:cs typeface="Calibri"/>
              <a:sym typeface="Calibri"/>
            </a:endParaRPr>
          </a:p>
          <a:p>
            <a:pPr marL="0" lvl="0" indent="0" algn="l" rtl="0">
              <a:spcBef>
                <a:spcPts val="0"/>
              </a:spcBef>
              <a:spcAft>
                <a:spcPts val="0"/>
              </a:spcAft>
              <a:buNone/>
            </a:pPr>
            <a:r>
              <a:rPr lang="es-CL" sz="2100">
                <a:solidFill>
                  <a:schemeClr val="dk1"/>
                </a:solidFill>
                <a:latin typeface="Calibri"/>
                <a:ea typeface="Calibri"/>
                <a:cs typeface="Calibri"/>
                <a:sym typeface="Calibri"/>
              </a:rPr>
              <a:t>-Equipo de desarrollo 3 devs</a:t>
            </a:r>
            <a:endParaRPr sz="2100">
              <a:solidFill>
                <a:schemeClr val="dk1"/>
              </a:solidFill>
              <a:latin typeface="Calibri"/>
              <a:ea typeface="Calibri"/>
              <a:cs typeface="Calibri"/>
              <a:sym typeface="Calibri"/>
            </a:endParaRPr>
          </a:p>
          <a:p>
            <a:pPr marL="0" lvl="0" indent="0" algn="l" rtl="0">
              <a:spcBef>
                <a:spcPts val="0"/>
              </a:spcBef>
              <a:spcAft>
                <a:spcPts val="0"/>
              </a:spcAft>
              <a:buNone/>
            </a:pPr>
            <a:r>
              <a:rPr lang="es-CL" sz="2100">
                <a:solidFill>
                  <a:schemeClr val="dk1"/>
                </a:solidFill>
                <a:latin typeface="Calibri"/>
                <a:ea typeface="Calibri"/>
                <a:cs typeface="Calibri"/>
                <a:sym typeface="Calibri"/>
              </a:rPr>
              <a:t>-Metodologia Agile/Scrum</a:t>
            </a:r>
            <a:endParaRPr sz="2100">
              <a:solidFill>
                <a:schemeClr val="dk1"/>
              </a:solidFill>
              <a:latin typeface="Calibri"/>
              <a:ea typeface="Calibri"/>
              <a:cs typeface="Calibri"/>
              <a:sym typeface="Calibri"/>
            </a:endParaRPr>
          </a:p>
          <a:p>
            <a:pPr marL="0" lvl="0" indent="0" algn="l" rtl="0">
              <a:spcBef>
                <a:spcPts val="0"/>
              </a:spcBef>
              <a:spcAft>
                <a:spcPts val="0"/>
              </a:spcAft>
              <a:buNone/>
            </a:pPr>
            <a:r>
              <a:rPr lang="es-CL" sz="2100">
                <a:solidFill>
                  <a:schemeClr val="dk1"/>
                </a:solidFill>
                <a:latin typeface="Calibri"/>
                <a:ea typeface="Calibri"/>
                <a:cs typeface="Calibri"/>
                <a:sym typeface="Calibri"/>
              </a:rPr>
              <a:t>-Repositorio Público</a:t>
            </a:r>
            <a:endParaRPr sz="21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5"/>
          <p:cNvSpPr txBox="1">
            <a:spLocks noGrp="1"/>
          </p:cNvSpPr>
          <p:nvPr>
            <p:ph type="title"/>
          </p:nvPr>
        </p:nvSpPr>
        <p:spPr>
          <a:xfrm>
            <a:off x="196419" y="557914"/>
            <a:ext cx="6779567" cy="75911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s-CL" sz="2400"/>
              <a:t>Lista de Requerimientos Funcionales</a:t>
            </a:r>
            <a:endParaRPr sz="2400"/>
          </a:p>
        </p:txBody>
      </p:sp>
      <p:pic>
        <p:nvPicPr>
          <p:cNvPr id="110" name="Google Shape;110;p5"/>
          <p:cNvPicPr preferRelativeResize="0"/>
          <p:nvPr/>
        </p:nvPicPr>
        <p:blipFill rotWithShape="1">
          <a:blip r:embed="rId3">
            <a:alphaModFix/>
          </a:blip>
          <a:srcRect/>
          <a:stretch/>
        </p:blipFill>
        <p:spPr>
          <a:xfrm>
            <a:off x="196419" y="1110555"/>
            <a:ext cx="11808768" cy="5651779"/>
          </a:xfrm>
          <a:prstGeom prst="rect">
            <a:avLst/>
          </a:prstGeom>
          <a:noFill/>
          <a:ln w="25400" cap="flat" cmpd="sng">
            <a:solidFill>
              <a:schemeClr val="accent1"/>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506136" y="749643"/>
            <a:ext cx="10515600" cy="75911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s-CL"/>
              <a:t>Lista de Requerimientos no Funcionales:</a:t>
            </a:r>
            <a:endParaRPr/>
          </a:p>
        </p:txBody>
      </p:sp>
      <p:pic>
        <p:nvPicPr>
          <p:cNvPr id="116" name="Google Shape;116;p6"/>
          <p:cNvPicPr preferRelativeResize="0"/>
          <p:nvPr/>
        </p:nvPicPr>
        <p:blipFill rotWithShape="1">
          <a:blip r:embed="rId3">
            <a:alphaModFix/>
          </a:blip>
          <a:srcRect/>
          <a:stretch/>
        </p:blipFill>
        <p:spPr>
          <a:xfrm>
            <a:off x="147484" y="1508761"/>
            <a:ext cx="11828206" cy="5349238"/>
          </a:xfrm>
          <a:prstGeom prst="rect">
            <a:avLst/>
          </a:prstGeom>
          <a:noFill/>
          <a:ln w="25400" cap="flat" cmpd="sng">
            <a:solidFill>
              <a:schemeClr val="accent1"/>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7"/>
          <p:cNvSpPr txBox="1"/>
          <p:nvPr/>
        </p:nvSpPr>
        <p:spPr>
          <a:xfrm>
            <a:off x="218125" y="660225"/>
            <a:ext cx="3243900" cy="554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s-CL" sz="2000" b="1" i="0" u="none" strike="noStrike" cap="none">
                <a:solidFill>
                  <a:schemeClr val="dk1"/>
                </a:solidFill>
                <a:latin typeface="Calibri"/>
                <a:ea typeface="Calibri"/>
                <a:cs typeface="Calibri"/>
                <a:sym typeface="Calibri"/>
              </a:rPr>
              <a:t>Modelo Datos Relacional</a:t>
            </a:r>
            <a:endParaRPr sz="20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22" name="Google Shape;122;p7"/>
          <p:cNvPicPr preferRelativeResize="0"/>
          <p:nvPr/>
        </p:nvPicPr>
        <p:blipFill>
          <a:blip r:embed="rId3">
            <a:alphaModFix/>
          </a:blip>
          <a:stretch>
            <a:fillRect/>
          </a:stretch>
        </p:blipFill>
        <p:spPr>
          <a:xfrm>
            <a:off x="3604250" y="753150"/>
            <a:ext cx="8465874" cy="6104850"/>
          </a:xfrm>
          <a:prstGeom prst="rect">
            <a:avLst/>
          </a:prstGeom>
          <a:noFill/>
          <a:ln>
            <a:noFill/>
          </a:ln>
        </p:spPr>
      </p:pic>
      <p:sp>
        <p:nvSpPr>
          <p:cNvPr id="123" name="Google Shape;123;p7"/>
          <p:cNvSpPr txBox="1"/>
          <p:nvPr/>
        </p:nvSpPr>
        <p:spPr>
          <a:xfrm>
            <a:off x="476050" y="1444475"/>
            <a:ext cx="2723400" cy="517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CL" sz="1900">
                <a:solidFill>
                  <a:schemeClr val="dk1"/>
                </a:solidFill>
                <a:latin typeface="Calibri"/>
                <a:ea typeface="Calibri"/>
                <a:cs typeface="Calibri"/>
                <a:sym typeface="Calibri"/>
              </a:rPr>
              <a:t>Nuestro diagrama de Datos representa una arquitectura robusta diseñada específicamente para la app web Ahorro Luz. </a:t>
            </a:r>
            <a:endParaRPr sz="1900">
              <a:solidFill>
                <a:schemeClr val="dk1"/>
              </a:solidFill>
              <a:latin typeface="Calibri"/>
              <a:ea typeface="Calibri"/>
              <a:cs typeface="Calibri"/>
              <a:sym typeface="Calibri"/>
            </a:endParaRPr>
          </a:p>
          <a:p>
            <a:pPr marL="0" lvl="0" indent="0" algn="l" rtl="0">
              <a:spcBef>
                <a:spcPts val="0"/>
              </a:spcBef>
              <a:spcAft>
                <a:spcPts val="0"/>
              </a:spcAft>
              <a:buNone/>
            </a:pPr>
            <a:endParaRPr sz="1900">
              <a:solidFill>
                <a:schemeClr val="dk1"/>
              </a:solidFill>
              <a:latin typeface="Calibri"/>
              <a:ea typeface="Calibri"/>
              <a:cs typeface="Calibri"/>
              <a:sym typeface="Calibri"/>
            </a:endParaRPr>
          </a:p>
          <a:p>
            <a:pPr marL="0" lvl="0" indent="0" algn="l" rtl="0">
              <a:spcBef>
                <a:spcPts val="0"/>
              </a:spcBef>
              <a:spcAft>
                <a:spcPts val="0"/>
              </a:spcAft>
              <a:buNone/>
            </a:pPr>
            <a:r>
              <a:rPr lang="es-CL" sz="1900" b="1" u="sng">
                <a:solidFill>
                  <a:schemeClr val="dk1"/>
                </a:solidFill>
                <a:latin typeface="Calibri"/>
                <a:ea typeface="Calibri"/>
                <a:cs typeface="Calibri"/>
                <a:sym typeface="Calibri"/>
              </a:rPr>
              <a:t>Características:</a:t>
            </a:r>
            <a:endParaRPr sz="1900" b="1" u="sng">
              <a:solidFill>
                <a:schemeClr val="dk1"/>
              </a:solidFill>
              <a:latin typeface="Calibri"/>
              <a:ea typeface="Calibri"/>
              <a:cs typeface="Calibri"/>
              <a:sym typeface="Calibri"/>
            </a:endParaRPr>
          </a:p>
          <a:p>
            <a:pPr marL="0" lvl="0" indent="0" algn="l" rtl="0">
              <a:spcBef>
                <a:spcPts val="0"/>
              </a:spcBef>
              <a:spcAft>
                <a:spcPts val="0"/>
              </a:spcAft>
              <a:buNone/>
            </a:pPr>
            <a:r>
              <a:rPr lang="es-CL" sz="1900">
                <a:solidFill>
                  <a:schemeClr val="dk1"/>
                </a:solidFill>
                <a:latin typeface="Calibri"/>
                <a:ea typeface="Calibri"/>
                <a:cs typeface="Calibri"/>
                <a:sym typeface="Calibri"/>
              </a:rPr>
              <a:t>-Normalización (3NF)</a:t>
            </a:r>
            <a:endParaRPr sz="1900">
              <a:solidFill>
                <a:schemeClr val="dk1"/>
              </a:solidFill>
              <a:latin typeface="Calibri"/>
              <a:ea typeface="Calibri"/>
              <a:cs typeface="Calibri"/>
              <a:sym typeface="Calibri"/>
            </a:endParaRPr>
          </a:p>
          <a:p>
            <a:pPr marL="0" lvl="0" indent="0" algn="l" rtl="0">
              <a:spcBef>
                <a:spcPts val="0"/>
              </a:spcBef>
              <a:spcAft>
                <a:spcPts val="0"/>
              </a:spcAft>
              <a:buNone/>
            </a:pPr>
            <a:r>
              <a:rPr lang="es-CL" sz="1900">
                <a:solidFill>
                  <a:schemeClr val="dk1"/>
                </a:solidFill>
                <a:latin typeface="Calibri"/>
                <a:ea typeface="Calibri"/>
                <a:cs typeface="Calibri"/>
                <a:sym typeface="Calibri"/>
              </a:rPr>
              <a:t>-Sistema RBAC</a:t>
            </a:r>
            <a:endParaRPr sz="1900">
              <a:solidFill>
                <a:schemeClr val="dk1"/>
              </a:solidFill>
              <a:latin typeface="Calibri"/>
              <a:ea typeface="Calibri"/>
              <a:cs typeface="Calibri"/>
              <a:sym typeface="Calibri"/>
            </a:endParaRPr>
          </a:p>
          <a:p>
            <a:pPr marL="0" lvl="0" indent="0" algn="l" rtl="0">
              <a:spcBef>
                <a:spcPts val="0"/>
              </a:spcBef>
              <a:spcAft>
                <a:spcPts val="0"/>
              </a:spcAft>
              <a:buNone/>
            </a:pPr>
            <a:r>
              <a:rPr lang="es-CL" sz="1900">
                <a:solidFill>
                  <a:schemeClr val="dk1"/>
                </a:solidFill>
                <a:latin typeface="Calibri"/>
                <a:ea typeface="Calibri"/>
                <a:cs typeface="Calibri"/>
                <a:sym typeface="Calibri"/>
              </a:rPr>
              <a:t>-Modelo Centrado en el Usuario</a:t>
            </a:r>
            <a:endParaRPr sz="1900">
              <a:solidFill>
                <a:schemeClr val="dk1"/>
              </a:solidFill>
              <a:latin typeface="Calibri"/>
              <a:ea typeface="Calibri"/>
              <a:cs typeface="Calibri"/>
              <a:sym typeface="Calibri"/>
            </a:endParaRPr>
          </a:p>
          <a:p>
            <a:pPr marL="0" lvl="0" indent="0" algn="l" rtl="0">
              <a:spcBef>
                <a:spcPts val="0"/>
              </a:spcBef>
              <a:spcAft>
                <a:spcPts val="0"/>
              </a:spcAft>
              <a:buNone/>
            </a:pPr>
            <a:r>
              <a:rPr lang="es-CL" sz="1900">
                <a:solidFill>
                  <a:schemeClr val="dk1"/>
                </a:solidFill>
                <a:latin typeface="Calibri"/>
                <a:ea typeface="Calibri"/>
                <a:cs typeface="Calibri"/>
                <a:sym typeface="Calibri"/>
              </a:rPr>
              <a:t>-Fácil Mantenimiento</a:t>
            </a:r>
            <a:endParaRPr sz="1900">
              <a:solidFill>
                <a:schemeClr val="dk1"/>
              </a:solidFill>
              <a:latin typeface="Calibri"/>
              <a:ea typeface="Calibri"/>
              <a:cs typeface="Calibri"/>
              <a:sym typeface="Calibri"/>
            </a:endParaRPr>
          </a:p>
          <a:p>
            <a:pPr marL="0" lvl="0" indent="0" algn="l" rtl="0">
              <a:spcBef>
                <a:spcPts val="0"/>
              </a:spcBef>
              <a:spcAft>
                <a:spcPts val="0"/>
              </a:spcAft>
              <a:buNone/>
            </a:pPr>
            <a:r>
              <a:rPr lang="es-CL" sz="1900">
                <a:solidFill>
                  <a:schemeClr val="dk1"/>
                </a:solidFill>
                <a:latin typeface="Calibri"/>
                <a:ea typeface="Calibri"/>
                <a:cs typeface="Calibri"/>
                <a:sym typeface="Calibri"/>
              </a:rPr>
              <a:t>-Escalable</a:t>
            </a:r>
            <a:endParaRPr sz="19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8"/>
          <p:cNvSpPr txBox="1">
            <a:spLocks noGrp="1"/>
          </p:cNvSpPr>
          <p:nvPr>
            <p:ph type="title"/>
          </p:nvPr>
        </p:nvSpPr>
        <p:spPr>
          <a:xfrm>
            <a:off x="72475" y="628075"/>
            <a:ext cx="4538100" cy="823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s-CL" sz="2600"/>
              <a:t>Diagrama caso de uso General:</a:t>
            </a:r>
            <a:endParaRPr sz="2600"/>
          </a:p>
        </p:txBody>
      </p:sp>
      <p:pic>
        <p:nvPicPr>
          <p:cNvPr id="129" name="Google Shape;129;p8"/>
          <p:cNvPicPr preferRelativeResize="0"/>
          <p:nvPr/>
        </p:nvPicPr>
        <p:blipFill>
          <a:blip r:embed="rId3">
            <a:alphaModFix/>
          </a:blip>
          <a:stretch>
            <a:fillRect/>
          </a:stretch>
        </p:blipFill>
        <p:spPr>
          <a:xfrm>
            <a:off x="1721175" y="1451875"/>
            <a:ext cx="9320800" cy="5406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9"/>
          <p:cNvSpPr txBox="1">
            <a:spLocks noGrp="1"/>
          </p:cNvSpPr>
          <p:nvPr>
            <p:ph type="title"/>
          </p:nvPr>
        </p:nvSpPr>
        <p:spPr>
          <a:xfrm>
            <a:off x="641252" y="1068511"/>
            <a:ext cx="10515600" cy="88221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s-CL"/>
              <a:t>Diseño del Sistema</a:t>
            </a:r>
            <a:endParaRPr/>
          </a:p>
        </p:txBody>
      </p:sp>
      <p:sp>
        <p:nvSpPr>
          <p:cNvPr id="135" name="Google Shape;135;p9"/>
          <p:cNvSpPr txBox="1"/>
          <p:nvPr/>
        </p:nvSpPr>
        <p:spPr>
          <a:xfrm>
            <a:off x="641251" y="2274832"/>
            <a:ext cx="4855200" cy="1335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s-CL" sz="1800" b="0" i="0" u="none" strike="noStrike" cap="none">
                <a:solidFill>
                  <a:schemeClr val="dk1"/>
                </a:solidFill>
                <a:latin typeface="Calibri"/>
                <a:ea typeface="Calibri"/>
                <a:cs typeface="Calibri"/>
                <a:sym typeface="Calibri"/>
              </a:rPr>
              <a:t>Diagrama </a:t>
            </a:r>
            <a:r>
              <a:rPr lang="es-CL" sz="1800">
                <a:solidFill>
                  <a:schemeClr val="dk1"/>
                </a:solidFill>
                <a:latin typeface="Calibri"/>
                <a:ea typeface="Calibri"/>
                <a:cs typeface="Calibri"/>
                <a:sym typeface="Calibri"/>
              </a:rPr>
              <a:t>Actividad Registro de Consumo</a:t>
            </a:r>
            <a:r>
              <a:rPr lang="es-CL" sz="18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36" name="Google Shape;136;p9"/>
          <p:cNvPicPr preferRelativeResize="0"/>
          <p:nvPr/>
        </p:nvPicPr>
        <p:blipFill>
          <a:blip r:embed="rId3">
            <a:alphaModFix/>
          </a:blip>
          <a:stretch>
            <a:fillRect/>
          </a:stretch>
        </p:blipFill>
        <p:spPr>
          <a:xfrm>
            <a:off x="8677300" y="338075"/>
            <a:ext cx="1194325" cy="6576174"/>
          </a:xfrm>
          <a:prstGeom prst="rect">
            <a:avLst/>
          </a:prstGeom>
          <a:noFill/>
          <a:ln>
            <a:noFill/>
          </a:ln>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544</Words>
  <Application>Microsoft Office PowerPoint</Application>
  <PresentationFormat>Panorámica</PresentationFormat>
  <Paragraphs>183</Paragraphs>
  <Slides>17</Slides>
  <Notes>17</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17</vt:i4>
      </vt:variant>
    </vt:vector>
  </HeadingPairs>
  <TitlesOfParts>
    <vt:vector size="20" baseType="lpstr">
      <vt:lpstr>Arial</vt:lpstr>
      <vt:lpstr>Calibri</vt:lpstr>
      <vt:lpstr>Tema de Office</vt:lpstr>
      <vt:lpstr>Capstone “AppWeb AhorroLuz”</vt:lpstr>
      <vt:lpstr>Problemática a Resolver</vt:lpstr>
      <vt:lpstr>Solución Implementar sistema web que permita el ahorro energético en los hogares a través de recomendaciones basadas en el comportamiento del usuario.    Objetivo del Proyecto Proporcionar indicadores claros y medibles de consumo y ahorro. Incorporar técnicas de minería de datos para predecir patrones de alto consumo y alertar al usuario de forma preventiva. </vt:lpstr>
      <vt:lpstr>Alcances</vt:lpstr>
      <vt:lpstr>Lista de Requerimientos Funcionales</vt:lpstr>
      <vt:lpstr>Lista de Requerimientos no Funcionales:</vt:lpstr>
      <vt:lpstr>Presentación de PowerPoint</vt:lpstr>
      <vt:lpstr>Diagrama caso de uso General:</vt:lpstr>
      <vt:lpstr>Diseño del Sistema</vt:lpstr>
      <vt:lpstr>Diseño del Sistema</vt:lpstr>
      <vt:lpstr>Diseño del Sistema</vt:lpstr>
      <vt:lpstr>Diseño del Sistema</vt:lpstr>
      <vt:lpstr>Tecnologías del Desarrollo</vt:lpstr>
      <vt:lpstr>Estimación de Riesgos</vt:lpstr>
      <vt:lpstr>Matriz RACI</vt:lpstr>
      <vt:lpstr>Planificación Metodología Agile RoadMap (Sprints)</vt:lpstr>
      <vt:lpstr>Resumen de Costos Estimados del Proyecto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“AppWeb AhorroLuz”</dc:title>
  <dc:creator>Williams Diaz santander</dc:creator>
  <cp:lastModifiedBy>Cuenta Microsoft</cp:lastModifiedBy>
  <cp:revision>2</cp:revision>
  <dcterms:modified xsi:type="dcterms:W3CDTF">2025-09-03T00:59:08Z</dcterms:modified>
</cp:coreProperties>
</file>