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5" r:id="rId5"/>
    <p:sldId id="271" r:id="rId6"/>
    <p:sldId id="261" r:id="rId7"/>
    <p:sldId id="270" r:id="rId8"/>
    <p:sldId id="266" r:id="rId9"/>
    <p:sldId id="279" r:id="rId10"/>
    <p:sldId id="280" r:id="rId11"/>
    <p:sldId id="262" r:id="rId12"/>
    <p:sldId id="268" r:id="rId13"/>
    <p:sldId id="263" r:id="rId14"/>
    <p:sldId id="277" r:id="rId15"/>
    <p:sldId id="264"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21" autoAdjust="0"/>
    <p:restoredTop sz="93125" autoAdjust="0"/>
  </p:normalViewPr>
  <p:slideViewPr>
    <p:cSldViewPr snapToGrid="0">
      <p:cViewPr varScale="1">
        <p:scale>
          <a:sx n="80" d="100"/>
          <a:sy n="80" d="100"/>
        </p:scale>
        <p:origin x="1123"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31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90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1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702990" y="5636428"/>
            <a:ext cx="800220" cy="338554"/>
          </a:xfrm>
          <a:prstGeom prst="rect">
            <a:avLst/>
          </a:prstGeom>
          <a:noFill/>
        </p:spPr>
        <p:txBody>
          <a:bodyPr wrap="none" rtlCol="0">
            <a:spAutoFit/>
          </a:bodyPr>
          <a:lstStyle/>
          <a:p>
            <a:pPr algn="ctr"/>
            <a:r>
              <a:rPr lang="zh-CN" altLang="en-US" sz="1600" dirty="0">
                <a:latin typeface="+mj-ea"/>
                <a:ea typeface="+mj-ea"/>
              </a:rPr>
              <a:t>李嘉睿</a:t>
            </a:r>
          </a:p>
        </p:txBody>
      </p:sp>
      <p:sp>
        <p:nvSpPr>
          <p:cNvPr id="21" name="文本框 20"/>
          <p:cNvSpPr txBox="1"/>
          <p:nvPr/>
        </p:nvSpPr>
        <p:spPr>
          <a:xfrm>
            <a:off x="5349533" y="5974983"/>
            <a:ext cx="1507144" cy="338554"/>
          </a:xfrm>
          <a:prstGeom prst="rect">
            <a:avLst/>
          </a:prstGeom>
          <a:noFill/>
        </p:spPr>
        <p:txBody>
          <a:bodyPr wrap="none" rtlCol="0">
            <a:spAutoFit/>
          </a:bodyPr>
          <a:lstStyle/>
          <a:p>
            <a:pPr algn="ctr"/>
            <a:r>
              <a:rPr lang="en-US" altLang="zh-CN" sz="1600" dirty="0">
                <a:latin typeface="+mj-ea"/>
                <a:ea typeface="+mj-ea"/>
              </a:rPr>
              <a:t>10175101250</a:t>
            </a:r>
            <a:endParaRPr lang="zh-CN" altLang="en-US" sz="1600" dirty="0">
              <a:latin typeface="+mj-ea"/>
              <a:ea typeface="+mj-ea"/>
            </a:endParaRPr>
          </a:p>
        </p:txBody>
      </p:sp>
      <p:grpSp>
        <p:nvGrpSpPr>
          <p:cNvPr id="2" name="组合 1"/>
          <p:cNvGrpSpPr/>
          <p:nvPr/>
        </p:nvGrpSpPr>
        <p:grpSpPr>
          <a:xfrm>
            <a:off x="3189494" y="1108758"/>
            <a:ext cx="5827236" cy="4022388"/>
            <a:chOff x="3189494" y="1108758"/>
            <a:chExt cx="5827236"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87440" y="3266801"/>
              <a:ext cx="184731" cy="461665"/>
            </a:xfrm>
            <a:prstGeom prst="rect">
              <a:avLst/>
            </a:prstGeom>
            <a:noFill/>
          </p:spPr>
          <p:txBody>
            <a:bodyPr wrap="none" rtlCol="0">
              <a:spAutoFit/>
            </a:bodyPr>
            <a:lstStyle/>
            <a:p>
              <a:endParaRPr lang="zh-CN" altLang="en-US" sz="2400" dirty="0">
                <a:solidFill>
                  <a:schemeClr val="bg1"/>
                </a:solidFill>
                <a:latin typeface="+mj-ea"/>
                <a:ea typeface="+mj-ea"/>
              </a:endParaRPr>
            </a:p>
          </p:txBody>
        </p:sp>
        <p:sp useBgFill="1">
          <p:nvSpPr>
            <p:cNvPr id="5" name="文本框 4"/>
            <p:cNvSpPr txBox="1"/>
            <p:nvPr/>
          </p:nvSpPr>
          <p:spPr>
            <a:xfrm>
              <a:off x="3189494" y="2000643"/>
              <a:ext cx="5827236" cy="707886"/>
            </a:xfrm>
            <a:prstGeom prst="rect">
              <a:avLst/>
            </a:prstGeom>
          </p:spPr>
          <p:txBody>
            <a:bodyPr wrap="none" rtlCol="0">
              <a:spAutoFit/>
            </a:bodyPr>
            <a:lstStyle/>
            <a:p>
              <a:pPr algn="ctr"/>
              <a:r>
                <a:rPr lang="zh-CN" altLang="en-US" sz="4000" b="1" dirty="0">
                  <a:latin typeface="+mj-ea"/>
                  <a:ea typeface="+mj-ea"/>
                </a:rPr>
                <a:t>附加实验一：数据压缩器</a:t>
              </a:r>
            </a:p>
          </p:txBody>
        </p:sp>
        <p:sp useBgFill="1">
          <p:nvSpPr>
            <p:cNvPr id="13" name="文本框 12"/>
            <p:cNvSpPr txBox="1"/>
            <p:nvPr/>
          </p:nvSpPr>
          <p:spPr>
            <a:xfrm>
              <a:off x="6010737" y="2697212"/>
              <a:ext cx="184731" cy="369332"/>
            </a:xfrm>
            <a:prstGeom prst="rect">
              <a:avLst/>
            </a:prstGeom>
          </p:spPr>
          <p:txBody>
            <a:bodyPr wrap="none" rtlCol="0">
              <a:spAutoFit/>
            </a:bodyPr>
            <a:lstStyle/>
            <a:p>
              <a:pPr algn="ctr"/>
              <a:endParaRPr lang="zh-CN" altLang="en-US"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sp>
        <p:nvSpPr>
          <p:cNvPr id="3" name="文本框 2">
            <a:extLst>
              <a:ext uri="{FF2B5EF4-FFF2-40B4-BE49-F238E27FC236}">
                <a16:creationId xmlns:a16="http://schemas.microsoft.com/office/drawing/2014/main" id="{1F198042-C443-4DB9-8F5D-E66959CF0CFA}"/>
              </a:ext>
            </a:extLst>
          </p:cNvPr>
          <p:cNvSpPr txBox="1"/>
          <p:nvPr/>
        </p:nvSpPr>
        <p:spPr>
          <a:xfrm>
            <a:off x="5529006" y="3327519"/>
            <a:ext cx="1999160" cy="369332"/>
          </a:xfrm>
          <a:prstGeom prst="rect">
            <a:avLst/>
          </a:prstGeom>
          <a:noFill/>
        </p:spPr>
        <p:txBody>
          <a:bodyPr wrap="square" rtlCol="0">
            <a:spAutoFit/>
          </a:bodyPr>
          <a:lstStyle/>
          <a:p>
            <a:r>
              <a:rPr lang="zh-CN" altLang="en-US" dirty="0">
                <a:solidFill>
                  <a:schemeClr val="bg1"/>
                </a:solidFill>
              </a:rPr>
              <a:t>简要介绍</a:t>
            </a:r>
          </a:p>
        </p:txBody>
      </p:sp>
    </p:spTree>
    <p:extLst>
      <p:ext uri="{BB962C8B-B14F-4D97-AF65-F5344CB8AC3E}">
        <p14:creationId xmlns:p14="http://schemas.microsoft.com/office/powerpoint/2010/main" val="245147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545837-E20E-4369-A2E6-C16C829A73EE}"/>
              </a:ext>
            </a:extLst>
          </p:cNvPr>
          <p:cNvSpPr txBox="1"/>
          <p:nvPr/>
        </p:nvSpPr>
        <p:spPr>
          <a:xfrm>
            <a:off x="371475" y="142102"/>
            <a:ext cx="6858000" cy="461665"/>
          </a:xfrm>
          <a:prstGeom prst="rect">
            <a:avLst/>
          </a:prstGeom>
          <a:noFill/>
        </p:spPr>
        <p:txBody>
          <a:bodyPr wrap="square" rtlCol="0">
            <a:spAutoFit/>
          </a:bodyPr>
          <a:lstStyle/>
          <a:p>
            <a:r>
              <a:rPr lang="zh-CN" altLang="en-US" sz="2400" dirty="0"/>
              <a:t>三、</a:t>
            </a:r>
            <a:r>
              <a:rPr lang="en-US" altLang="zh-CN" sz="2400" dirty="0"/>
              <a:t>symtable</a:t>
            </a:r>
            <a:r>
              <a:rPr lang="zh-CN" altLang="en-US" sz="2400" dirty="0"/>
              <a:t>模块</a:t>
            </a:r>
          </a:p>
        </p:txBody>
      </p:sp>
      <p:pic>
        <p:nvPicPr>
          <p:cNvPr id="7" name="图片 6">
            <a:extLst>
              <a:ext uri="{FF2B5EF4-FFF2-40B4-BE49-F238E27FC236}">
                <a16:creationId xmlns:a16="http://schemas.microsoft.com/office/drawing/2014/main" id="{58736401-5DB3-45D7-A3FD-0C8243720977}"/>
              </a:ext>
            </a:extLst>
          </p:cNvPr>
          <p:cNvPicPr>
            <a:picLocks noChangeAspect="1"/>
          </p:cNvPicPr>
          <p:nvPr/>
        </p:nvPicPr>
        <p:blipFill>
          <a:blip r:embed="rId2"/>
          <a:stretch>
            <a:fillRect/>
          </a:stretch>
        </p:blipFill>
        <p:spPr>
          <a:xfrm>
            <a:off x="371476" y="603767"/>
            <a:ext cx="3829049" cy="2616667"/>
          </a:xfrm>
          <a:prstGeom prst="rect">
            <a:avLst/>
          </a:prstGeom>
        </p:spPr>
      </p:pic>
      <p:sp>
        <p:nvSpPr>
          <p:cNvPr id="9" name="文本框 8">
            <a:extLst>
              <a:ext uri="{FF2B5EF4-FFF2-40B4-BE49-F238E27FC236}">
                <a16:creationId xmlns:a16="http://schemas.microsoft.com/office/drawing/2014/main" id="{0A4440B0-01D9-4830-A857-38B942D50D64}"/>
              </a:ext>
            </a:extLst>
          </p:cNvPr>
          <p:cNvSpPr txBox="1"/>
          <p:nvPr/>
        </p:nvSpPr>
        <p:spPr>
          <a:xfrm>
            <a:off x="5133975" y="142102"/>
            <a:ext cx="4991100" cy="461665"/>
          </a:xfrm>
          <a:prstGeom prst="rect">
            <a:avLst/>
          </a:prstGeom>
          <a:noFill/>
        </p:spPr>
        <p:txBody>
          <a:bodyPr wrap="square" rtlCol="0">
            <a:spAutoFit/>
          </a:bodyPr>
          <a:lstStyle/>
          <a:p>
            <a:r>
              <a:rPr lang="zh-CN" altLang="en-US" sz="2400" dirty="0"/>
              <a:t>四、</a:t>
            </a:r>
            <a:r>
              <a:rPr lang="en-US" altLang="zh-CN" sz="2400" dirty="0"/>
              <a:t>compressor</a:t>
            </a:r>
            <a:r>
              <a:rPr lang="zh-CN" altLang="en-US" sz="2400" dirty="0"/>
              <a:t>模块</a:t>
            </a:r>
          </a:p>
        </p:txBody>
      </p:sp>
      <p:pic>
        <p:nvPicPr>
          <p:cNvPr id="10" name="图片 9">
            <a:extLst>
              <a:ext uri="{FF2B5EF4-FFF2-40B4-BE49-F238E27FC236}">
                <a16:creationId xmlns:a16="http://schemas.microsoft.com/office/drawing/2014/main" id="{B3CDA9EE-8B4E-44CC-B3A2-0A94C66971CD}"/>
              </a:ext>
            </a:extLst>
          </p:cNvPr>
          <p:cNvPicPr>
            <a:picLocks noChangeAspect="1"/>
          </p:cNvPicPr>
          <p:nvPr/>
        </p:nvPicPr>
        <p:blipFill>
          <a:blip r:embed="rId3"/>
          <a:stretch>
            <a:fillRect/>
          </a:stretch>
        </p:blipFill>
        <p:spPr>
          <a:xfrm>
            <a:off x="371475" y="3429000"/>
            <a:ext cx="3829049" cy="3177657"/>
          </a:xfrm>
          <a:prstGeom prst="rect">
            <a:avLst/>
          </a:prstGeom>
        </p:spPr>
      </p:pic>
      <p:pic>
        <p:nvPicPr>
          <p:cNvPr id="11" name="图片 10">
            <a:extLst>
              <a:ext uri="{FF2B5EF4-FFF2-40B4-BE49-F238E27FC236}">
                <a16:creationId xmlns:a16="http://schemas.microsoft.com/office/drawing/2014/main" id="{EC89C25B-A018-4844-8932-EAE02423FF51}"/>
              </a:ext>
            </a:extLst>
          </p:cNvPr>
          <p:cNvPicPr>
            <a:picLocks noChangeAspect="1"/>
          </p:cNvPicPr>
          <p:nvPr/>
        </p:nvPicPr>
        <p:blipFill>
          <a:blip r:embed="rId4"/>
          <a:stretch>
            <a:fillRect/>
          </a:stretch>
        </p:blipFill>
        <p:spPr>
          <a:xfrm>
            <a:off x="5133975" y="603766"/>
            <a:ext cx="3952875" cy="2616667"/>
          </a:xfrm>
          <a:prstGeom prst="rect">
            <a:avLst/>
          </a:prstGeom>
        </p:spPr>
      </p:pic>
      <p:pic>
        <p:nvPicPr>
          <p:cNvPr id="13" name="图片 12">
            <a:extLst>
              <a:ext uri="{FF2B5EF4-FFF2-40B4-BE49-F238E27FC236}">
                <a16:creationId xmlns:a16="http://schemas.microsoft.com/office/drawing/2014/main" id="{DC67DF57-B941-44CE-BE79-1DE7DF6BFA8A}"/>
              </a:ext>
            </a:extLst>
          </p:cNvPr>
          <p:cNvPicPr>
            <a:picLocks noChangeAspect="1"/>
          </p:cNvPicPr>
          <p:nvPr/>
        </p:nvPicPr>
        <p:blipFill>
          <a:blip r:embed="rId5"/>
          <a:stretch>
            <a:fillRect/>
          </a:stretch>
        </p:blipFill>
        <p:spPr>
          <a:xfrm>
            <a:off x="5133975" y="3429000"/>
            <a:ext cx="3952875" cy="3177658"/>
          </a:xfrm>
          <a:prstGeom prst="rect">
            <a:avLst/>
          </a:prstGeom>
        </p:spPr>
      </p:pic>
      <p:sp>
        <p:nvSpPr>
          <p:cNvPr id="14" name="文本框 13">
            <a:extLst>
              <a:ext uri="{FF2B5EF4-FFF2-40B4-BE49-F238E27FC236}">
                <a16:creationId xmlns:a16="http://schemas.microsoft.com/office/drawing/2014/main" id="{7C42C3CD-A524-43C2-ADBF-48588B3D7B4E}"/>
              </a:ext>
            </a:extLst>
          </p:cNvPr>
          <p:cNvSpPr txBox="1"/>
          <p:nvPr/>
        </p:nvSpPr>
        <p:spPr>
          <a:xfrm>
            <a:off x="9363075" y="2400300"/>
            <a:ext cx="2695575" cy="2862322"/>
          </a:xfrm>
          <a:prstGeom prst="rect">
            <a:avLst/>
          </a:prstGeom>
          <a:noFill/>
        </p:spPr>
        <p:txBody>
          <a:bodyPr wrap="square" rtlCol="0">
            <a:spAutoFit/>
          </a:bodyPr>
          <a:lstStyle/>
          <a:p>
            <a:r>
              <a:rPr lang="zh-CN" altLang="en-US" dirty="0"/>
              <a:t>注：</a:t>
            </a:r>
            <a:endParaRPr lang="en-US" altLang="zh-CN" dirty="0"/>
          </a:p>
          <a:p>
            <a:r>
              <a:rPr lang="en-US" altLang="zh-CN" dirty="0"/>
              <a:t>1. compressor</a:t>
            </a:r>
            <a:r>
              <a:rPr lang="zh-CN" altLang="en-US" dirty="0"/>
              <a:t>模块实现对数据输入流</a:t>
            </a:r>
            <a:r>
              <a:rPr lang="en-US" altLang="zh-CN" dirty="0"/>
              <a:t>encode</a:t>
            </a:r>
            <a:r>
              <a:rPr lang="zh-CN" altLang="en-US" dirty="0"/>
              <a:t>的时候，我是当压缩器缓冲区满的时候直接</a:t>
            </a:r>
            <a:r>
              <a:rPr lang="en-US" altLang="zh-CN" dirty="0"/>
              <a:t>flush</a:t>
            </a:r>
            <a:r>
              <a:rPr lang="zh-CN" altLang="en-US" dirty="0"/>
              <a:t>，然后清空缓冲区继续编码的。</a:t>
            </a:r>
            <a:endParaRPr lang="en-US" altLang="zh-CN" dirty="0"/>
          </a:p>
          <a:p>
            <a:r>
              <a:rPr lang="en-US" altLang="zh-CN" dirty="0"/>
              <a:t>2. Flush</a:t>
            </a:r>
            <a:r>
              <a:rPr lang="zh-CN" altLang="en-US" dirty="0"/>
              <a:t>的时候将数据输出到给定的文件中，便于</a:t>
            </a:r>
            <a:r>
              <a:rPr lang="en-US" altLang="zh-CN" dirty="0"/>
              <a:t>debug</a:t>
            </a:r>
            <a:endParaRPr lang="zh-CN" altLang="en-US" dirty="0"/>
          </a:p>
        </p:txBody>
      </p:sp>
    </p:spTree>
    <p:extLst>
      <p:ext uri="{BB962C8B-B14F-4D97-AF65-F5344CB8AC3E}">
        <p14:creationId xmlns:p14="http://schemas.microsoft.com/office/powerpoint/2010/main" val="401396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65663" y="2777425"/>
            <a:ext cx="4183111" cy="830997"/>
          </a:xfrm>
          <a:prstGeom prst="rect">
            <a:avLst/>
          </a:prstGeom>
        </p:spPr>
        <p:txBody>
          <a:bodyPr wrap="square" anchor="ctr">
            <a:spAutoFit/>
          </a:bodyPr>
          <a:lstStyle/>
          <a:p>
            <a:r>
              <a:rPr lang="en-US" altLang="zh-CN" sz="4800" b="1" dirty="0">
                <a:latin typeface="+mj-ea"/>
                <a:cs typeface="微软雅黑"/>
              </a:rPr>
              <a:t>C</a:t>
            </a:r>
            <a:r>
              <a:rPr lang="zh-CN" altLang="en-US" sz="4800" b="1" dirty="0">
                <a:latin typeface="+mj-ea"/>
                <a:cs typeface="微软雅黑"/>
              </a:rPr>
              <a:t>接口和模块</a:t>
            </a:r>
            <a:endParaRPr lang="en-US" altLang="zh-CN" sz="4800" b="1" dirty="0">
              <a:latin typeface="+mj-ea"/>
              <a:cs typeface="微软雅黑"/>
            </a:endParaRPr>
          </a:p>
        </p:txBody>
      </p:sp>
      <p:sp>
        <p:nvSpPr>
          <p:cNvPr id="53" name="矩形 52"/>
          <p:cNvSpPr/>
          <p:nvPr/>
        </p:nvSpPr>
        <p:spPr>
          <a:xfrm>
            <a:off x="5065664" y="2580922"/>
            <a:ext cx="203754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C INTERFACE &amp; MODULE</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03</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9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D71002-2E89-4114-8666-C3D7B69E0DC2}"/>
              </a:ext>
            </a:extLst>
          </p:cNvPr>
          <p:cNvSpPr txBox="1"/>
          <p:nvPr/>
        </p:nvSpPr>
        <p:spPr>
          <a:xfrm>
            <a:off x="276225" y="285750"/>
            <a:ext cx="7019925" cy="6186309"/>
          </a:xfrm>
          <a:prstGeom prst="rect">
            <a:avLst/>
          </a:prstGeom>
          <a:noFill/>
        </p:spPr>
        <p:txBody>
          <a:bodyPr wrap="square" rtlCol="0">
            <a:spAutoFit/>
          </a:bodyPr>
          <a:lstStyle/>
          <a:p>
            <a:pPr marL="342900" indent="-342900">
              <a:buAutoNum type="arabicPeriod"/>
            </a:pPr>
            <a:r>
              <a:rPr lang="zh-CN" altLang="en-US" dirty="0"/>
              <a:t>什么是模块？</a:t>
            </a:r>
            <a:endParaRPr lang="en-US" altLang="zh-CN" dirty="0"/>
          </a:p>
          <a:p>
            <a:r>
              <a:rPr lang="en-US" altLang="zh-CN" dirty="0"/>
              <a:t>	</a:t>
            </a:r>
            <a:r>
              <a:rPr lang="zh-CN" altLang="en-US" dirty="0"/>
              <a:t>一个</a:t>
            </a:r>
            <a:r>
              <a:rPr lang="en-US" altLang="zh-CN" dirty="0"/>
              <a:t>c</a:t>
            </a:r>
            <a:r>
              <a:rPr lang="zh-CN" altLang="en-US" dirty="0"/>
              <a:t>语言大程序由多个小的模块构成。这些模块提供了程序中使用的函数、过程和数据结构。</a:t>
            </a:r>
            <a:endParaRPr lang="en-US" altLang="zh-CN" dirty="0"/>
          </a:p>
          <a:p>
            <a:r>
              <a:rPr lang="en-US" altLang="zh-CN" dirty="0"/>
              <a:t>	</a:t>
            </a:r>
            <a:r>
              <a:rPr lang="zh-CN" altLang="en-US" dirty="0"/>
              <a:t>模块分为两个部分</a:t>
            </a:r>
            <a:r>
              <a:rPr lang="en-US" altLang="zh-CN" dirty="0"/>
              <a:t>:</a:t>
            </a:r>
            <a:r>
              <a:rPr lang="zh-CN" altLang="en-US" dirty="0"/>
              <a:t>模块的接口和实现</a:t>
            </a:r>
            <a:endParaRPr lang="en-US" altLang="zh-CN" dirty="0"/>
          </a:p>
          <a:p>
            <a:r>
              <a:rPr lang="en-US" altLang="zh-CN" dirty="0"/>
              <a:t>	1. </a:t>
            </a:r>
            <a:r>
              <a:rPr lang="zh-CN" altLang="en-US" dirty="0"/>
              <a:t>接口规定了模块做什么（声明标识符、类型和例程）</a:t>
            </a:r>
            <a:endParaRPr lang="en-US" altLang="zh-CN" dirty="0"/>
          </a:p>
          <a:p>
            <a:r>
              <a:rPr lang="en-US" altLang="zh-CN" dirty="0"/>
              <a:t>	2. </a:t>
            </a:r>
            <a:r>
              <a:rPr lang="zh-CN" altLang="en-US" dirty="0"/>
              <a:t>实现指明模块如何完成其接口规定的内容</a:t>
            </a:r>
            <a:endParaRPr lang="en-US" altLang="zh-CN" dirty="0"/>
          </a:p>
          <a:p>
            <a:endParaRPr lang="en-US" altLang="zh-CN" dirty="0"/>
          </a:p>
          <a:p>
            <a:endParaRPr lang="en-US" altLang="zh-CN" dirty="0"/>
          </a:p>
          <a:p>
            <a:r>
              <a:rPr lang="en-US" altLang="zh-CN" dirty="0"/>
              <a:t>2. </a:t>
            </a:r>
            <a:r>
              <a:rPr lang="zh-CN" altLang="en-US" dirty="0"/>
              <a:t>几点</a:t>
            </a:r>
            <a:r>
              <a:rPr lang="en-US" altLang="zh-CN" dirty="0"/>
              <a:t>Tips</a:t>
            </a:r>
          </a:p>
          <a:p>
            <a:pPr marL="285750" indent="-285750">
              <a:buFont typeface="Arial" panose="020B0604020202020204" pitchFamily="34" charset="0"/>
              <a:buChar char="•"/>
            </a:pPr>
            <a:r>
              <a:rPr lang="zh-CN" altLang="en-US" dirty="0"/>
              <a:t>结构、联合、枚举的名称占用一个命名空间，变量、函数和类型名占用另一个，因此可用</a:t>
            </a:r>
            <a:r>
              <a:rPr lang="en-US" altLang="zh-CN" dirty="0"/>
              <a:t>typedef struct stack_t *stack_t;</a:t>
            </a:r>
          </a:p>
          <a:p>
            <a:pPr marL="285750" indent="-285750">
              <a:buFont typeface="Arial" panose="020B0604020202020204" pitchFamily="34" charset="0"/>
              <a:buChar char="•"/>
            </a:pPr>
            <a:r>
              <a:rPr lang="zh-CN" altLang="en-US" dirty="0"/>
              <a:t>利用</a:t>
            </a:r>
            <a:r>
              <a:rPr lang="en-US" altLang="zh-CN" dirty="0"/>
              <a:t>assert()</a:t>
            </a:r>
            <a:r>
              <a:rPr lang="zh-CN" altLang="en-US" dirty="0"/>
              <a:t>断言实现运行时错误的检查，例如指针参数非</a:t>
            </a:r>
            <a:r>
              <a:rPr lang="en-US" altLang="zh-CN" dirty="0"/>
              <a:t>NULL</a:t>
            </a:r>
            <a:r>
              <a:rPr lang="zh-CN" altLang="en-US" dirty="0"/>
              <a:t>的检查等。</a:t>
            </a:r>
            <a:endParaRPr lang="en-US" altLang="zh-CN" dirty="0"/>
          </a:p>
          <a:p>
            <a:pPr marL="285750" indent="-285750">
              <a:buFont typeface="Arial" panose="020B0604020202020204" pitchFamily="34" charset="0"/>
              <a:buChar char="•"/>
            </a:pPr>
            <a:r>
              <a:rPr lang="en-US" altLang="zh-CN" dirty="0"/>
              <a:t>C</a:t>
            </a:r>
            <a:r>
              <a:rPr lang="zh-CN" altLang="en-US" dirty="0"/>
              <a:t>语言中接口放在</a:t>
            </a:r>
            <a:r>
              <a:rPr lang="en-US" altLang="zh-CN" dirty="0"/>
              <a:t>.h</a:t>
            </a:r>
            <a:r>
              <a:rPr lang="zh-CN" altLang="en-US" dirty="0"/>
              <a:t>文件中，实现由</a:t>
            </a:r>
            <a:r>
              <a:rPr lang="en-US" altLang="zh-CN" dirty="0"/>
              <a:t>1</a:t>
            </a:r>
            <a:r>
              <a:rPr lang="zh-CN" altLang="en-US" dirty="0"/>
              <a:t>个或多个</a:t>
            </a:r>
            <a:r>
              <a:rPr lang="en-US" altLang="zh-CN" dirty="0"/>
              <a:t>.c</a:t>
            </a:r>
            <a:r>
              <a:rPr lang="zh-CN" altLang="en-US" dirty="0"/>
              <a:t>文件构成</a:t>
            </a:r>
            <a:endParaRPr lang="en-US" altLang="zh-CN" dirty="0"/>
          </a:p>
          <a:p>
            <a:pPr marL="742950" lvl="1" indent="-285750">
              <a:buFont typeface="Arial" panose="020B0604020202020204" pitchFamily="34" charset="0"/>
              <a:buChar char="•"/>
            </a:pPr>
            <a:r>
              <a:rPr lang="en-US" altLang="zh-CN" dirty="0"/>
              <a:t>1. .h</a:t>
            </a:r>
            <a:r>
              <a:rPr lang="zh-CN" altLang="en-US" dirty="0"/>
              <a:t>文件头通过预处理器指令避免重复声明</a:t>
            </a:r>
            <a:r>
              <a:rPr lang="en-US" altLang="zh-CN" dirty="0"/>
              <a:t>/</a:t>
            </a:r>
            <a:r>
              <a:rPr lang="zh-CN" altLang="en-US" dirty="0"/>
              <a:t>定义</a:t>
            </a:r>
            <a:endParaRPr lang="en-US" altLang="zh-CN" dirty="0"/>
          </a:p>
          <a:p>
            <a:pPr marL="742950" lvl="1" indent="-285750">
              <a:buFont typeface="Arial" panose="020B0604020202020204" pitchFamily="34" charset="0"/>
              <a:buChar char="•"/>
            </a:pPr>
            <a:r>
              <a:rPr lang="en-US" altLang="zh-CN" dirty="0"/>
              <a:t>2. </a:t>
            </a:r>
            <a:r>
              <a:rPr lang="zh-CN" altLang="en-US" dirty="0"/>
              <a:t>尽可能使用不透明指针，即在接口中只给出结构声明，结构定义在实现中给出。这样可以对用户隐藏细节，用户无法反引用不透明指针，即无法查看指针指向结构的内部信息，只有接口的实现才有这种特权。例如：并行编程中的</a:t>
            </a:r>
            <a:r>
              <a:rPr lang="en-US" altLang="zh-CN" dirty="0"/>
              <a:t>pthread_t</a:t>
            </a:r>
            <a:r>
              <a:rPr lang="zh-CN" altLang="en-US" dirty="0"/>
              <a:t>类型就是不透明指针。</a:t>
            </a:r>
            <a:endParaRPr lang="en-US" altLang="zh-CN" dirty="0"/>
          </a:p>
          <a:p>
            <a:endParaRPr lang="en-US" altLang="zh-CN"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53FE3061-3174-4A9F-A8CD-62AE3A4888A0}"/>
              </a:ext>
            </a:extLst>
          </p:cNvPr>
          <p:cNvPicPr>
            <a:picLocks noChangeAspect="1"/>
          </p:cNvPicPr>
          <p:nvPr/>
        </p:nvPicPr>
        <p:blipFill>
          <a:blip r:embed="rId2"/>
          <a:stretch>
            <a:fillRect/>
          </a:stretch>
        </p:blipFill>
        <p:spPr>
          <a:xfrm>
            <a:off x="7296149" y="3705225"/>
            <a:ext cx="2398488" cy="411516"/>
          </a:xfrm>
          <a:prstGeom prst="rect">
            <a:avLst/>
          </a:prstGeom>
        </p:spPr>
      </p:pic>
      <p:pic>
        <p:nvPicPr>
          <p:cNvPr id="7" name="图片 6">
            <a:extLst>
              <a:ext uri="{FF2B5EF4-FFF2-40B4-BE49-F238E27FC236}">
                <a16:creationId xmlns:a16="http://schemas.microsoft.com/office/drawing/2014/main" id="{64AE019C-868D-425F-B626-83B5931FD36F}"/>
              </a:ext>
            </a:extLst>
          </p:cNvPr>
          <p:cNvPicPr>
            <a:picLocks noChangeAspect="1"/>
          </p:cNvPicPr>
          <p:nvPr/>
        </p:nvPicPr>
        <p:blipFill>
          <a:blip r:embed="rId3"/>
          <a:stretch>
            <a:fillRect/>
          </a:stretch>
        </p:blipFill>
        <p:spPr>
          <a:xfrm>
            <a:off x="7285538" y="4551654"/>
            <a:ext cx="3741744" cy="1920406"/>
          </a:xfrm>
          <a:prstGeom prst="rect">
            <a:avLst/>
          </a:prstGeom>
        </p:spPr>
      </p:pic>
      <p:pic>
        <p:nvPicPr>
          <p:cNvPr id="9" name="图片 8">
            <a:extLst>
              <a:ext uri="{FF2B5EF4-FFF2-40B4-BE49-F238E27FC236}">
                <a16:creationId xmlns:a16="http://schemas.microsoft.com/office/drawing/2014/main" id="{B35C4877-60BB-4B06-BBE3-3B582B959B2F}"/>
              </a:ext>
            </a:extLst>
          </p:cNvPr>
          <p:cNvPicPr>
            <a:picLocks noChangeAspect="1"/>
          </p:cNvPicPr>
          <p:nvPr/>
        </p:nvPicPr>
        <p:blipFill>
          <a:blip r:embed="rId4"/>
          <a:stretch>
            <a:fillRect/>
          </a:stretch>
        </p:blipFill>
        <p:spPr>
          <a:xfrm>
            <a:off x="7296150" y="2771775"/>
            <a:ext cx="4507349" cy="855881"/>
          </a:xfrm>
          <a:prstGeom prst="rect">
            <a:avLst/>
          </a:prstGeom>
        </p:spPr>
      </p:pic>
      <p:pic>
        <p:nvPicPr>
          <p:cNvPr id="13" name="图片 12">
            <a:extLst>
              <a:ext uri="{FF2B5EF4-FFF2-40B4-BE49-F238E27FC236}">
                <a16:creationId xmlns:a16="http://schemas.microsoft.com/office/drawing/2014/main" id="{C7F945BB-D6F1-4EEE-A931-08BC13CA4804}"/>
              </a:ext>
            </a:extLst>
          </p:cNvPr>
          <p:cNvPicPr>
            <a:picLocks noChangeAspect="1"/>
          </p:cNvPicPr>
          <p:nvPr/>
        </p:nvPicPr>
        <p:blipFill>
          <a:blip r:embed="rId5"/>
          <a:stretch>
            <a:fillRect/>
          </a:stretch>
        </p:blipFill>
        <p:spPr>
          <a:xfrm>
            <a:off x="8342036" y="138880"/>
            <a:ext cx="2705203" cy="2421976"/>
          </a:xfrm>
          <a:prstGeom prst="rect">
            <a:avLst/>
          </a:prstGeom>
        </p:spPr>
      </p:pic>
      <p:pic>
        <p:nvPicPr>
          <p:cNvPr id="15" name="图片 14">
            <a:extLst>
              <a:ext uri="{FF2B5EF4-FFF2-40B4-BE49-F238E27FC236}">
                <a16:creationId xmlns:a16="http://schemas.microsoft.com/office/drawing/2014/main" id="{908B59D6-46A1-4DA6-B13D-084A35120396}"/>
              </a:ext>
            </a:extLst>
          </p:cNvPr>
          <p:cNvPicPr>
            <a:picLocks noChangeAspect="1"/>
          </p:cNvPicPr>
          <p:nvPr/>
        </p:nvPicPr>
        <p:blipFill>
          <a:blip r:embed="rId6"/>
          <a:stretch>
            <a:fillRect/>
          </a:stretch>
        </p:blipFill>
        <p:spPr>
          <a:xfrm>
            <a:off x="7296147" y="4116740"/>
            <a:ext cx="1005927" cy="220999"/>
          </a:xfrm>
          <a:prstGeom prst="rect">
            <a:avLst/>
          </a:prstGeom>
        </p:spPr>
      </p:pic>
    </p:spTree>
    <p:extLst>
      <p:ext uri="{BB962C8B-B14F-4D97-AF65-F5344CB8AC3E}">
        <p14:creationId xmlns:p14="http://schemas.microsoft.com/office/powerpoint/2010/main" val="278839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3" y="2777425"/>
            <a:ext cx="4786361" cy="830997"/>
          </a:xfrm>
          <a:prstGeom prst="rect">
            <a:avLst/>
          </a:prstGeom>
        </p:spPr>
        <p:txBody>
          <a:bodyPr wrap="square" anchor="ctr">
            <a:spAutoFit/>
          </a:bodyPr>
          <a:lstStyle/>
          <a:p>
            <a:r>
              <a:rPr lang="zh-CN" altLang="en-US" sz="4800" b="1" dirty="0">
                <a:latin typeface="+mj-ea"/>
                <a:cs typeface="微软雅黑"/>
              </a:rPr>
              <a:t>程序架构和测试</a:t>
            </a:r>
          </a:p>
        </p:txBody>
      </p:sp>
      <p:sp>
        <p:nvSpPr>
          <p:cNvPr id="53" name="矩形 52"/>
          <p:cNvSpPr/>
          <p:nvPr/>
        </p:nvSpPr>
        <p:spPr>
          <a:xfrm>
            <a:off x="5065664" y="2580922"/>
            <a:ext cx="194245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ARCHITECTURE &amp; TEST</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04</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4348031-9285-4911-8ED0-DBC2E009F70E}"/>
              </a:ext>
            </a:extLst>
          </p:cNvPr>
          <p:cNvPicPr>
            <a:picLocks noChangeAspect="1"/>
          </p:cNvPicPr>
          <p:nvPr/>
        </p:nvPicPr>
        <p:blipFill>
          <a:blip r:embed="rId2"/>
          <a:stretch>
            <a:fillRect/>
          </a:stretch>
        </p:blipFill>
        <p:spPr>
          <a:xfrm>
            <a:off x="447675" y="652820"/>
            <a:ext cx="4892464" cy="5265876"/>
          </a:xfrm>
          <a:prstGeom prst="rect">
            <a:avLst/>
          </a:prstGeom>
        </p:spPr>
      </p:pic>
      <p:sp>
        <p:nvSpPr>
          <p:cNvPr id="3" name="文本框 2">
            <a:extLst>
              <a:ext uri="{FF2B5EF4-FFF2-40B4-BE49-F238E27FC236}">
                <a16:creationId xmlns:a16="http://schemas.microsoft.com/office/drawing/2014/main" id="{8375D8BC-53BC-4100-A7D9-38C8E6E0F1B8}"/>
              </a:ext>
            </a:extLst>
          </p:cNvPr>
          <p:cNvSpPr txBox="1"/>
          <p:nvPr/>
        </p:nvSpPr>
        <p:spPr>
          <a:xfrm>
            <a:off x="447675" y="149977"/>
            <a:ext cx="3790950" cy="369332"/>
          </a:xfrm>
          <a:prstGeom prst="rect">
            <a:avLst/>
          </a:prstGeom>
          <a:noFill/>
        </p:spPr>
        <p:txBody>
          <a:bodyPr wrap="square" rtlCol="0">
            <a:spAutoFit/>
          </a:bodyPr>
          <a:lstStyle/>
          <a:p>
            <a:r>
              <a:rPr lang="zh-CN" altLang="en-US" dirty="0"/>
              <a:t>一、程序架构</a:t>
            </a:r>
          </a:p>
        </p:txBody>
      </p:sp>
      <p:sp>
        <p:nvSpPr>
          <p:cNvPr id="4" name="文本框 3">
            <a:extLst>
              <a:ext uri="{FF2B5EF4-FFF2-40B4-BE49-F238E27FC236}">
                <a16:creationId xmlns:a16="http://schemas.microsoft.com/office/drawing/2014/main" id="{CB308566-6E9A-40FA-8E87-D76FC055F958}"/>
              </a:ext>
            </a:extLst>
          </p:cNvPr>
          <p:cNvSpPr txBox="1"/>
          <p:nvPr/>
        </p:nvSpPr>
        <p:spPr>
          <a:xfrm>
            <a:off x="6497794" y="149977"/>
            <a:ext cx="2352675" cy="369332"/>
          </a:xfrm>
          <a:prstGeom prst="rect">
            <a:avLst/>
          </a:prstGeom>
          <a:noFill/>
        </p:spPr>
        <p:txBody>
          <a:bodyPr wrap="square" rtlCol="0">
            <a:spAutoFit/>
          </a:bodyPr>
          <a:lstStyle/>
          <a:p>
            <a:r>
              <a:rPr lang="zh-CN" altLang="en-US" dirty="0"/>
              <a:t>二、模块测试</a:t>
            </a:r>
          </a:p>
        </p:txBody>
      </p:sp>
      <p:sp>
        <p:nvSpPr>
          <p:cNvPr id="5" name="文本框 4">
            <a:extLst>
              <a:ext uri="{FF2B5EF4-FFF2-40B4-BE49-F238E27FC236}">
                <a16:creationId xmlns:a16="http://schemas.microsoft.com/office/drawing/2014/main" id="{1AAB47CB-81B3-449E-8150-8D41F83F49C2}"/>
              </a:ext>
            </a:extLst>
          </p:cNvPr>
          <p:cNvSpPr txBox="1"/>
          <p:nvPr/>
        </p:nvSpPr>
        <p:spPr>
          <a:xfrm>
            <a:off x="6480486" y="626507"/>
            <a:ext cx="4048125" cy="923330"/>
          </a:xfrm>
          <a:prstGeom prst="rect">
            <a:avLst/>
          </a:prstGeom>
          <a:noFill/>
        </p:spPr>
        <p:txBody>
          <a:bodyPr wrap="square" rtlCol="0">
            <a:spAutoFit/>
          </a:bodyPr>
          <a:lstStyle/>
          <a:p>
            <a:r>
              <a:rPr lang="en-US" altLang="zh-CN" dirty="0"/>
              <a:t>1. </a:t>
            </a:r>
            <a:r>
              <a:rPr lang="zh-CN" altLang="en-US" dirty="0"/>
              <a:t>理论上说，每一个模块写好之后要进行单元测试（</a:t>
            </a:r>
            <a:r>
              <a:rPr lang="en-US" altLang="zh-CN" dirty="0"/>
              <a:t> unit testing </a:t>
            </a:r>
            <a:r>
              <a:rPr lang="zh-CN" altLang="en-US" dirty="0"/>
              <a:t>），或者使用测试驱动开发的方法</a:t>
            </a:r>
            <a:r>
              <a:rPr lang="en-US" altLang="zh-CN" dirty="0"/>
              <a:t>TDD</a:t>
            </a:r>
            <a:endParaRPr lang="zh-CN" altLang="en-US" dirty="0"/>
          </a:p>
        </p:txBody>
      </p:sp>
      <p:pic>
        <p:nvPicPr>
          <p:cNvPr id="7" name="图片 6">
            <a:extLst>
              <a:ext uri="{FF2B5EF4-FFF2-40B4-BE49-F238E27FC236}">
                <a16:creationId xmlns:a16="http://schemas.microsoft.com/office/drawing/2014/main" id="{642327C9-3728-452A-B2F8-EEF89FA0188C}"/>
              </a:ext>
            </a:extLst>
          </p:cNvPr>
          <p:cNvPicPr>
            <a:picLocks noChangeAspect="1"/>
          </p:cNvPicPr>
          <p:nvPr/>
        </p:nvPicPr>
        <p:blipFill>
          <a:blip r:embed="rId3"/>
          <a:stretch>
            <a:fillRect/>
          </a:stretch>
        </p:blipFill>
        <p:spPr>
          <a:xfrm>
            <a:off x="6480485" y="1603593"/>
            <a:ext cx="5263839" cy="2217541"/>
          </a:xfrm>
          <a:prstGeom prst="rect">
            <a:avLst/>
          </a:prstGeom>
        </p:spPr>
      </p:pic>
      <p:pic>
        <p:nvPicPr>
          <p:cNvPr id="9" name="图片 8">
            <a:extLst>
              <a:ext uri="{FF2B5EF4-FFF2-40B4-BE49-F238E27FC236}">
                <a16:creationId xmlns:a16="http://schemas.microsoft.com/office/drawing/2014/main" id="{CD39C41F-877C-4137-B0AA-F42CB2CDBAA9}"/>
              </a:ext>
            </a:extLst>
          </p:cNvPr>
          <p:cNvPicPr>
            <a:picLocks noChangeAspect="1"/>
          </p:cNvPicPr>
          <p:nvPr/>
        </p:nvPicPr>
        <p:blipFill>
          <a:blip r:embed="rId4"/>
          <a:stretch>
            <a:fillRect/>
          </a:stretch>
        </p:blipFill>
        <p:spPr>
          <a:xfrm>
            <a:off x="6480483" y="4439420"/>
            <a:ext cx="5263839" cy="1882303"/>
          </a:xfrm>
          <a:prstGeom prst="rect">
            <a:avLst/>
          </a:prstGeom>
        </p:spPr>
      </p:pic>
      <p:sp>
        <p:nvSpPr>
          <p:cNvPr id="13" name="文本框 12">
            <a:extLst>
              <a:ext uri="{FF2B5EF4-FFF2-40B4-BE49-F238E27FC236}">
                <a16:creationId xmlns:a16="http://schemas.microsoft.com/office/drawing/2014/main" id="{0429C2F6-0E11-4DAE-8B96-F975AA76EACD}"/>
              </a:ext>
            </a:extLst>
          </p:cNvPr>
          <p:cNvSpPr txBox="1"/>
          <p:nvPr/>
        </p:nvSpPr>
        <p:spPr>
          <a:xfrm>
            <a:off x="6480484" y="3945611"/>
            <a:ext cx="5263839" cy="369332"/>
          </a:xfrm>
          <a:prstGeom prst="rect">
            <a:avLst/>
          </a:prstGeom>
          <a:noFill/>
        </p:spPr>
        <p:txBody>
          <a:bodyPr wrap="square" rtlCol="0">
            <a:spAutoFit/>
          </a:bodyPr>
          <a:lstStyle/>
          <a:p>
            <a:r>
              <a:rPr lang="en-US" altLang="zh-CN" dirty="0"/>
              <a:t>2. </a:t>
            </a:r>
            <a:r>
              <a:rPr lang="zh-CN" altLang="en-US" dirty="0"/>
              <a:t>测试流程</a:t>
            </a:r>
          </a:p>
        </p:txBody>
      </p:sp>
      <p:sp>
        <p:nvSpPr>
          <p:cNvPr id="15" name="文本框 14">
            <a:extLst>
              <a:ext uri="{FF2B5EF4-FFF2-40B4-BE49-F238E27FC236}">
                <a16:creationId xmlns:a16="http://schemas.microsoft.com/office/drawing/2014/main" id="{299C3944-C44E-4BFB-9316-16BCEF267EF4}"/>
              </a:ext>
            </a:extLst>
          </p:cNvPr>
          <p:cNvSpPr txBox="1"/>
          <p:nvPr/>
        </p:nvSpPr>
        <p:spPr>
          <a:xfrm>
            <a:off x="5627993" y="6446200"/>
            <a:ext cx="7102167" cy="369332"/>
          </a:xfrm>
          <a:prstGeom prst="rect">
            <a:avLst/>
          </a:prstGeom>
          <a:noFill/>
        </p:spPr>
        <p:txBody>
          <a:bodyPr wrap="square" rtlCol="0">
            <a:spAutoFit/>
          </a:bodyPr>
          <a:lstStyle/>
          <a:p>
            <a:r>
              <a:rPr lang="zh-CN" altLang="en-US" dirty="0"/>
              <a:t>注：对比测试时可利用</a:t>
            </a:r>
            <a:r>
              <a:rPr lang="en-US" altLang="zh-CN" dirty="0"/>
              <a:t>Linux</a:t>
            </a:r>
            <a:r>
              <a:rPr lang="zh-CN" altLang="en-US" dirty="0"/>
              <a:t>下</a:t>
            </a:r>
            <a:r>
              <a:rPr lang="en-US" altLang="zh-CN" dirty="0"/>
              <a:t>diff</a:t>
            </a:r>
            <a:r>
              <a:rPr lang="zh-CN" altLang="en-US" dirty="0"/>
              <a:t>命令写一个脚本实现自动测试</a:t>
            </a:r>
          </a:p>
        </p:txBody>
      </p:sp>
    </p:spTree>
    <p:extLst>
      <p:ext uri="{BB962C8B-B14F-4D97-AF65-F5344CB8AC3E}">
        <p14:creationId xmlns:p14="http://schemas.microsoft.com/office/powerpoint/2010/main" val="136168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cs typeface="微软雅黑"/>
              </a:rPr>
              <a:t>代码演示</a:t>
            </a:r>
          </a:p>
        </p:txBody>
      </p:sp>
      <p:sp>
        <p:nvSpPr>
          <p:cNvPr id="53" name="矩形 52"/>
          <p:cNvSpPr/>
          <p:nvPr/>
        </p:nvSpPr>
        <p:spPr>
          <a:xfrm>
            <a:off x="5065664" y="2580922"/>
            <a:ext cx="151188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PROGRAM SHOW</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05</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4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54312" y="1558213"/>
            <a:ext cx="4469673" cy="4022389"/>
            <a:chOff x="1183120"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183120" y="2593422"/>
              <a:ext cx="4469673" cy="646331"/>
            </a:xfrm>
            <a:prstGeom prst="rect">
              <a:avLst/>
            </a:prstGeom>
          </p:spPr>
          <p:txBody>
            <a:bodyPr wrap="square" anchor="ctr">
              <a:spAutoFit/>
            </a:bodyPr>
            <a:lstStyle/>
            <a:p>
              <a:pPr algn="ctr"/>
              <a:r>
                <a:rPr lang="en-US" altLang="zh-CN" sz="3600" b="1" dirty="0">
                  <a:latin typeface="+mj-ea"/>
                  <a:ea typeface="+mj-ea"/>
                  <a:cs typeface="微软雅黑"/>
                </a:rPr>
                <a:t>Q&amp;A</a:t>
              </a:r>
              <a:endParaRPr lang="zh-CN" altLang="en-US" sz="3600" b="1" dirty="0">
                <a:latin typeface="+mj-ea"/>
                <a:ea typeface="+mj-ea"/>
                <a:cs typeface="微软雅黑"/>
              </a:endParaRPr>
            </a:p>
          </p:txBody>
        </p:sp>
        <p:sp useBgFill="1">
          <p:nvSpPr>
            <p:cNvPr id="53" name="矩形 52"/>
            <p:cNvSpPr/>
            <p:nvPr/>
          </p:nvSpPr>
          <p:spPr>
            <a:xfrm>
              <a:off x="2417781" y="2316423"/>
              <a:ext cx="2000356" cy="276999"/>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cs typeface="微软雅黑"/>
                </a:rPr>
                <a:t>Thank you  for Listening</a:t>
              </a:r>
              <a:endParaRPr lang="zh-CN" altLang="en-US" sz="1200" dirty="0">
                <a:latin typeface="微软雅黑" panose="020B0503020204020204" pitchFamily="34" charset="-122"/>
                <a:ea typeface="微软雅黑" panose="020B0503020204020204" pitchFamily="34" charset="-122"/>
                <a:cs typeface="微软雅黑"/>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415772" cy="461665"/>
            </a:xfrm>
            <a:prstGeom prst="rect">
              <a:avLst/>
            </a:prstGeom>
            <a:noFill/>
          </p:spPr>
          <p:txBody>
            <a:bodyPr wrap="none" rtlCol="0">
              <a:spAutoFit/>
            </a:bodyPr>
            <a:lstStyle/>
            <a:p>
              <a:r>
                <a:rPr lang="zh-CN" altLang="en-US" sz="2400" dirty="0">
                  <a:solidFill>
                    <a:schemeClr val="bg1"/>
                  </a:solidFill>
                  <a:latin typeface="+mj-ea"/>
                  <a:ea typeface="+mj-ea"/>
                </a:rPr>
                <a:t>介绍完毕</a:t>
              </a: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93034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5864" y="138303"/>
            <a:ext cx="2319132" cy="923330"/>
          </a:xfrm>
          <a:prstGeom prst="rect">
            <a:avLst/>
          </a:prstGeom>
          <a:noFill/>
        </p:spPr>
        <p:txBody>
          <a:bodyPr wrap="square" anchor="ctr">
            <a:spAutoFit/>
          </a:bodyPr>
          <a:lstStyle/>
          <a:p>
            <a:pPr algn="ctr"/>
            <a:r>
              <a:rPr lang="zh-CN" altLang="en-US" sz="5400" b="1" dirty="0">
                <a:solidFill>
                  <a:srgbClr val="7D4178"/>
                </a:solidFill>
                <a:latin typeface="+mj-ea"/>
                <a:ea typeface="+mj-ea"/>
                <a:cs typeface="微软雅黑"/>
              </a:rPr>
              <a:t>目录</a:t>
            </a:r>
            <a:endParaRPr lang="en-US" altLang="zh-CN" sz="5400" b="1" dirty="0">
              <a:solidFill>
                <a:srgbClr val="7D4178"/>
              </a:solidFill>
              <a:latin typeface="+mj-ea"/>
              <a:ea typeface="+mj-ea"/>
              <a:cs typeface="微软雅黑"/>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4457060" cy="923330"/>
            <a:chOff x="2075666" y="885342"/>
            <a:chExt cx="4457060" cy="923330"/>
          </a:xfrm>
        </p:grpSpPr>
        <p:grpSp>
          <p:nvGrpSpPr>
            <p:cNvPr id="2" name="组合 1"/>
            <p:cNvGrpSpPr/>
            <p:nvPr/>
          </p:nvGrpSpPr>
          <p:grpSpPr>
            <a:xfrm>
              <a:off x="3262527" y="942647"/>
              <a:ext cx="3270199" cy="808721"/>
              <a:chOff x="6361327" y="979433"/>
              <a:chExt cx="3270199" cy="808721"/>
            </a:xfrm>
          </p:grpSpPr>
          <p:sp>
            <p:nvSpPr>
              <p:cNvPr id="9" name="矩形 8"/>
              <p:cNvSpPr/>
              <p:nvPr/>
            </p:nvSpPr>
            <p:spPr>
              <a:xfrm>
                <a:off x="6361327" y="979433"/>
                <a:ext cx="3270199" cy="584775"/>
              </a:xfrm>
              <a:prstGeom prst="rect">
                <a:avLst/>
              </a:prstGeom>
            </p:spPr>
            <p:txBody>
              <a:bodyPr wrap="square" anchor="ctr">
                <a:spAutoFit/>
              </a:bodyPr>
              <a:lstStyle/>
              <a:p>
                <a:r>
                  <a:rPr lang="zh-CN" altLang="en-US" sz="3200" b="1" dirty="0">
                    <a:latin typeface="+mj-ea"/>
                    <a:ea typeface="+mj-ea"/>
                    <a:cs typeface="微软雅黑"/>
                  </a:rPr>
                  <a:t>实验目标介绍</a:t>
                </a:r>
                <a:endParaRPr lang="en-US" altLang="zh-CN" sz="3200" b="1" dirty="0">
                  <a:latin typeface="+mj-ea"/>
                  <a:ea typeface="+mj-ea"/>
                  <a:cs typeface="微软雅黑"/>
                </a:endParaRPr>
              </a:p>
            </p:txBody>
          </p:sp>
          <p:sp>
            <p:nvSpPr>
              <p:cNvPr id="13" name="矩形 12"/>
              <p:cNvSpPr/>
              <p:nvPr/>
            </p:nvSpPr>
            <p:spPr>
              <a:xfrm>
                <a:off x="6361328" y="1511155"/>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a:latin typeface="+mj-ea"/>
                  <a:ea typeface="+mj-ea"/>
                  <a:cs typeface="微软雅黑"/>
                </a:rPr>
                <a:t>01</a:t>
              </a: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4915001" cy="923330"/>
            <a:chOff x="3237128" y="1915999"/>
            <a:chExt cx="4915001" cy="923330"/>
          </a:xfrm>
        </p:grpSpPr>
        <p:grpSp>
          <p:nvGrpSpPr>
            <p:cNvPr id="3" name="组合 2"/>
            <p:cNvGrpSpPr/>
            <p:nvPr/>
          </p:nvGrpSpPr>
          <p:grpSpPr>
            <a:xfrm>
              <a:off x="4409158" y="1986004"/>
              <a:ext cx="3742971" cy="783321"/>
              <a:chOff x="6361327" y="2039009"/>
              <a:chExt cx="3742971" cy="783321"/>
            </a:xfrm>
          </p:grpSpPr>
          <p:sp>
            <p:nvSpPr>
              <p:cNvPr id="8" name="矩形 7"/>
              <p:cNvSpPr/>
              <p:nvPr/>
            </p:nvSpPr>
            <p:spPr>
              <a:xfrm>
                <a:off x="6361327" y="2039009"/>
                <a:ext cx="3742971" cy="584775"/>
              </a:xfrm>
              <a:prstGeom prst="rect">
                <a:avLst/>
              </a:prstGeom>
            </p:spPr>
            <p:txBody>
              <a:bodyPr wrap="square" anchor="ctr">
                <a:spAutoFit/>
              </a:bodyPr>
              <a:lstStyle/>
              <a:p>
                <a:r>
                  <a:rPr lang="zh-CN" altLang="en-US" sz="3200" b="1" dirty="0">
                    <a:latin typeface="+mj-ea"/>
                    <a:ea typeface="+mj-ea"/>
                    <a:cs typeface="微软雅黑"/>
                  </a:rPr>
                  <a:t>模块构建</a:t>
                </a:r>
                <a:endParaRPr lang="en-US" altLang="zh-CN" sz="3200" b="1" dirty="0">
                  <a:latin typeface="+mj-ea"/>
                  <a:ea typeface="+mj-ea"/>
                  <a:cs typeface="微软雅黑"/>
                </a:endParaRPr>
              </a:p>
            </p:txBody>
          </p:sp>
          <p:sp>
            <p:nvSpPr>
              <p:cNvPr id="17" name="矩形 16"/>
              <p:cNvSpPr/>
              <p:nvPr/>
            </p:nvSpPr>
            <p:spPr>
              <a:xfrm>
                <a:off x="6361328" y="2545331"/>
                <a:ext cx="217501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MODULE CONSTRUCTION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a:latin typeface="+mj-ea"/>
                  <a:ea typeface="+mj-ea"/>
                  <a:cs typeface="微软雅黑"/>
                </a:rPr>
                <a:t>02</a:t>
              </a: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5064506" cy="923330"/>
            <a:chOff x="4374334" y="3136398"/>
            <a:chExt cx="5064506" cy="923330"/>
          </a:xfrm>
        </p:grpSpPr>
        <p:grpSp>
          <p:nvGrpSpPr>
            <p:cNvPr id="4" name="组合 3"/>
            <p:cNvGrpSpPr/>
            <p:nvPr/>
          </p:nvGrpSpPr>
          <p:grpSpPr>
            <a:xfrm>
              <a:off x="5600699" y="3202200"/>
              <a:ext cx="3838141" cy="791727"/>
              <a:chOff x="6361327" y="3098585"/>
              <a:chExt cx="3838141" cy="791727"/>
            </a:xfrm>
          </p:grpSpPr>
          <p:sp>
            <p:nvSpPr>
              <p:cNvPr id="10" name="矩形 9"/>
              <p:cNvSpPr/>
              <p:nvPr/>
            </p:nvSpPr>
            <p:spPr>
              <a:xfrm>
                <a:off x="6361327" y="3098585"/>
                <a:ext cx="3838141" cy="584775"/>
              </a:xfrm>
              <a:prstGeom prst="rect">
                <a:avLst/>
              </a:prstGeom>
            </p:spPr>
            <p:txBody>
              <a:bodyPr wrap="square" anchor="ctr">
                <a:spAutoFit/>
              </a:bodyPr>
              <a:lstStyle/>
              <a:p>
                <a:r>
                  <a:rPr lang="en-US" altLang="zh-CN" sz="3200" b="1" dirty="0">
                    <a:latin typeface="+mj-ea"/>
                    <a:ea typeface="+mj-ea"/>
                    <a:cs typeface="微软雅黑"/>
                  </a:rPr>
                  <a:t>C</a:t>
                </a:r>
                <a:r>
                  <a:rPr lang="zh-CN" altLang="en-US" sz="3200" b="1" dirty="0">
                    <a:latin typeface="+mj-ea"/>
                    <a:ea typeface="+mj-ea"/>
                    <a:cs typeface="微软雅黑"/>
                  </a:rPr>
                  <a:t>接口和模块</a:t>
                </a:r>
                <a:endParaRPr lang="en-US" altLang="zh-CN" sz="3200" b="1" dirty="0">
                  <a:latin typeface="+mj-ea"/>
                  <a:ea typeface="+mj-ea"/>
                  <a:cs typeface="微软雅黑"/>
                </a:endParaRPr>
              </a:p>
            </p:txBody>
          </p:sp>
          <p:sp>
            <p:nvSpPr>
              <p:cNvPr id="15" name="矩形 14"/>
              <p:cNvSpPr/>
              <p:nvPr/>
            </p:nvSpPr>
            <p:spPr>
              <a:xfrm>
                <a:off x="6361328" y="3613313"/>
                <a:ext cx="2082430"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C INTERFACE &amp; MODULE</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a:latin typeface="+mj-ea"/>
                  <a:ea typeface="+mj-ea"/>
                  <a:cs typeface="微软雅黑"/>
                </a:rPr>
                <a:t>03</a:t>
              </a: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4639531" cy="923330"/>
            <a:chOff x="5056016" y="4253472"/>
            <a:chExt cx="4639531" cy="923330"/>
          </a:xfrm>
        </p:grpSpPr>
        <p:grpSp>
          <p:nvGrpSpPr>
            <p:cNvPr id="5" name="组合 4"/>
            <p:cNvGrpSpPr/>
            <p:nvPr/>
          </p:nvGrpSpPr>
          <p:grpSpPr>
            <a:xfrm>
              <a:off x="6361327" y="4336177"/>
              <a:ext cx="3334220" cy="757921"/>
              <a:chOff x="6361327" y="4158161"/>
              <a:chExt cx="3334220" cy="757921"/>
            </a:xfrm>
          </p:grpSpPr>
          <p:sp>
            <p:nvSpPr>
              <p:cNvPr id="11" name="矩形 10"/>
              <p:cNvSpPr/>
              <p:nvPr/>
            </p:nvSpPr>
            <p:spPr>
              <a:xfrm>
                <a:off x="6361327" y="4158161"/>
                <a:ext cx="3334220" cy="584775"/>
              </a:xfrm>
              <a:prstGeom prst="rect">
                <a:avLst/>
              </a:prstGeom>
            </p:spPr>
            <p:txBody>
              <a:bodyPr wrap="square" anchor="ctr">
                <a:spAutoFit/>
              </a:bodyPr>
              <a:lstStyle/>
              <a:p>
                <a:r>
                  <a:rPr lang="zh-CN" altLang="en-US" sz="3200" b="1" dirty="0">
                    <a:latin typeface="+mj-ea"/>
                    <a:ea typeface="+mj-ea"/>
                    <a:cs typeface="微软雅黑"/>
                  </a:rPr>
                  <a:t>程序架构和测试</a:t>
                </a:r>
              </a:p>
            </p:txBody>
          </p:sp>
          <p:sp>
            <p:nvSpPr>
              <p:cNvPr id="16" name="矩形 15"/>
              <p:cNvSpPr/>
              <p:nvPr/>
            </p:nvSpPr>
            <p:spPr>
              <a:xfrm>
                <a:off x="6361328" y="4639083"/>
                <a:ext cx="194245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ARCHITECTURE &amp; TEST</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a:latin typeface="+mj-ea"/>
                  <a:ea typeface="+mj-ea"/>
                  <a:cs typeface="微软雅黑"/>
                </a:rPr>
                <a:t>04</a:t>
              </a: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133169" cy="923330"/>
            <a:chOff x="6305675" y="5331188"/>
            <a:chExt cx="3133169" cy="923330"/>
          </a:xfrm>
        </p:grpSpPr>
        <p:grpSp>
          <p:nvGrpSpPr>
            <p:cNvPr id="6" name="组合 5"/>
            <p:cNvGrpSpPr/>
            <p:nvPr/>
          </p:nvGrpSpPr>
          <p:grpSpPr>
            <a:xfrm>
              <a:off x="7519772" y="5420243"/>
              <a:ext cx="1919072" cy="745221"/>
              <a:chOff x="6361328" y="5217737"/>
              <a:chExt cx="1919072" cy="745221"/>
            </a:xfrm>
          </p:grpSpPr>
          <p:sp>
            <p:nvSpPr>
              <p:cNvPr id="12" name="矩形 11"/>
              <p:cNvSpPr/>
              <p:nvPr/>
            </p:nvSpPr>
            <p:spPr>
              <a:xfrm>
                <a:off x="6361328" y="5217737"/>
                <a:ext cx="1919072" cy="584775"/>
              </a:xfrm>
              <a:prstGeom prst="rect">
                <a:avLst/>
              </a:prstGeom>
            </p:spPr>
            <p:txBody>
              <a:bodyPr wrap="square" anchor="ctr">
                <a:spAutoFit/>
              </a:bodyPr>
              <a:lstStyle/>
              <a:p>
                <a:r>
                  <a:rPr lang="zh-CN" altLang="en-US" sz="3200" b="1" dirty="0">
                    <a:latin typeface="+mj-ea"/>
                    <a:ea typeface="+mj-ea"/>
                    <a:cs typeface="微软雅黑"/>
                  </a:rPr>
                  <a:t>代码演示</a:t>
                </a:r>
              </a:p>
            </p:txBody>
          </p:sp>
          <p:sp>
            <p:nvSpPr>
              <p:cNvPr id="14" name="矩形 13"/>
              <p:cNvSpPr/>
              <p:nvPr/>
            </p:nvSpPr>
            <p:spPr>
              <a:xfrm>
                <a:off x="6386728" y="5685959"/>
                <a:ext cx="151188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PROGRAM SHOW</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gr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a:latin typeface="+mj-ea"/>
                  <a:ea typeface="+mj-ea"/>
                  <a:cs typeface="微软雅黑"/>
                </a:rPr>
                <a:t>05</a:t>
              </a: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133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4433936" cy="830997"/>
          </a:xfrm>
          <a:prstGeom prst="rect">
            <a:avLst/>
          </a:prstGeom>
        </p:spPr>
        <p:txBody>
          <a:bodyPr wrap="square" anchor="ctr">
            <a:spAutoFit/>
          </a:bodyPr>
          <a:lstStyle/>
          <a:p>
            <a:r>
              <a:rPr lang="zh-CN" altLang="en-US" sz="4800" b="1" dirty="0">
                <a:latin typeface="+mj-ea"/>
                <a:ea typeface="+mj-ea"/>
                <a:cs typeface="微软雅黑"/>
              </a:rPr>
              <a:t>实验目标介绍</a:t>
            </a:r>
            <a:endParaRPr lang="en-US" altLang="zh-CN" sz="4800" b="1" dirty="0">
              <a:latin typeface="+mj-ea"/>
              <a:ea typeface="+mj-ea"/>
              <a:cs typeface="微软雅黑"/>
            </a:endParaRPr>
          </a:p>
        </p:txBody>
      </p:sp>
      <p:sp>
        <p:nvSpPr>
          <p:cNvPr id="53" name="矩形 52"/>
          <p:cNvSpPr/>
          <p:nvPr/>
        </p:nvSpPr>
        <p:spPr>
          <a:xfrm>
            <a:off x="5065664" y="2580922"/>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01</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6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96128CB-1DE3-4383-AB94-E01C41542F6A}"/>
              </a:ext>
            </a:extLst>
          </p:cNvPr>
          <p:cNvSpPr txBox="1"/>
          <p:nvPr/>
        </p:nvSpPr>
        <p:spPr>
          <a:xfrm>
            <a:off x="551233" y="333292"/>
            <a:ext cx="3271259" cy="461665"/>
          </a:xfrm>
          <a:prstGeom prst="rect">
            <a:avLst/>
          </a:prstGeom>
          <a:noFill/>
        </p:spPr>
        <p:txBody>
          <a:bodyPr wrap="square" rtlCol="0">
            <a:spAutoFit/>
          </a:bodyPr>
          <a:lstStyle/>
          <a:p>
            <a:r>
              <a:rPr lang="zh-CN" altLang="en-US" sz="2400" dirty="0"/>
              <a:t>一、系统工作流程</a:t>
            </a:r>
          </a:p>
        </p:txBody>
      </p:sp>
      <p:sp>
        <p:nvSpPr>
          <p:cNvPr id="7" name="文本框 6">
            <a:extLst>
              <a:ext uri="{FF2B5EF4-FFF2-40B4-BE49-F238E27FC236}">
                <a16:creationId xmlns:a16="http://schemas.microsoft.com/office/drawing/2014/main" id="{6426BEB4-0CF5-4AD9-A020-8CB0D170A304}"/>
              </a:ext>
            </a:extLst>
          </p:cNvPr>
          <p:cNvSpPr txBox="1"/>
          <p:nvPr/>
        </p:nvSpPr>
        <p:spPr>
          <a:xfrm>
            <a:off x="424773" y="3429000"/>
            <a:ext cx="3112851" cy="461665"/>
          </a:xfrm>
          <a:prstGeom prst="rect">
            <a:avLst/>
          </a:prstGeom>
          <a:noFill/>
        </p:spPr>
        <p:txBody>
          <a:bodyPr wrap="square" rtlCol="0">
            <a:spAutoFit/>
          </a:bodyPr>
          <a:lstStyle/>
          <a:p>
            <a:r>
              <a:rPr lang="zh-CN" altLang="en-US" sz="2400" dirty="0"/>
              <a:t>二、各模块作用</a:t>
            </a:r>
          </a:p>
        </p:txBody>
      </p:sp>
      <p:pic>
        <p:nvPicPr>
          <p:cNvPr id="8" name="图片 7">
            <a:extLst>
              <a:ext uri="{FF2B5EF4-FFF2-40B4-BE49-F238E27FC236}">
                <a16:creationId xmlns:a16="http://schemas.microsoft.com/office/drawing/2014/main" id="{74D36C8C-3829-4618-AADF-8189B15EAD11}"/>
              </a:ext>
            </a:extLst>
          </p:cNvPr>
          <p:cNvPicPr>
            <a:picLocks noChangeAspect="1"/>
          </p:cNvPicPr>
          <p:nvPr/>
        </p:nvPicPr>
        <p:blipFill>
          <a:blip r:embed="rId2"/>
          <a:stretch>
            <a:fillRect/>
          </a:stretch>
        </p:blipFill>
        <p:spPr>
          <a:xfrm>
            <a:off x="424773" y="1001213"/>
            <a:ext cx="11342453" cy="2112374"/>
          </a:xfrm>
          <a:prstGeom prst="rect">
            <a:avLst/>
          </a:prstGeom>
        </p:spPr>
      </p:pic>
      <p:sp>
        <p:nvSpPr>
          <p:cNvPr id="9" name="文本框 8">
            <a:extLst>
              <a:ext uri="{FF2B5EF4-FFF2-40B4-BE49-F238E27FC236}">
                <a16:creationId xmlns:a16="http://schemas.microsoft.com/office/drawing/2014/main" id="{5D63231E-3AFC-4BD8-892A-BF89068C4E9B}"/>
              </a:ext>
            </a:extLst>
          </p:cNvPr>
          <p:cNvSpPr txBox="1"/>
          <p:nvPr/>
        </p:nvSpPr>
        <p:spPr>
          <a:xfrm>
            <a:off x="544747" y="3959156"/>
            <a:ext cx="11102503"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Huffman</a:t>
            </a:r>
            <a:r>
              <a:rPr lang="zh-CN" altLang="en-US" dirty="0"/>
              <a:t>算法模块：</a:t>
            </a:r>
            <a:endParaRPr lang="en-US" altLang="zh-CN" dirty="0"/>
          </a:p>
          <a:p>
            <a:pPr lvl="1"/>
            <a:r>
              <a:rPr lang="en-US" altLang="zh-CN" dirty="0"/>
              <a:t>1.  </a:t>
            </a:r>
            <a:r>
              <a:rPr lang="zh-CN" altLang="en-US" dirty="0"/>
              <a:t>待压缩数据流</a:t>
            </a:r>
            <a:r>
              <a:rPr lang="en-US" altLang="zh-CN" dirty="0">
                <a:sym typeface="Wingdings" panose="05000000000000000000" pitchFamily="2" charset="2"/>
              </a:rPr>
              <a:t></a:t>
            </a:r>
            <a:r>
              <a:rPr lang="zh-CN" altLang="en-US" dirty="0"/>
              <a:t>生成符号表</a:t>
            </a:r>
            <a:endParaRPr lang="en-US" altLang="zh-CN" dirty="0"/>
          </a:p>
          <a:p>
            <a:pPr marL="285750" indent="-285750">
              <a:buFont typeface="Wingdings" panose="05000000000000000000" pitchFamily="2" charset="2"/>
              <a:buChar char="l"/>
            </a:pPr>
            <a:r>
              <a:rPr lang="zh-CN" altLang="en-US" dirty="0"/>
              <a:t>数据压缩器模块</a:t>
            </a:r>
            <a:endParaRPr lang="en-US" altLang="zh-CN" dirty="0"/>
          </a:p>
          <a:p>
            <a:pPr marL="800100" lvl="1" indent="-342900">
              <a:buAutoNum type="arabicPeriod"/>
            </a:pPr>
            <a:r>
              <a:rPr lang="zh-CN" altLang="en-US" dirty="0"/>
              <a:t>接收</a:t>
            </a:r>
            <a:r>
              <a:rPr lang="en-US" altLang="zh-CN" dirty="0"/>
              <a:t>Huffman</a:t>
            </a:r>
            <a:r>
              <a:rPr lang="zh-CN" altLang="en-US" dirty="0"/>
              <a:t>算法模块生成的符号表</a:t>
            </a:r>
            <a:r>
              <a:rPr lang="en-US" altLang="zh-CN" dirty="0">
                <a:sym typeface="Wingdings" panose="05000000000000000000" pitchFamily="2" charset="2"/>
              </a:rPr>
              <a:t></a:t>
            </a:r>
            <a:r>
              <a:rPr lang="zh-CN" altLang="en-US" dirty="0"/>
              <a:t>保存到压缩器内部符号表中</a:t>
            </a:r>
            <a:endParaRPr lang="en-US" altLang="zh-CN" dirty="0"/>
          </a:p>
          <a:p>
            <a:pPr marL="800100" lvl="1" indent="-342900">
              <a:buAutoNum type="arabicPeriod"/>
            </a:pPr>
            <a:r>
              <a:rPr lang="zh-CN" altLang="en-US" dirty="0"/>
              <a:t>接受待压缩数据流，根据内部符号表</a:t>
            </a:r>
            <a:r>
              <a:rPr lang="en-US" altLang="zh-CN" dirty="0">
                <a:sym typeface="Wingdings" panose="05000000000000000000" pitchFamily="2" charset="2"/>
              </a:rPr>
              <a:t></a:t>
            </a:r>
            <a:r>
              <a:rPr lang="zh-CN" altLang="en-US" dirty="0">
                <a:sym typeface="Wingdings" panose="05000000000000000000" pitchFamily="2" charset="2"/>
              </a:rPr>
              <a:t>压缩后数据保存于内部缓冲区中</a:t>
            </a:r>
            <a:endParaRPr lang="en-US" altLang="zh-CN" dirty="0">
              <a:sym typeface="Wingdings" panose="05000000000000000000" pitchFamily="2" charset="2"/>
            </a:endParaRPr>
          </a:p>
          <a:p>
            <a:pPr marL="800100" lvl="1" indent="-342900">
              <a:buAutoNum type="arabicPeriod"/>
            </a:pPr>
            <a:r>
              <a:rPr lang="zh-CN" altLang="en-US" dirty="0">
                <a:sym typeface="Wingdings" panose="05000000000000000000" pitchFamily="2" charset="2"/>
              </a:rPr>
              <a:t>调用</a:t>
            </a:r>
            <a:r>
              <a:rPr lang="en-US" altLang="zh-CN" dirty="0">
                <a:sym typeface="Wingdings" panose="05000000000000000000" pitchFamily="2" charset="2"/>
              </a:rPr>
              <a:t>flush()</a:t>
            </a:r>
            <a:r>
              <a:rPr lang="zh-CN" altLang="en-US" dirty="0">
                <a:sym typeface="Wingdings" panose="05000000000000000000" pitchFamily="2" charset="2"/>
              </a:rPr>
              <a:t>函数</a:t>
            </a:r>
            <a:r>
              <a:rPr lang="en-US" altLang="zh-CN" dirty="0">
                <a:sym typeface="Wingdings" panose="05000000000000000000" pitchFamily="2" charset="2"/>
              </a:rPr>
              <a:t></a:t>
            </a:r>
            <a:r>
              <a:rPr lang="zh-CN" altLang="en-US" dirty="0">
                <a:sym typeface="Wingdings" panose="05000000000000000000" pitchFamily="2" charset="2"/>
              </a:rPr>
              <a:t>输出缓冲区中压缩后的数据到数据输出流中</a:t>
            </a:r>
            <a:endParaRPr lang="en-US" altLang="zh-CN" dirty="0"/>
          </a:p>
          <a:p>
            <a:endParaRPr lang="zh-CN" altLang="en-US" dirty="0"/>
          </a:p>
        </p:txBody>
      </p:sp>
    </p:spTree>
    <p:extLst>
      <p:ext uri="{BB962C8B-B14F-4D97-AF65-F5344CB8AC3E}">
        <p14:creationId xmlns:p14="http://schemas.microsoft.com/office/powerpoint/2010/main" val="349584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9A14E1-8E14-439A-A527-3C14E904A1FF}"/>
              </a:ext>
            </a:extLst>
          </p:cNvPr>
          <p:cNvSpPr txBox="1"/>
          <p:nvPr/>
        </p:nvSpPr>
        <p:spPr>
          <a:xfrm>
            <a:off x="544749" y="321013"/>
            <a:ext cx="2558374" cy="369332"/>
          </a:xfrm>
          <a:prstGeom prst="rect">
            <a:avLst/>
          </a:prstGeom>
          <a:noFill/>
        </p:spPr>
        <p:txBody>
          <a:bodyPr wrap="square" rtlCol="0">
            <a:spAutoFit/>
          </a:bodyPr>
          <a:lstStyle/>
          <a:p>
            <a:r>
              <a:rPr lang="zh-CN" altLang="en-US" dirty="0"/>
              <a:t>三、模块整体规划</a:t>
            </a:r>
          </a:p>
        </p:txBody>
      </p:sp>
      <p:sp>
        <p:nvSpPr>
          <p:cNvPr id="6" name="文本框 5">
            <a:extLst>
              <a:ext uri="{FF2B5EF4-FFF2-40B4-BE49-F238E27FC236}">
                <a16:creationId xmlns:a16="http://schemas.microsoft.com/office/drawing/2014/main" id="{DC084626-3150-4711-9E9F-061ACC0A2825}"/>
              </a:ext>
            </a:extLst>
          </p:cNvPr>
          <p:cNvSpPr txBox="1"/>
          <p:nvPr/>
        </p:nvSpPr>
        <p:spPr>
          <a:xfrm>
            <a:off x="7105041" y="346751"/>
            <a:ext cx="4114800" cy="6463308"/>
          </a:xfrm>
          <a:prstGeom prst="rect">
            <a:avLst/>
          </a:prstGeom>
          <a:noFill/>
        </p:spPr>
        <p:txBody>
          <a:bodyPr wrap="square" rtlCol="0">
            <a:spAutoFit/>
          </a:bodyPr>
          <a:lstStyle/>
          <a:p>
            <a:r>
              <a:rPr lang="en-US" altLang="zh-CN" dirty="0"/>
              <a:t>1.</a:t>
            </a:r>
            <a:r>
              <a:rPr lang="zh-CN" altLang="en-US" dirty="0"/>
              <a:t> </a:t>
            </a:r>
            <a:r>
              <a:rPr lang="en-US" altLang="zh-CN" dirty="0"/>
              <a:t>buffer</a:t>
            </a:r>
            <a:r>
              <a:rPr lang="zh-CN" altLang="en-US" dirty="0"/>
              <a:t>模块</a:t>
            </a:r>
            <a:endParaRPr lang="en-US" altLang="zh-CN" dirty="0"/>
          </a:p>
          <a:p>
            <a:r>
              <a:rPr lang="zh-CN" altLang="en-US" dirty="0"/>
              <a:t>作用：由于编码符号基本单位是</a:t>
            </a:r>
            <a:r>
              <a:rPr lang="en-US" altLang="zh-CN" dirty="0"/>
              <a:t>bit</a:t>
            </a:r>
            <a:r>
              <a:rPr lang="zh-CN" altLang="en-US" dirty="0"/>
              <a:t>，因此通过</a:t>
            </a:r>
            <a:r>
              <a:rPr lang="en-US" altLang="zh-CN" dirty="0"/>
              <a:t>buffer</a:t>
            </a:r>
            <a:r>
              <a:rPr lang="zh-CN" altLang="en-US" dirty="0"/>
              <a:t>构造位级别抽象。</a:t>
            </a:r>
            <a:endParaRPr lang="en-US" altLang="zh-CN" dirty="0"/>
          </a:p>
          <a:p>
            <a:pPr marL="285750" indent="-285750">
              <a:buFont typeface="Arial" panose="020B0604020202020204" pitchFamily="34" charset="0"/>
              <a:buChar char="•"/>
            </a:pPr>
            <a:r>
              <a:rPr lang="zh-CN" altLang="en-US" dirty="0"/>
              <a:t>压缩器</a:t>
            </a:r>
            <a:r>
              <a:rPr lang="en-US" altLang="zh-CN" dirty="0"/>
              <a:t>compressor</a:t>
            </a:r>
            <a:r>
              <a:rPr lang="zh-CN" altLang="en-US" dirty="0"/>
              <a:t>模块的组成部分，建模缓冲区</a:t>
            </a:r>
            <a:endParaRPr lang="en-US" altLang="zh-CN" dirty="0"/>
          </a:p>
          <a:p>
            <a:pPr marL="285750" indent="-285750">
              <a:buFont typeface="Arial" panose="020B0604020202020204" pitchFamily="34" charset="0"/>
              <a:buChar char="•"/>
            </a:pPr>
            <a:r>
              <a:rPr lang="zh-CN" altLang="en-US" dirty="0"/>
              <a:t>符号表</a:t>
            </a:r>
            <a:r>
              <a:rPr lang="en-US" altLang="zh-CN" dirty="0"/>
              <a:t>symtable</a:t>
            </a:r>
            <a:r>
              <a:rPr lang="zh-CN" altLang="en-US" dirty="0"/>
              <a:t>模块的组成部分，建模各个</a:t>
            </a:r>
            <a:r>
              <a:rPr lang="en-US" altLang="zh-CN" dirty="0"/>
              <a:t>ASCII</a:t>
            </a:r>
            <a:r>
              <a:rPr lang="zh-CN" altLang="en-US" dirty="0"/>
              <a:t>符号对应编码符号的存储结构</a:t>
            </a:r>
            <a:endParaRPr lang="en-US" altLang="zh-CN" dirty="0"/>
          </a:p>
          <a:p>
            <a:endParaRPr lang="en-US" altLang="zh-CN" dirty="0"/>
          </a:p>
          <a:p>
            <a:r>
              <a:rPr lang="en-US" altLang="zh-CN" dirty="0"/>
              <a:t>2. symtable</a:t>
            </a:r>
            <a:r>
              <a:rPr lang="zh-CN" altLang="en-US" dirty="0"/>
              <a:t>模块</a:t>
            </a:r>
            <a:endParaRPr lang="en-US" altLang="zh-CN" dirty="0"/>
          </a:p>
          <a:p>
            <a:r>
              <a:rPr lang="zh-CN" altLang="en-US" dirty="0"/>
              <a:t>作用：给出</a:t>
            </a:r>
            <a:r>
              <a:rPr lang="en-US" altLang="zh-CN" dirty="0"/>
              <a:t>ASCII</a:t>
            </a:r>
            <a:r>
              <a:rPr lang="zh-CN" altLang="en-US" dirty="0"/>
              <a:t>符号对应编码符号，用于数据压缩的编码阶段</a:t>
            </a:r>
            <a:endParaRPr lang="en-US" altLang="zh-CN" dirty="0"/>
          </a:p>
          <a:p>
            <a:pPr marL="285750" indent="-285750">
              <a:buFont typeface="Arial" panose="020B0604020202020204" pitchFamily="34" charset="0"/>
              <a:buChar char="•"/>
            </a:pPr>
            <a:r>
              <a:rPr lang="zh-CN" altLang="en-US" dirty="0"/>
              <a:t>压缩器</a:t>
            </a:r>
            <a:r>
              <a:rPr lang="en-US" altLang="zh-CN" dirty="0"/>
              <a:t>compressor</a:t>
            </a:r>
            <a:r>
              <a:rPr lang="zh-CN" altLang="en-US" dirty="0"/>
              <a:t>模块的组成部分，建模压缩器当前符号表结构</a:t>
            </a:r>
            <a:endParaRPr lang="en-US" altLang="zh-CN" dirty="0"/>
          </a:p>
          <a:p>
            <a:pPr marL="285750" indent="-285750">
              <a:buFont typeface="Arial" panose="020B0604020202020204" pitchFamily="34" charset="0"/>
              <a:buChar char="•"/>
            </a:pPr>
            <a:endParaRPr lang="en-US" altLang="zh-CN" dirty="0"/>
          </a:p>
          <a:p>
            <a:r>
              <a:rPr lang="en-US" altLang="zh-CN" dirty="0"/>
              <a:t>3. compressor</a:t>
            </a:r>
            <a:r>
              <a:rPr lang="zh-CN" altLang="en-US" dirty="0"/>
              <a:t>模块</a:t>
            </a:r>
            <a:endParaRPr lang="en-US" altLang="zh-CN" dirty="0"/>
          </a:p>
          <a:p>
            <a:pPr marL="285750" indent="-285750">
              <a:buFont typeface="Arial" panose="020B0604020202020204" pitchFamily="34" charset="0"/>
              <a:buChar char="•"/>
            </a:pPr>
            <a:r>
              <a:rPr lang="zh-CN" altLang="en-US" dirty="0"/>
              <a:t>必须能够支持符号表更换</a:t>
            </a:r>
            <a:endParaRPr lang="en-US" altLang="zh-CN" dirty="0"/>
          </a:p>
          <a:p>
            <a:pPr marL="285750" indent="-285750">
              <a:buFont typeface="Arial" panose="020B0604020202020204" pitchFamily="34" charset="0"/>
              <a:buChar char="•"/>
            </a:pPr>
            <a:r>
              <a:rPr lang="zh-CN" altLang="en-US" dirty="0"/>
              <a:t>必须能够支持缓冲区</a:t>
            </a:r>
            <a:r>
              <a:rPr lang="en-US" altLang="zh-CN" dirty="0"/>
              <a:t>flush</a:t>
            </a:r>
            <a:r>
              <a:rPr lang="zh-CN" altLang="en-US" dirty="0"/>
              <a:t>刷新</a:t>
            </a:r>
            <a:endParaRPr lang="en-US" altLang="zh-CN" dirty="0"/>
          </a:p>
          <a:p>
            <a:pPr marL="285750" indent="-285750">
              <a:buFont typeface="Arial" panose="020B0604020202020204" pitchFamily="34" charset="0"/>
              <a:buChar char="•"/>
            </a:pPr>
            <a:endParaRPr lang="en-US" altLang="zh-CN" dirty="0"/>
          </a:p>
          <a:p>
            <a:r>
              <a:rPr lang="en-US" altLang="zh-CN" dirty="0"/>
              <a:t>4. huffman</a:t>
            </a:r>
            <a:r>
              <a:rPr lang="zh-CN" altLang="en-US" dirty="0"/>
              <a:t>模块</a:t>
            </a:r>
            <a:endParaRPr lang="en-US" altLang="zh-CN" dirty="0"/>
          </a:p>
          <a:p>
            <a:r>
              <a:rPr lang="zh-CN" altLang="en-US" dirty="0"/>
              <a:t>作用：建模</a:t>
            </a:r>
            <a:r>
              <a:rPr lang="en-US" altLang="zh-CN" dirty="0"/>
              <a:t>Huffman</a:t>
            </a:r>
            <a:r>
              <a:rPr lang="zh-CN" altLang="en-US" dirty="0"/>
              <a:t>树，输出符号表</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pic>
        <p:nvPicPr>
          <p:cNvPr id="16" name="图片 15">
            <a:extLst>
              <a:ext uri="{FF2B5EF4-FFF2-40B4-BE49-F238E27FC236}">
                <a16:creationId xmlns:a16="http://schemas.microsoft.com/office/drawing/2014/main" id="{EBDB1C7D-3953-4485-BACC-44D9EE6294CC}"/>
              </a:ext>
            </a:extLst>
          </p:cNvPr>
          <p:cNvPicPr>
            <a:picLocks noChangeAspect="1"/>
          </p:cNvPicPr>
          <p:nvPr/>
        </p:nvPicPr>
        <p:blipFill>
          <a:blip r:embed="rId2"/>
          <a:stretch>
            <a:fillRect/>
          </a:stretch>
        </p:blipFill>
        <p:spPr>
          <a:xfrm>
            <a:off x="145676" y="1196909"/>
            <a:ext cx="6720429" cy="3735770"/>
          </a:xfrm>
          <a:prstGeom prst="rect">
            <a:avLst/>
          </a:prstGeom>
        </p:spPr>
      </p:pic>
    </p:spTree>
    <p:extLst>
      <p:ext uri="{BB962C8B-B14F-4D97-AF65-F5344CB8AC3E}">
        <p14:creationId xmlns:p14="http://schemas.microsoft.com/office/powerpoint/2010/main" val="104316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3" y="2777425"/>
            <a:ext cx="5145395" cy="830997"/>
          </a:xfrm>
          <a:prstGeom prst="rect">
            <a:avLst/>
          </a:prstGeom>
        </p:spPr>
        <p:txBody>
          <a:bodyPr wrap="square" anchor="ctr">
            <a:spAutoFit/>
          </a:bodyPr>
          <a:lstStyle/>
          <a:p>
            <a:r>
              <a:rPr lang="zh-CN" altLang="en-US" sz="4800" b="1" dirty="0">
                <a:latin typeface="+mj-ea"/>
                <a:ea typeface="+mj-ea"/>
                <a:cs typeface="微软雅黑"/>
              </a:rPr>
              <a:t>模块构建</a:t>
            </a:r>
          </a:p>
        </p:txBody>
      </p:sp>
      <p:sp>
        <p:nvSpPr>
          <p:cNvPr id="53" name="矩形 52"/>
          <p:cNvSpPr/>
          <p:nvPr/>
        </p:nvSpPr>
        <p:spPr>
          <a:xfrm>
            <a:off x="5065664" y="2580922"/>
            <a:ext cx="217501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MODULE CONSTRUCTION</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02</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65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8C1573-3E4E-4163-9C55-F89BD2759F56}"/>
              </a:ext>
            </a:extLst>
          </p:cNvPr>
          <p:cNvSpPr txBox="1"/>
          <p:nvPr/>
        </p:nvSpPr>
        <p:spPr>
          <a:xfrm>
            <a:off x="322510" y="235139"/>
            <a:ext cx="4192622" cy="461665"/>
          </a:xfrm>
          <a:prstGeom prst="rect">
            <a:avLst/>
          </a:prstGeom>
          <a:noFill/>
        </p:spPr>
        <p:txBody>
          <a:bodyPr wrap="square" rtlCol="0">
            <a:spAutoFit/>
          </a:bodyPr>
          <a:lstStyle/>
          <a:p>
            <a:r>
              <a:rPr lang="zh-CN" altLang="en-US" sz="2400" dirty="0"/>
              <a:t>一、</a:t>
            </a:r>
            <a:r>
              <a:rPr lang="en-US" altLang="zh-CN" sz="2400" dirty="0"/>
              <a:t>huffman</a:t>
            </a:r>
            <a:r>
              <a:rPr lang="zh-CN" altLang="en-US" sz="2400" dirty="0"/>
              <a:t>模块</a:t>
            </a:r>
          </a:p>
        </p:txBody>
      </p:sp>
      <p:sp>
        <p:nvSpPr>
          <p:cNvPr id="4" name="文本框 3">
            <a:extLst>
              <a:ext uri="{FF2B5EF4-FFF2-40B4-BE49-F238E27FC236}">
                <a16:creationId xmlns:a16="http://schemas.microsoft.com/office/drawing/2014/main" id="{688C7D73-BEBA-4FD7-A0E0-A9CE28D4F64C}"/>
              </a:ext>
            </a:extLst>
          </p:cNvPr>
          <p:cNvSpPr txBox="1"/>
          <p:nvPr/>
        </p:nvSpPr>
        <p:spPr>
          <a:xfrm>
            <a:off x="322510" y="761169"/>
            <a:ext cx="2065630" cy="369332"/>
          </a:xfrm>
          <a:prstGeom prst="rect">
            <a:avLst/>
          </a:prstGeom>
          <a:noFill/>
        </p:spPr>
        <p:txBody>
          <a:bodyPr wrap="none" rtlCol="0">
            <a:spAutoFit/>
          </a:bodyPr>
          <a:lstStyle/>
          <a:p>
            <a:r>
              <a:rPr lang="en-US" altLang="zh-CN" dirty="0"/>
              <a:t>1</a:t>
            </a:r>
            <a:r>
              <a:rPr lang="zh-CN" altLang="en-US" dirty="0"/>
              <a:t>、</a:t>
            </a:r>
            <a:r>
              <a:rPr lang="en-US" altLang="zh-CN" dirty="0"/>
              <a:t>huffman</a:t>
            </a:r>
            <a:r>
              <a:rPr lang="zh-CN" altLang="en-US" dirty="0"/>
              <a:t>树定义</a:t>
            </a:r>
          </a:p>
        </p:txBody>
      </p:sp>
      <p:sp>
        <p:nvSpPr>
          <p:cNvPr id="6" name="文本框 5">
            <a:extLst>
              <a:ext uri="{FF2B5EF4-FFF2-40B4-BE49-F238E27FC236}">
                <a16:creationId xmlns:a16="http://schemas.microsoft.com/office/drawing/2014/main" id="{A73F6081-B46A-483E-8576-26AC97C81E85}"/>
              </a:ext>
            </a:extLst>
          </p:cNvPr>
          <p:cNvSpPr txBox="1"/>
          <p:nvPr/>
        </p:nvSpPr>
        <p:spPr>
          <a:xfrm>
            <a:off x="466725" y="1143159"/>
            <a:ext cx="11011711" cy="923330"/>
          </a:xfrm>
          <a:prstGeom prst="rect">
            <a:avLst/>
          </a:prstGeom>
          <a:noFill/>
        </p:spPr>
        <p:txBody>
          <a:bodyPr wrap="square" rtlCol="0">
            <a:spAutoFit/>
          </a:bodyPr>
          <a:lstStyle/>
          <a:p>
            <a:r>
              <a:rPr lang="zh-CN" altLang="en-US" dirty="0"/>
              <a:t>    给定</a:t>
            </a:r>
            <a:r>
              <a:rPr lang="en-US" altLang="zh-CN" dirty="0"/>
              <a:t>n</a:t>
            </a:r>
            <a:r>
              <a:rPr lang="zh-CN" altLang="en-US" dirty="0"/>
              <a:t>个带权值的叶子节点，构造一棵二叉树，若该树的带权路径长度最小，则称这样的二叉树为最优二叉树，哈夫曼树就是最优二叉树即权值越大的节点离根节点越近。</a:t>
            </a:r>
            <a:r>
              <a:rPr lang="en-US" altLang="zh-CN" dirty="0"/>
              <a:t>(</a:t>
            </a:r>
            <a:r>
              <a:rPr lang="zh-CN" altLang="en-US" dirty="0"/>
              <a:t>注：节点的带权路径长度指的是从根节点到该节点之间的路径长度与该节点权的乘积）</a:t>
            </a:r>
          </a:p>
        </p:txBody>
      </p:sp>
      <p:sp>
        <p:nvSpPr>
          <p:cNvPr id="9" name="文本框 8">
            <a:extLst>
              <a:ext uri="{FF2B5EF4-FFF2-40B4-BE49-F238E27FC236}">
                <a16:creationId xmlns:a16="http://schemas.microsoft.com/office/drawing/2014/main" id="{A7D19D04-2EB8-444F-BBD8-1A82E400E330}"/>
              </a:ext>
            </a:extLst>
          </p:cNvPr>
          <p:cNvSpPr txBox="1"/>
          <p:nvPr/>
        </p:nvSpPr>
        <p:spPr>
          <a:xfrm>
            <a:off x="316149" y="2094220"/>
            <a:ext cx="2071991" cy="646331"/>
          </a:xfrm>
          <a:prstGeom prst="rect">
            <a:avLst/>
          </a:prstGeom>
          <a:noFill/>
        </p:spPr>
        <p:txBody>
          <a:bodyPr wrap="square" rtlCol="0">
            <a:spAutoFit/>
          </a:bodyPr>
          <a:lstStyle/>
          <a:p>
            <a:r>
              <a:rPr lang="en-US" altLang="zh-CN" dirty="0"/>
              <a:t>2</a:t>
            </a:r>
            <a:r>
              <a:rPr lang="zh-CN" altLang="en-US" dirty="0"/>
              <a:t>、构造算法</a:t>
            </a:r>
            <a:endParaRPr lang="en-US" altLang="zh-CN" dirty="0"/>
          </a:p>
          <a:p>
            <a:r>
              <a:rPr lang="en-US" altLang="zh-CN" dirty="0"/>
              <a:t>    </a:t>
            </a:r>
            <a:endParaRPr lang="zh-CN" altLang="en-US" dirty="0"/>
          </a:p>
        </p:txBody>
      </p:sp>
      <p:sp>
        <p:nvSpPr>
          <p:cNvPr id="10" name="文本框 9">
            <a:extLst>
              <a:ext uri="{FF2B5EF4-FFF2-40B4-BE49-F238E27FC236}">
                <a16:creationId xmlns:a16="http://schemas.microsoft.com/office/drawing/2014/main" id="{2859A883-7FA2-49CF-83B0-476470927BB0}"/>
              </a:ext>
            </a:extLst>
          </p:cNvPr>
          <p:cNvSpPr txBox="1"/>
          <p:nvPr/>
        </p:nvSpPr>
        <p:spPr>
          <a:xfrm>
            <a:off x="322510" y="2512844"/>
            <a:ext cx="6866979"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初始化：将带编码输入数据流的每个字符视为哈夫曼树的一个叶子节点，根据该符号出现次数给出其权值。构造哈夫曼树初始节点集合完成。</a:t>
            </a:r>
            <a:r>
              <a:rPr lang="en-US" altLang="zh-CN" dirty="0"/>
              <a:t>   	</a:t>
            </a:r>
          </a:p>
          <a:p>
            <a:pPr marL="285750" indent="-285750">
              <a:buFont typeface="Arial" panose="020B0604020202020204" pitchFamily="34" charset="0"/>
              <a:buChar char="•"/>
            </a:pPr>
            <a:r>
              <a:rPr lang="en-US" altLang="zh-CN" dirty="0"/>
              <a:t>Step1</a:t>
            </a:r>
            <a:r>
              <a:rPr lang="zh-CN" altLang="en-US" dirty="0"/>
              <a:t>：从哈夫曼树节点集合中取出权值最小的两个节点</a:t>
            </a:r>
            <a:r>
              <a:rPr lang="en-US" altLang="zh-CN" dirty="0"/>
              <a:t>i</a:t>
            </a:r>
            <a:r>
              <a:rPr lang="zh-CN" altLang="en-US" dirty="0"/>
              <a:t>、</a:t>
            </a:r>
            <a:r>
              <a:rPr lang="en-US" altLang="zh-CN" dirty="0"/>
              <a:t>j</a:t>
            </a:r>
            <a:r>
              <a:rPr lang="zh-CN" altLang="en-US" dirty="0"/>
              <a:t>，新构造一个节点作为</a:t>
            </a:r>
            <a:r>
              <a:rPr lang="en-US" altLang="zh-CN" dirty="0"/>
              <a:t>i</a:t>
            </a:r>
            <a:r>
              <a:rPr lang="zh-CN" altLang="en-US" dirty="0"/>
              <a:t>、</a:t>
            </a:r>
            <a:r>
              <a:rPr lang="en-US" altLang="zh-CN" dirty="0"/>
              <a:t>j</a:t>
            </a:r>
            <a:r>
              <a:rPr lang="zh-CN" altLang="en-US" dirty="0"/>
              <a:t>节点父节点，其权值设为</a:t>
            </a:r>
            <a:r>
              <a:rPr lang="en-US" altLang="zh-CN" dirty="0"/>
              <a:t>i</a:t>
            </a:r>
            <a:r>
              <a:rPr lang="zh-CN" altLang="en-US" dirty="0"/>
              <a:t>、</a:t>
            </a:r>
            <a:r>
              <a:rPr lang="en-US" altLang="zh-CN" dirty="0"/>
              <a:t>j</a:t>
            </a:r>
            <a:r>
              <a:rPr lang="zh-CN" altLang="en-US" dirty="0"/>
              <a:t>节点权值和，为</a:t>
            </a:r>
            <a:r>
              <a:rPr lang="en-US" altLang="zh-CN" dirty="0"/>
              <a:t>i</a:t>
            </a:r>
            <a:r>
              <a:rPr lang="zh-CN" altLang="en-US" dirty="0"/>
              <a:t>、</a:t>
            </a:r>
            <a:r>
              <a:rPr lang="en-US" altLang="zh-CN" dirty="0"/>
              <a:t>j</a:t>
            </a:r>
            <a:r>
              <a:rPr lang="zh-CN" altLang="en-US" dirty="0"/>
              <a:t>节点分配编码值</a:t>
            </a:r>
            <a:r>
              <a:rPr lang="en-US" altLang="zh-CN" dirty="0"/>
              <a:t>0</a:t>
            </a:r>
            <a:r>
              <a:rPr lang="zh-CN" altLang="en-US" dirty="0"/>
              <a:t>、</a:t>
            </a:r>
            <a:r>
              <a:rPr lang="en-US" altLang="zh-CN" dirty="0"/>
              <a:t>1</a:t>
            </a:r>
            <a:r>
              <a:rPr lang="zh-CN" altLang="en-US" dirty="0"/>
              <a:t>（或</a:t>
            </a:r>
            <a:r>
              <a:rPr lang="en-US" altLang="zh-CN" dirty="0"/>
              <a:t>1</a:t>
            </a:r>
            <a:r>
              <a:rPr lang="zh-CN" altLang="en-US" dirty="0"/>
              <a:t>、</a:t>
            </a:r>
            <a:r>
              <a:rPr lang="en-US" altLang="zh-CN" dirty="0"/>
              <a:t>0</a:t>
            </a:r>
            <a:r>
              <a:rPr lang="zh-CN" altLang="en-US" dirty="0"/>
              <a:t>）。新生成节点放入节点集合中，</a:t>
            </a:r>
            <a:r>
              <a:rPr lang="en-US" altLang="zh-CN" dirty="0"/>
              <a:t>i</a:t>
            </a:r>
            <a:r>
              <a:rPr lang="zh-CN" altLang="en-US" dirty="0"/>
              <a:t>、</a:t>
            </a:r>
            <a:r>
              <a:rPr lang="en-US" altLang="zh-CN" dirty="0"/>
              <a:t>j</a:t>
            </a:r>
            <a:r>
              <a:rPr lang="zh-CN" altLang="en-US" dirty="0"/>
              <a:t>节点需要从集合中去除。</a:t>
            </a:r>
            <a:endParaRPr lang="en-US" altLang="zh-CN" dirty="0"/>
          </a:p>
          <a:p>
            <a:pPr marL="285750" indent="-285750">
              <a:buFont typeface="Arial" panose="020B0604020202020204" pitchFamily="34" charset="0"/>
              <a:buChar char="•"/>
            </a:pPr>
            <a:r>
              <a:rPr lang="en-US" altLang="zh-CN" dirty="0"/>
              <a:t>Step2</a:t>
            </a:r>
            <a:r>
              <a:rPr lang="zh-CN" altLang="en-US" dirty="0"/>
              <a:t>：重复</a:t>
            </a:r>
            <a:r>
              <a:rPr lang="en-US" altLang="zh-CN" dirty="0"/>
              <a:t>Step1</a:t>
            </a:r>
            <a:r>
              <a:rPr lang="zh-CN" altLang="en-US" dirty="0"/>
              <a:t>直到节点集合中只剩下一个节点，即为</a:t>
            </a:r>
            <a:r>
              <a:rPr lang="en-US" altLang="zh-CN" dirty="0"/>
              <a:t>root</a:t>
            </a:r>
            <a:r>
              <a:rPr lang="zh-CN" altLang="en-US" dirty="0"/>
              <a:t>节点，构造</a:t>
            </a:r>
            <a:r>
              <a:rPr lang="en-US" altLang="zh-CN" dirty="0"/>
              <a:t>huffman</a:t>
            </a:r>
            <a:r>
              <a:rPr lang="zh-CN" altLang="en-US" dirty="0"/>
              <a:t>树完成</a:t>
            </a:r>
          </a:p>
        </p:txBody>
      </p:sp>
      <p:sp>
        <p:nvSpPr>
          <p:cNvPr id="11" name="文本框 10">
            <a:extLst>
              <a:ext uri="{FF2B5EF4-FFF2-40B4-BE49-F238E27FC236}">
                <a16:creationId xmlns:a16="http://schemas.microsoft.com/office/drawing/2014/main" id="{0A4C5C05-D521-4032-B5C4-1F8A13FAF09B}"/>
              </a:ext>
            </a:extLst>
          </p:cNvPr>
          <p:cNvSpPr txBox="1"/>
          <p:nvPr/>
        </p:nvSpPr>
        <p:spPr>
          <a:xfrm>
            <a:off x="322510" y="5077277"/>
            <a:ext cx="7556894" cy="1754326"/>
          </a:xfrm>
          <a:prstGeom prst="rect">
            <a:avLst/>
          </a:prstGeom>
          <a:noFill/>
        </p:spPr>
        <p:txBody>
          <a:bodyPr wrap="square" rtlCol="0">
            <a:spAutoFit/>
          </a:bodyPr>
          <a:lstStyle/>
          <a:p>
            <a:r>
              <a:rPr lang="en-US" altLang="zh-CN" dirty="0"/>
              <a:t>3</a:t>
            </a:r>
            <a:r>
              <a:rPr lang="zh-CN" altLang="en-US" dirty="0"/>
              <a:t>、</a:t>
            </a:r>
            <a:r>
              <a:rPr lang="en-US" altLang="zh-CN" dirty="0"/>
              <a:t>Tips</a:t>
            </a:r>
          </a:p>
          <a:p>
            <a:pPr marL="285750" indent="-285750">
              <a:buFont typeface="Arial" panose="020B0604020202020204" pitchFamily="34" charset="0"/>
              <a:buChar char="•"/>
            </a:pPr>
            <a:r>
              <a:rPr lang="zh-CN" altLang="en-US" dirty="0"/>
              <a:t>如果两个字符权值相同要怎么处理？</a:t>
            </a:r>
            <a:r>
              <a:rPr lang="en-US" altLang="zh-CN" dirty="0">
                <a:sym typeface="Wingdings" panose="05000000000000000000" pitchFamily="2" charset="2"/>
              </a:rPr>
              <a:t></a:t>
            </a:r>
            <a:r>
              <a:rPr lang="zh-CN" altLang="en-US" dirty="0">
                <a:sym typeface="Wingdings" panose="05000000000000000000" pitchFamily="2" charset="2"/>
              </a:rPr>
              <a:t>每个叶子节点记录编码的字符</a:t>
            </a:r>
            <a:endParaRPr lang="en-US" altLang="zh-CN" dirty="0">
              <a:sym typeface="Wingdings" panose="05000000000000000000" pitchFamily="2" charset="2"/>
            </a:endParaRPr>
          </a:p>
          <a:p>
            <a:pPr marL="285750" indent="-285750">
              <a:buFont typeface="Arial" panose="020B0604020202020204" pitchFamily="34" charset="0"/>
              <a:buChar char="•"/>
            </a:pPr>
            <a:r>
              <a:rPr lang="zh-CN" altLang="en-US" dirty="0">
                <a:sym typeface="Wingdings" panose="05000000000000000000" pitchFamily="2" charset="2"/>
              </a:rPr>
              <a:t>内存管理问题</a:t>
            </a:r>
            <a:r>
              <a:rPr lang="en-US" altLang="zh-CN" dirty="0">
                <a:sym typeface="Wingdings" panose="05000000000000000000" pitchFamily="2" charset="2"/>
              </a:rPr>
              <a:t>malloc()</a:t>
            </a:r>
            <a:r>
              <a:rPr lang="zh-CN" altLang="en-US" dirty="0">
                <a:sym typeface="Wingdings" panose="05000000000000000000" pitchFamily="2" charset="2"/>
              </a:rPr>
              <a:t>和</a:t>
            </a:r>
            <a:r>
              <a:rPr lang="en-US" altLang="zh-CN" dirty="0">
                <a:sym typeface="Wingdings" panose="05000000000000000000" pitchFamily="2" charset="2"/>
              </a:rPr>
              <a:t>free()</a:t>
            </a:r>
            <a:endParaRPr lang="en-US" altLang="zh-CN" dirty="0"/>
          </a:p>
          <a:p>
            <a:pPr marL="285750" indent="-285750">
              <a:buFont typeface="Arial" panose="020B0604020202020204" pitchFamily="34" charset="0"/>
              <a:buChar char="•"/>
            </a:pPr>
            <a:r>
              <a:rPr lang="zh-CN" altLang="en-US" dirty="0"/>
              <a:t>如何从节点集合中取出权值最小的两个节点？</a:t>
            </a:r>
            <a:endParaRPr lang="en-US" altLang="zh-CN" dirty="0">
              <a:sym typeface="Wingdings" panose="05000000000000000000" pitchFamily="2" charset="2"/>
            </a:endParaRPr>
          </a:p>
          <a:p>
            <a:pPr marL="742950" lvl="1" indent="-285750">
              <a:buFont typeface="Arial" panose="020B0604020202020204" pitchFamily="34" charset="0"/>
              <a:buChar char="•"/>
            </a:pPr>
            <a:r>
              <a:rPr lang="en-US" altLang="zh-CN" dirty="0">
                <a:sym typeface="Wingdings" panose="05000000000000000000" pitchFamily="2" charset="2"/>
              </a:rPr>
              <a:t>1. </a:t>
            </a:r>
            <a:r>
              <a:rPr lang="zh-CN" altLang="en-US" dirty="0">
                <a:sym typeface="Wingdings" panose="05000000000000000000" pitchFamily="2" charset="2"/>
              </a:rPr>
              <a:t>每次取之前对集合排序</a:t>
            </a:r>
            <a:r>
              <a:rPr lang="en-US" altLang="zh-CN" dirty="0">
                <a:sym typeface="Wingdings" panose="05000000000000000000" pitchFamily="2" charset="2"/>
              </a:rPr>
              <a:t>(</a:t>
            </a:r>
            <a:r>
              <a:rPr lang="zh-CN" altLang="en-US" dirty="0">
                <a:sym typeface="Wingdings" panose="05000000000000000000" pitchFamily="2" charset="2"/>
              </a:rPr>
              <a:t>时间复杂度：快排</a:t>
            </a:r>
            <a:r>
              <a:rPr lang="en-US" altLang="zh-CN" dirty="0">
                <a:sym typeface="Wingdings" panose="05000000000000000000" pitchFamily="2" charset="2"/>
              </a:rPr>
              <a:t>-O(nlog(n)))</a:t>
            </a:r>
          </a:p>
          <a:p>
            <a:pPr marL="742950" lvl="1" indent="-285750">
              <a:buFont typeface="Arial" panose="020B0604020202020204" pitchFamily="34" charset="0"/>
              <a:buChar char="•"/>
            </a:pPr>
            <a:r>
              <a:rPr lang="en-US" altLang="zh-CN" dirty="0">
                <a:sym typeface="Wingdings" panose="05000000000000000000" pitchFamily="2" charset="2"/>
              </a:rPr>
              <a:t>2. </a:t>
            </a:r>
            <a:r>
              <a:rPr lang="zh-CN" altLang="en-US" dirty="0">
                <a:sym typeface="Wingdings" panose="05000000000000000000" pitchFamily="2" charset="2"/>
              </a:rPr>
              <a:t>优先队列（或小根堆）（时间复杂度：</a:t>
            </a:r>
            <a:r>
              <a:rPr lang="en-US" altLang="zh-CN" dirty="0">
                <a:sym typeface="Wingdings" panose="05000000000000000000" pitchFamily="2" charset="2"/>
              </a:rPr>
              <a:t>O(log(n)))</a:t>
            </a:r>
          </a:p>
        </p:txBody>
      </p:sp>
      <p:pic>
        <p:nvPicPr>
          <p:cNvPr id="12" name="图片 11">
            <a:extLst>
              <a:ext uri="{FF2B5EF4-FFF2-40B4-BE49-F238E27FC236}">
                <a16:creationId xmlns:a16="http://schemas.microsoft.com/office/drawing/2014/main" id="{0F9DF2BC-04AB-4C75-8D81-14BAA0D4EDA0}"/>
              </a:ext>
            </a:extLst>
          </p:cNvPr>
          <p:cNvPicPr>
            <a:picLocks noChangeAspect="1"/>
          </p:cNvPicPr>
          <p:nvPr/>
        </p:nvPicPr>
        <p:blipFill>
          <a:blip r:embed="rId2"/>
          <a:stretch>
            <a:fillRect/>
          </a:stretch>
        </p:blipFill>
        <p:spPr>
          <a:xfrm>
            <a:off x="7626485" y="2014788"/>
            <a:ext cx="4426085" cy="4531928"/>
          </a:xfrm>
          <a:prstGeom prst="rect">
            <a:avLst/>
          </a:prstGeom>
        </p:spPr>
      </p:pic>
    </p:spTree>
    <p:extLst>
      <p:ext uri="{BB962C8B-B14F-4D97-AF65-F5344CB8AC3E}">
        <p14:creationId xmlns:p14="http://schemas.microsoft.com/office/powerpoint/2010/main" val="150941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545837-E20E-4369-A2E6-C16C829A73EE}"/>
              </a:ext>
            </a:extLst>
          </p:cNvPr>
          <p:cNvSpPr txBox="1"/>
          <p:nvPr/>
        </p:nvSpPr>
        <p:spPr>
          <a:xfrm>
            <a:off x="371475" y="333375"/>
            <a:ext cx="6858000" cy="461665"/>
          </a:xfrm>
          <a:prstGeom prst="rect">
            <a:avLst/>
          </a:prstGeom>
          <a:noFill/>
        </p:spPr>
        <p:txBody>
          <a:bodyPr wrap="square" rtlCol="0">
            <a:spAutoFit/>
          </a:bodyPr>
          <a:lstStyle/>
          <a:p>
            <a:r>
              <a:rPr lang="zh-CN" altLang="en-US" sz="2400" dirty="0"/>
              <a:t>二、</a:t>
            </a:r>
            <a:r>
              <a:rPr lang="en-US" altLang="zh-CN" sz="2400" dirty="0"/>
              <a:t>buffer</a:t>
            </a:r>
            <a:r>
              <a:rPr lang="zh-CN" altLang="en-US" sz="2400" dirty="0"/>
              <a:t>模块</a:t>
            </a:r>
            <a:r>
              <a:rPr lang="en-US" altLang="zh-CN" sz="2400" dirty="0"/>
              <a:t>——data abstraction</a:t>
            </a:r>
            <a:endParaRPr lang="zh-CN" altLang="en-US" sz="2400" dirty="0"/>
          </a:p>
        </p:txBody>
      </p:sp>
      <p:sp>
        <p:nvSpPr>
          <p:cNvPr id="16" name="文本框 15">
            <a:extLst>
              <a:ext uri="{FF2B5EF4-FFF2-40B4-BE49-F238E27FC236}">
                <a16:creationId xmlns:a16="http://schemas.microsoft.com/office/drawing/2014/main" id="{D37DB97A-C853-44A0-BB82-D22C848C2433}"/>
              </a:ext>
            </a:extLst>
          </p:cNvPr>
          <p:cNvSpPr txBox="1"/>
          <p:nvPr/>
        </p:nvSpPr>
        <p:spPr>
          <a:xfrm>
            <a:off x="7153274" y="795040"/>
            <a:ext cx="4791075" cy="6186309"/>
          </a:xfrm>
          <a:prstGeom prst="rect">
            <a:avLst/>
          </a:prstGeom>
          <a:noFill/>
        </p:spPr>
        <p:txBody>
          <a:bodyPr wrap="square" rtlCol="0">
            <a:spAutoFit/>
          </a:bodyPr>
          <a:lstStyle/>
          <a:p>
            <a:r>
              <a:rPr lang="en-US" altLang="zh-CN" dirty="0"/>
              <a:t>1. </a:t>
            </a:r>
            <a:r>
              <a:rPr lang="zh-CN" altLang="en-US" dirty="0"/>
              <a:t>数据抽象</a:t>
            </a:r>
            <a:endParaRPr lang="en-US" altLang="zh-CN" dirty="0"/>
          </a:p>
          <a:p>
            <a:r>
              <a:rPr lang="zh-CN" altLang="en-US" dirty="0"/>
              <a:t>    程序应该无需对数据的具体实现做过多的假设即可使用数据，并且数据的具体实现应当作为程序的一个独立部分。程序被分成两部分</a:t>
            </a:r>
            <a:r>
              <a:rPr lang="en-US" altLang="zh-CN" dirty="0">
                <a:sym typeface="Wingdings" panose="05000000000000000000" pitchFamily="2" charset="2"/>
              </a:rPr>
              <a:t>(</a:t>
            </a:r>
            <a:r>
              <a:rPr lang="en-US" altLang="zh-CN" dirty="0"/>
              <a:t>1)</a:t>
            </a:r>
            <a:r>
              <a:rPr lang="zh-CN" altLang="en-US" dirty="0"/>
              <a:t>操作抽象数据</a:t>
            </a:r>
            <a:r>
              <a:rPr lang="en-US" altLang="zh-CN" dirty="0"/>
              <a:t>(2)</a:t>
            </a:r>
            <a:r>
              <a:rPr lang="zh-CN" altLang="en-US" dirty="0"/>
              <a:t>定义具体抽象数据的表示。</a:t>
            </a:r>
            <a:endParaRPr lang="en-US" altLang="zh-CN" dirty="0"/>
          </a:p>
          <a:p>
            <a:endParaRPr lang="en-US" altLang="zh-CN" dirty="0"/>
          </a:p>
          <a:p>
            <a:r>
              <a:rPr lang="en-US" altLang="zh-CN" dirty="0"/>
              <a:t>2. buffer</a:t>
            </a:r>
            <a:r>
              <a:rPr lang="zh-CN" altLang="en-US" dirty="0"/>
              <a:t>结构</a:t>
            </a:r>
            <a:endParaRPr lang="en-US" altLang="zh-CN" dirty="0"/>
          </a:p>
          <a:p>
            <a:r>
              <a:rPr lang="en-US" altLang="zh-CN" dirty="0"/>
              <a:t>    </a:t>
            </a:r>
            <a:r>
              <a:rPr lang="zh-CN" altLang="en-US" dirty="0"/>
              <a:t>因为</a:t>
            </a:r>
            <a:r>
              <a:rPr lang="en-US" altLang="zh-CN" dirty="0"/>
              <a:t>c</a:t>
            </a:r>
            <a:r>
              <a:rPr lang="zh-CN" altLang="en-US" dirty="0"/>
              <a:t>语言中没有内置</a:t>
            </a:r>
            <a:r>
              <a:rPr lang="en-US" altLang="zh-CN" dirty="0"/>
              <a:t>bit</a:t>
            </a:r>
            <a:r>
              <a:rPr lang="zh-CN" altLang="en-US" dirty="0"/>
              <a:t>结构，最小单位是</a:t>
            </a:r>
            <a:r>
              <a:rPr lang="en-US" altLang="zh-CN" dirty="0"/>
              <a:t>byte</a:t>
            </a:r>
            <a:r>
              <a:rPr lang="zh-CN" altLang="en-US" dirty="0"/>
              <a:t>字节，因此</a:t>
            </a:r>
            <a:r>
              <a:rPr lang="en-US" altLang="zh-CN" dirty="0"/>
              <a:t>buffer</a:t>
            </a:r>
            <a:r>
              <a:rPr lang="zh-CN" altLang="en-US" dirty="0"/>
              <a:t>缓冲区模块的目的就是构造</a:t>
            </a:r>
            <a:r>
              <a:rPr lang="en-US" altLang="zh-CN" dirty="0"/>
              <a:t>bit</a:t>
            </a:r>
            <a:r>
              <a:rPr lang="zh-CN" altLang="en-US" dirty="0"/>
              <a:t>级别的抽象。用户无需关注</a:t>
            </a:r>
            <a:r>
              <a:rPr lang="en-US" altLang="zh-CN" dirty="0"/>
              <a:t>buffer</a:t>
            </a:r>
            <a:r>
              <a:rPr lang="zh-CN" altLang="en-US" dirty="0"/>
              <a:t>结构体具体是如何实现的，它可能是用</a:t>
            </a:r>
            <a:r>
              <a:rPr lang="en-US" altLang="zh-CN" dirty="0"/>
              <a:t>short</a:t>
            </a:r>
            <a:r>
              <a:rPr lang="zh-CN" altLang="en-US" dirty="0"/>
              <a:t>构成的，也可能使用</a:t>
            </a:r>
            <a:r>
              <a:rPr lang="en-US" altLang="zh-CN" dirty="0"/>
              <a:t>int</a:t>
            </a:r>
            <a:r>
              <a:rPr lang="zh-CN" altLang="en-US" dirty="0"/>
              <a:t>构成的，当然这里是用</a:t>
            </a:r>
            <a:r>
              <a:rPr lang="en-US" altLang="zh-CN" dirty="0"/>
              <a:t>char</a:t>
            </a:r>
            <a:r>
              <a:rPr lang="zh-CN" altLang="en-US" dirty="0"/>
              <a:t>的字节数组构成的，而只需知道</a:t>
            </a:r>
            <a:r>
              <a:rPr lang="en-US" altLang="zh-CN" dirty="0"/>
              <a:t>buffer</a:t>
            </a:r>
            <a:r>
              <a:rPr lang="zh-CN" altLang="en-US" dirty="0"/>
              <a:t>表示的是一个</a:t>
            </a:r>
            <a:r>
              <a:rPr lang="en-US" altLang="zh-CN" dirty="0"/>
              <a:t>bit</a:t>
            </a:r>
            <a:r>
              <a:rPr lang="zh-CN" altLang="en-US" dirty="0"/>
              <a:t>数组，并且提供了对每一位的直接操作。</a:t>
            </a:r>
            <a:endParaRPr lang="en-US" altLang="zh-CN" dirty="0"/>
          </a:p>
          <a:p>
            <a:r>
              <a:rPr lang="en-US" altLang="zh-CN" dirty="0"/>
              <a:t>    </a:t>
            </a:r>
            <a:r>
              <a:rPr lang="zh-CN" altLang="en-US" dirty="0"/>
              <a:t>一般地，要利用数据抽象，抽象数据的实现要提供最基本的两个函数</a:t>
            </a:r>
            <a:r>
              <a:rPr lang="en-US" altLang="zh-CN" dirty="0"/>
              <a:t>/</a:t>
            </a:r>
            <a:r>
              <a:rPr lang="zh-CN" altLang="en-US" dirty="0"/>
              <a:t>方法建模抽象数据供用户使用</a:t>
            </a:r>
            <a:r>
              <a:rPr lang="en-US" altLang="zh-CN" dirty="0"/>
              <a:t>(1)</a:t>
            </a:r>
            <a:r>
              <a:rPr lang="zh-CN" altLang="en-US" dirty="0"/>
              <a:t>抽象数据构造器</a:t>
            </a:r>
            <a:r>
              <a:rPr lang="en-US" altLang="zh-CN" dirty="0"/>
              <a:t>(2)</a:t>
            </a:r>
            <a:r>
              <a:rPr lang="zh-CN" altLang="en-US" dirty="0"/>
              <a:t>抽象数据选择器。其它的数据操作方法都能够建立在这两个方法之上。</a:t>
            </a:r>
            <a:endParaRPr lang="en-US" altLang="zh-CN" dirty="0"/>
          </a:p>
          <a:p>
            <a:endParaRPr lang="en-US" altLang="zh-CN" dirty="0"/>
          </a:p>
          <a:p>
            <a:endParaRPr lang="en-US" altLang="zh-CN" dirty="0"/>
          </a:p>
        </p:txBody>
      </p:sp>
      <p:pic>
        <p:nvPicPr>
          <p:cNvPr id="18" name="图片 17">
            <a:extLst>
              <a:ext uri="{FF2B5EF4-FFF2-40B4-BE49-F238E27FC236}">
                <a16:creationId xmlns:a16="http://schemas.microsoft.com/office/drawing/2014/main" id="{23C58BFD-FDF8-4159-BB6C-BC3703692A52}"/>
              </a:ext>
            </a:extLst>
          </p:cNvPr>
          <p:cNvPicPr>
            <a:picLocks noChangeAspect="1"/>
          </p:cNvPicPr>
          <p:nvPr/>
        </p:nvPicPr>
        <p:blipFill>
          <a:blip r:embed="rId2"/>
          <a:stretch>
            <a:fillRect/>
          </a:stretch>
        </p:blipFill>
        <p:spPr>
          <a:xfrm>
            <a:off x="247650" y="3429000"/>
            <a:ext cx="6419850" cy="3095625"/>
          </a:xfrm>
          <a:prstGeom prst="rect">
            <a:avLst/>
          </a:prstGeom>
        </p:spPr>
      </p:pic>
      <p:pic>
        <p:nvPicPr>
          <p:cNvPr id="21" name="图片 20">
            <a:extLst>
              <a:ext uri="{FF2B5EF4-FFF2-40B4-BE49-F238E27FC236}">
                <a16:creationId xmlns:a16="http://schemas.microsoft.com/office/drawing/2014/main" id="{C772EE6A-AEA4-4057-A223-5300766FFB67}"/>
              </a:ext>
            </a:extLst>
          </p:cNvPr>
          <p:cNvPicPr>
            <a:picLocks noChangeAspect="1"/>
          </p:cNvPicPr>
          <p:nvPr/>
        </p:nvPicPr>
        <p:blipFill>
          <a:blip r:embed="rId3"/>
          <a:stretch>
            <a:fillRect/>
          </a:stretch>
        </p:blipFill>
        <p:spPr>
          <a:xfrm>
            <a:off x="247651" y="811338"/>
            <a:ext cx="6419849" cy="2398588"/>
          </a:xfrm>
          <a:prstGeom prst="rect">
            <a:avLst/>
          </a:prstGeom>
        </p:spPr>
      </p:pic>
    </p:spTree>
    <p:extLst>
      <p:ext uri="{BB962C8B-B14F-4D97-AF65-F5344CB8AC3E}">
        <p14:creationId xmlns:p14="http://schemas.microsoft.com/office/powerpoint/2010/main" val="32890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545837-E20E-4369-A2E6-C16C829A73EE}"/>
              </a:ext>
            </a:extLst>
          </p:cNvPr>
          <p:cNvSpPr txBox="1"/>
          <p:nvPr/>
        </p:nvSpPr>
        <p:spPr>
          <a:xfrm>
            <a:off x="371475" y="333375"/>
            <a:ext cx="6858000" cy="461665"/>
          </a:xfrm>
          <a:prstGeom prst="rect">
            <a:avLst/>
          </a:prstGeom>
          <a:noFill/>
        </p:spPr>
        <p:txBody>
          <a:bodyPr wrap="square" rtlCol="0">
            <a:spAutoFit/>
          </a:bodyPr>
          <a:lstStyle/>
          <a:p>
            <a:r>
              <a:rPr lang="zh-CN" altLang="en-US" sz="2400" dirty="0"/>
              <a:t>二、</a:t>
            </a:r>
            <a:r>
              <a:rPr lang="en-US" altLang="zh-CN" sz="2400" dirty="0"/>
              <a:t>buffer</a:t>
            </a:r>
            <a:r>
              <a:rPr lang="zh-CN" altLang="en-US" sz="2400" dirty="0"/>
              <a:t>模块</a:t>
            </a:r>
            <a:r>
              <a:rPr lang="en-US" altLang="zh-CN" sz="2400" dirty="0"/>
              <a:t>——data abstraction</a:t>
            </a:r>
            <a:endParaRPr lang="zh-CN" altLang="en-US" sz="2400" dirty="0"/>
          </a:p>
        </p:txBody>
      </p:sp>
      <p:pic>
        <p:nvPicPr>
          <p:cNvPr id="2" name="图片 1">
            <a:extLst>
              <a:ext uri="{FF2B5EF4-FFF2-40B4-BE49-F238E27FC236}">
                <a16:creationId xmlns:a16="http://schemas.microsoft.com/office/drawing/2014/main" id="{FEB3C620-9B19-4178-A0FB-5D0CF64851C0}"/>
              </a:ext>
            </a:extLst>
          </p:cNvPr>
          <p:cNvPicPr>
            <a:picLocks noChangeAspect="1"/>
          </p:cNvPicPr>
          <p:nvPr/>
        </p:nvPicPr>
        <p:blipFill>
          <a:blip r:embed="rId2"/>
          <a:stretch>
            <a:fillRect/>
          </a:stretch>
        </p:blipFill>
        <p:spPr>
          <a:xfrm>
            <a:off x="219075" y="935682"/>
            <a:ext cx="5991225" cy="4574235"/>
          </a:xfrm>
          <a:prstGeom prst="rect">
            <a:avLst/>
          </a:prstGeom>
        </p:spPr>
      </p:pic>
      <p:sp>
        <p:nvSpPr>
          <p:cNvPr id="3" name="文本框 2">
            <a:extLst>
              <a:ext uri="{FF2B5EF4-FFF2-40B4-BE49-F238E27FC236}">
                <a16:creationId xmlns:a16="http://schemas.microsoft.com/office/drawing/2014/main" id="{4AD86558-D2CA-4331-8DCB-6F4424C6F105}"/>
              </a:ext>
            </a:extLst>
          </p:cNvPr>
          <p:cNvSpPr txBox="1"/>
          <p:nvPr/>
        </p:nvSpPr>
        <p:spPr>
          <a:xfrm>
            <a:off x="2133600" y="5650559"/>
            <a:ext cx="4981575" cy="371475"/>
          </a:xfrm>
          <a:prstGeom prst="rect">
            <a:avLst/>
          </a:prstGeom>
          <a:noFill/>
        </p:spPr>
        <p:txBody>
          <a:bodyPr wrap="square" rtlCol="0">
            <a:spAutoFit/>
          </a:bodyPr>
          <a:lstStyle/>
          <a:p>
            <a:r>
              <a:rPr lang="en-US" altLang="zh-CN" dirty="0"/>
              <a:t>Insert()</a:t>
            </a:r>
            <a:r>
              <a:rPr lang="zh-CN" altLang="en-US" dirty="0"/>
              <a:t>函数。</a:t>
            </a:r>
          </a:p>
        </p:txBody>
      </p:sp>
      <p:pic>
        <p:nvPicPr>
          <p:cNvPr id="5" name="图片 4">
            <a:extLst>
              <a:ext uri="{FF2B5EF4-FFF2-40B4-BE49-F238E27FC236}">
                <a16:creationId xmlns:a16="http://schemas.microsoft.com/office/drawing/2014/main" id="{24CE4130-3A8E-460E-A316-A5A7093401E4}"/>
              </a:ext>
            </a:extLst>
          </p:cNvPr>
          <p:cNvPicPr>
            <a:picLocks noChangeAspect="1"/>
          </p:cNvPicPr>
          <p:nvPr/>
        </p:nvPicPr>
        <p:blipFill>
          <a:blip r:embed="rId3"/>
          <a:stretch>
            <a:fillRect/>
          </a:stretch>
        </p:blipFill>
        <p:spPr>
          <a:xfrm>
            <a:off x="6352909" y="935682"/>
            <a:ext cx="5620016" cy="4574235"/>
          </a:xfrm>
          <a:prstGeom prst="rect">
            <a:avLst/>
          </a:prstGeom>
        </p:spPr>
      </p:pic>
      <p:sp>
        <p:nvSpPr>
          <p:cNvPr id="6" name="文本框 5">
            <a:extLst>
              <a:ext uri="{FF2B5EF4-FFF2-40B4-BE49-F238E27FC236}">
                <a16:creationId xmlns:a16="http://schemas.microsoft.com/office/drawing/2014/main" id="{FF76E96F-5FD4-4C27-8B9E-4843824FDCA3}"/>
              </a:ext>
            </a:extLst>
          </p:cNvPr>
          <p:cNvSpPr txBox="1"/>
          <p:nvPr/>
        </p:nvSpPr>
        <p:spPr>
          <a:xfrm>
            <a:off x="6572250" y="5650559"/>
            <a:ext cx="4981575" cy="923330"/>
          </a:xfrm>
          <a:prstGeom prst="rect">
            <a:avLst/>
          </a:prstGeom>
          <a:noFill/>
        </p:spPr>
        <p:txBody>
          <a:bodyPr wrap="square" rtlCol="0">
            <a:spAutoFit/>
          </a:bodyPr>
          <a:lstStyle/>
          <a:p>
            <a:r>
              <a:rPr lang="zh-CN" altLang="en-US" dirty="0"/>
              <a:t>通过编码字符串（即</a:t>
            </a:r>
            <a:r>
              <a:rPr lang="en-US" altLang="zh-CN" dirty="0"/>
              <a:t>huffman</a:t>
            </a:r>
            <a:r>
              <a:rPr lang="zh-CN" altLang="en-US" dirty="0"/>
              <a:t>模块生成的每个字符对应的</a:t>
            </a:r>
            <a:r>
              <a:rPr lang="en-US" altLang="zh-CN" dirty="0"/>
              <a:t>0</a:t>
            </a:r>
            <a:r>
              <a:rPr lang="zh-CN" altLang="en-US" dirty="0"/>
              <a:t>、</a:t>
            </a:r>
            <a:r>
              <a:rPr lang="en-US" altLang="zh-CN" dirty="0"/>
              <a:t>1</a:t>
            </a:r>
            <a:r>
              <a:rPr lang="zh-CN" altLang="en-US" dirty="0"/>
              <a:t>字符串）构建缓冲区的函数，只需遍历字符串，调用</a:t>
            </a:r>
            <a:r>
              <a:rPr lang="en-US" altLang="zh-CN" dirty="0"/>
              <a:t>insert_bit()</a:t>
            </a:r>
            <a:r>
              <a:rPr lang="zh-CN" altLang="en-US" dirty="0"/>
              <a:t>构造器函数即可。</a:t>
            </a:r>
          </a:p>
        </p:txBody>
      </p:sp>
    </p:spTree>
    <p:extLst>
      <p:ext uri="{BB962C8B-B14F-4D97-AF65-F5344CB8AC3E}">
        <p14:creationId xmlns:p14="http://schemas.microsoft.com/office/powerpoint/2010/main" val="11853386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886</Words>
  <Application>Microsoft Office PowerPoint</Application>
  <PresentationFormat>宽屏</PresentationFormat>
  <Paragraphs>110</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嘉睿 李</cp:lastModifiedBy>
  <cp:revision>200</cp:revision>
  <dcterms:created xsi:type="dcterms:W3CDTF">2015-11-30T07:24:09Z</dcterms:created>
  <dcterms:modified xsi:type="dcterms:W3CDTF">2019-04-28T15:28:28Z</dcterms:modified>
</cp:coreProperties>
</file>