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0DEB150-96BA-4C73-977A-EC44A153BE32}" type="datetimeFigureOut">
              <a:rPr lang="es-BO" smtClean="0"/>
              <a:t>18/3/2023</a:t>
            </a:fld>
            <a:endParaRPr lang="es-BO"/>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s-BO"/>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470C3B24-2E8F-4B8C-9CB2-C72F5055D3E2}" type="slidenum">
              <a:rPr lang="es-BO" smtClean="0"/>
              <a:t>‹Nº›</a:t>
            </a:fld>
            <a:endParaRPr lang="es-BO"/>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0113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0DEB150-96BA-4C73-977A-EC44A153BE32}" type="datetimeFigureOut">
              <a:rPr lang="es-BO" smtClean="0"/>
              <a:t>18/3/2023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70C3B24-2E8F-4B8C-9CB2-C72F5055D3E2}" type="slidenum">
              <a:rPr lang="es-BO" smtClean="0"/>
              <a:t>‹Nº›</a:t>
            </a:fld>
            <a:endParaRPr lang="es-BO"/>
          </a:p>
        </p:txBody>
      </p:sp>
    </p:spTree>
    <p:extLst>
      <p:ext uri="{BB962C8B-B14F-4D97-AF65-F5344CB8AC3E}">
        <p14:creationId xmlns:p14="http://schemas.microsoft.com/office/powerpoint/2010/main" val="4910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0DEB150-96BA-4C73-977A-EC44A153BE32}" type="datetimeFigureOut">
              <a:rPr lang="es-BO" smtClean="0"/>
              <a:t>18/3/2023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70C3B24-2E8F-4B8C-9CB2-C72F5055D3E2}" type="slidenum">
              <a:rPr lang="es-BO" smtClean="0"/>
              <a:t>‹Nº›</a:t>
            </a:fld>
            <a:endParaRPr lang="es-BO"/>
          </a:p>
        </p:txBody>
      </p:sp>
    </p:spTree>
    <p:extLst>
      <p:ext uri="{BB962C8B-B14F-4D97-AF65-F5344CB8AC3E}">
        <p14:creationId xmlns:p14="http://schemas.microsoft.com/office/powerpoint/2010/main" val="3335272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0DEB150-96BA-4C73-977A-EC44A153BE32}" type="datetimeFigureOut">
              <a:rPr lang="es-BO" smtClean="0"/>
              <a:t>18/3/2023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70C3B24-2E8F-4B8C-9CB2-C72F5055D3E2}" type="slidenum">
              <a:rPr lang="es-BO" smtClean="0"/>
              <a:t>‹Nº›</a:t>
            </a:fld>
            <a:endParaRPr lang="es-BO"/>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9841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0DEB150-96BA-4C73-977A-EC44A153BE32}" type="datetimeFigureOut">
              <a:rPr lang="es-BO" smtClean="0"/>
              <a:t>18/3/2023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70C3B24-2E8F-4B8C-9CB2-C72F5055D3E2}" type="slidenum">
              <a:rPr lang="es-BO" smtClean="0"/>
              <a:t>‹Nº›</a:t>
            </a:fld>
            <a:endParaRPr lang="es-BO"/>
          </a:p>
        </p:txBody>
      </p:sp>
    </p:spTree>
    <p:extLst>
      <p:ext uri="{BB962C8B-B14F-4D97-AF65-F5344CB8AC3E}">
        <p14:creationId xmlns:p14="http://schemas.microsoft.com/office/powerpoint/2010/main" val="1915498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0DEB150-96BA-4C73-977A-EC44A153BE32}" type="datetimeFigureOut">
              <a:rPr lang="es-BO" smtClean="0"/>
              <a:t>18/3/2023</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470C3B24-2E8F-4B8C-9CB2-C72F5055D3E2}" type="slidenum">
              <a:rPr lang="es-BO" smtClean="0"/>
              <a:t>‹Nº›</a:t>
            </a:fld>
            <a:endParaRPr lang="es-BO"/>
          </a:p>
        </p:txBody>
      </p:sp>
    </p:spTree>
    <p:extLst>
      <p:ext uri="{BB962C8B-B14F-4D97-AF65-F5344CB8AC3E}">
        <p14:creationId xmlns:p14="http://schemas.microsoft.com/office/powerpoint/2010/main" val="53192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0DEB150-96BA-4C73-977A-EC44A153BE32}" type="datetimeFigureOut">
              <a:rPr lang="es-BO" smtClean="0"/>
              <a:t>18/3/2023</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470C3B24-2E8F-4B8C-9CB2-C72F5055D3E2}" type="slidenum">
              <a:rPr lang="es-BO" smtClean="0"/>
              <a:t>‹Nº›</a:t>
            </a:fld>
            <a:endParaRPr lang="es-BO"/>
          </a:p>
        </p:txBody>
      </p:sp>
    </p:spTree>
    <p:extLst>
      <p:ext uri="{BB962C8B-B14F-4D97-AF65-F5344CB8AC3E}">
        <p14:creationId xmlns:p14="http://schemas.microsoft.com/office/powerpoint/2010/main" val="2078649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0DEB150-96BA-4C73-977A-EC44A153BE32}" type="datetimeFigureOut">
              <a:rPr lang="es-BO" smtClean="0"/>
              <a:t>18/3/2023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70C3B24-2E8F-4B8C-9CB2-C72F5055D3E2}" type="slidenum">
              <a:rPr lang="es-BO" smtClean="0"/>
              <a:t>‹Nº›</a:t>
            </a:fld>
            <a:endParaRPr lang="es-BO"/>
          </a:p>
        </p:txBody>
      </p:sp>
    </p:spTree>
    <p:extLst>
      <p:ext uri="{BB962C8B-B14F-4D97-AF65-F5344CB8AC3E}">
        <p14:creationId xmlns:p14="http://schemas.microsoft.com/office/powerpoint/2010/main" val="2251939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0DEB150-96BA-4C73-977A-EC44A153BE32}" type="datetimeFigureOut">
              <a:rPr lang="es-BO" smtClean="0"/>
              <a:t>18/3/2023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70C3B24-2E8F-4B8C-9CB2-C72F5055D3E2}" type="slidenum">
              <a:rPr lang="es-BO" smtClean="0"/>
              <a:t>‹Nº›</a:t>
            </a:fld>
            <a:endParaRPr lang="es-BO"/>
          </a:p>
        </p:txBody>
      </p:sp>
    </p:spTree>
    <p:extLst>
      <p:ext uri="{BB962C8B-B14F-4D97-AF65-F5344CB8AC3E}">
        <p14:creationId xmlns:p14="http://schemas.microsoft.com/office/powerpoint/2010/main" val="4012080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0DEB150-96BA-4C73-977A-EC44A153BE32}" type="datetimeFigureOut">
              <a:rPr lang="es-BO" smtClean="0"/>
              <a:t>18/3/2023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70C3B24-2E8F-4B8C-9CB2-C72F5055D3E2}" type="slidenum">
              <a:rPr lang="es-BO" smtClean="0"/>
              <a:t>‹Nº›</a:t>
            </a:fld>
            <a:endParaRPr lang="es-BO"/>
          </a:p>
        </p:txBody>
      </p:sp>
    </p:spTree>
    <p:extLst>
      <p:ext uri="{BB962C8B-B14F-4D97-AF65-F5344CB8AC3E}">
        <p14:creationId xmlns:p14="http://schemas.microsoft.com/office/powerpoint/2010/main" val="349884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0DEB150-96BA-4C73-977A-EC44A153BE32}" type="datetimeFigureOut">
              <a:rPr lang="es-BO" smtClean="0"/>
              <a:t>18/3/2023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70C3B24-2E8F-4B8C-9CB2-C72F5055D3E2}" type="slidenum">
              <a:rPr lang="es-BO" smtClean="0"/>
              <a:t>‹Nº›</a:t>
            </a:fld>
            <a:endParaRPr lang="es-BO"/>
          </a:p>
        </p:txBody>
      </p:sp>
    </p:spTree>
    <p:extLst>
      <p:ext uri="{BB962C8B-B14F-4D97-AF65-F5344CB8AC3E}">
        <p14:creationId xmlns:p14="http://schemas.microsoft.com/office/powerpoint/2010/main" val="360007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0DEB150-96BA-4C73-977A-EC44A153BE32}" type="datetimeFigureOut">
              <a:rPr lang="es-BO" smtClean="0"/>
              <a:t>18/3/2023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70C3B24-2E8F-4B8C-9CB2-C72F5055D3E2}" type="slidenum">
              <a:rPr lang="es-BO" smtClean="0"/>
              <a:t>‹Nº›</a:t>
            </a:fld>
            <a:endParaRPr lang="es-BO"/>
          </a:p>
        </p:txBody>
      </p:sp>
    </p:spTree>
    <p:extLst>
      <p:ext uri="{BB962C8B-B14F-4D97-AF65-F5344CB8AC3E}">
        <p14:creationId xmlns:p14="http://schemas.microsoft.com/office/powerpoint/2010/main" val="1514401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0DEB150-96BA-4C73-977A-EC44A153BE32}" type="datetimeFigureOut">
              <a:rPr lang="es-BO" smtClean="0"/>
              <a:t>18/3/2023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470C3B24-2E8F-4B8C-9CB2-C72F5055D3E2}" type="slidenum">
              <a:rPr lang="es-BO" smtClean="0"/>
              <a:t>‹Nº›</a:t>
            </a:fld>
            <a:endParaRPr lang="es-BO"/>
          </a:p>
        </p:txBody>
      </p:sp>
    </p:spTree>
    <p:extLst>
      <p:ext uri="{BB962C8B-B14F-4D97-AF65-F5344CB8AC3E}">
        <p14:creationId xmlns:p14="http://schemas.microsoft.com/office/powerpoint/2010/main" val="153158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0DEB150-96BA-4C73-977A-EC44A153BE32}" type="datetimeFigureOut">
              <a:rPr lang="es-BO" smtClean="0"/>
              <a:t>18/3/2023</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470C3B24-2E8F-4B8C-9CB2-C72F5055D3E2}" type="slidenum">
              <a:rPr lang="es-BO" smtClean="0"/>
              <a:t>‹Nº›</a:t>
            </a:fld>
            <a:endParaRPr lang="es-BO"/>
          </a:p>
        </p:txBody>
      </p:sp>
    </p:spTree>
    <p:extLst>
      <p:ext uri="{BB962C8B-B14F-4D97-AF65-F5344CB8AC3E}">
        <p14:creationId xmlns:p14="http://schemas.microsoft.com/office/powerpoint/2010/main" val="4166259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EB150-96BA-4C73-977A-EC44A153BE32}" type="datetimeFigureOut">
              <a:rPr lang="es-BO" smtClean="0"/>
              <a:t>18/3/2023</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470C3B24-2E8F-4B8C-9CB2-C72F5055D3E2}" type="slidenum">
              <a:rPr lang="es-BO" smtClean="0"/>
              <a:t>‹Nº›</a:t>
            </a:fld>
            <a:endParaRPr lang="es-BO"/>
          </a:p>
        </p:txBody>
      </p:sp>
    </p:spTree>
    <p:extLst>
      <p:ext uri="{BB962C8B-B14F-4D97-AF65-F5344CB8AC3E}">
        <p14:creationId xmlns:p14="http://schemas.microsoft.com/office/powerpoint/2010/main" val="141905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0DEB150-96BA-4C73-977A-EC44A153BE32}" type="datetimeFigureOut">
              <a:rPr lang="es-BO" smtClean="0"/>
              <a:t>18/3/2023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70C3B24-2E8F-4B8C-9CB2-C72F5055D3E2}" type="slidenum">
              <a:rPr lang="es-BO" smtClean="0"/>
              <a:t>‹Nº›</a:t>
            </a:fld>
            <a:endParaRPr lang="es-BO"/>
          </a:p>
        </p:txBody>
      </p:sp>
    </p:spTree>
    <p:extLst>
      <p:ext uri="{BB962C8B-B14F-4D97-AF65-F5344CB8AC3E}">
        <p14:creationId xmlns:p14="http://schemas.microsoft.com/office/powerpoint/2010/main" val="131776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0DEB150-96BA-4C73-977A-EC44A153BE32}" type="datetimeFigureOut">
              <a:rPr lang="es-BO" smtClean="0"/>
              <a:t>18/3/2023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70C3B24-2E8F-4B8C-9CB2-C72F5055D3E2}" type="slidenum">
              <a:rPr lang="es-BO" smtClean="0"/>
              <a:t>‹Nº›</a:t>
            </a:fld>
            <a:endParaRPr lang="es-BO"/>
          </a:p>
        </p:txBody>
      </p:sp>
    </p:spTree>
    <p:extLst>
      <p:ext uri="{BB962C8B-B14F-4D97-AF65-F5344CB8AC3E}">
        <p14:creationId xmlns:p14="http://schemas.microsoft.com/office/powerpoint/2010/main" val="334774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E0DEB150-96BA-4C73-977A-EC44A153BE32}" type="datetimeFigureOut">
              <a:rPr lang="es-BO" smtClean="0"/>
              <a:t>18/3/2023</a:t>
            </a:fld>
            <a:endParaRPr lang="es-BO"/>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s-BO"/>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470C3B24-2E8F-4B8C-9CB2-C72F5055D3E2}" type="slidenum">
              <a:rPr lang="es-BO" smtClean="0"/>
              <a:t>‹Nº›</a:t>
            </a:fld>
            <a:endParaRPr lang="es-BO"/>
          </a:p>
        </p:txBody>
      </p:sp>
    </p:spTree>
    <p:extLst>
      <p:ext uri="{BB962C8B-B14F-4D97-AF65-F5344CB8AC3E}">
        <p14:creationId xmlns:p14="http://schemas.microsoft.com/office/powerpoint/2010/main" val="304405796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B1A3924F-CBD2-4EC4-B943-36FBE6FBD905}"/>
              </a:ext>
            </a:extLst>
          </p:cNvPr>
          <p:cNvSpPr txBox="1"/>
          <p:nvPr/>
        </p:nvSpPr>
        <p:spPr>
          <a:xfrm>
            <a:off x="722672" y="1194619"/>
            <a:ext cx="9320980" cy="2554545"/>
          </a:xfrm>
          <a:prstGeom prst="rect">
            <a:avLst/>
          </a:prstGeom>
          <a:noFill/>
        </p:spPr>
        <p:txBody>
          <a:bodyPr wrap="square">
            <a:spAutoFit/>
          </a:bodyPr>
          <a:lstStyle/>
          <a:p>
            <a:pPr algn="ctr"/>
            <a:r>
              <a:rPr lang="es-MX" sz="4000" b="1" i="0" dirty="0">
                <a:ln w="0"/>
                <a:solidFill>
                  <a:schemeClr val="accent1"/>
                </a:solidFill>
                <a:effectLst>
                  <a:outerShdw blurRad="38100" dist="25400" dir="5400000" algn="ctr" rotWithShape="0">
                    <a:srgbClr val="6E747A">
                      <a:alpha val="43000"/>
                    </a:srgbClr>
                  </a:outerShdw>
                </a:effectLst>
                <a:latin typeface="-apple-system"/>
              </a:rPr>
              <a:t>ANÁLISIS DE LA DIVERSIDAD CULINARIA EN LA INDUSTRIA DE RESTAURANTES EN BUENOS AIRES: UNA PERSPECTIVA GEOGRÁFICA</a:t>
            </a:r>
          </a:p>
        </p:txBody>
      </p:sp>
      <p:sp>
        <p:nvSpPr>
          <p:cNvPr id="10" name="CuadroTexto 9">
            <a:extLst>
              <a:ext uri="{FF2B5EF4-FFF2-40B4-BE49-F238E27FC236}">
                <a16:creationId xmlns:a16="http://schemas.microsoft.com/office/drawing/2014/main" id="{BC2D60AB-0395-4875-B6F1-31359B0D084D}"/>
              </a:ext>
            </a:extLst>
          </p:cNvPr>
          <p:cNvSpPr txBox="1"/>
          <p:nvPr/>
        </p:nvSpPr>
        <p:spPr>
          <a:xfrm>
            <a:off x="5191433" y="3938469"/>
            <a:ext cx="9320980" cy="323165"/>
          </a:xfrm>
          <a:prstGeom prst="rect">
            <a:avLst/>
          </a:prstGeom>
          <a:noFill/>
        </p:spPr>
        <p:txBody>
          <a:bodyPr wrap="square">
            <a:spAutoFit/>
          </a:bodyPr>
          <a:lstStyle/>
          <a:p>
            <a:pPr algn="ctr"/>
            <a:r>
              <a:rPr lang="es-MX" sz="1500" b="1" dirty="0" err="1">
                <a:ln w="0"/>
                <a:solidFill>
                  <a:schemeClr val="tx1">
                    <a:lumMod val="75000"/>
                    <a:lumOff val="25000"/>
                  </a:schemeClr>
                </a:solidFill>
                <a:latin typeface="Arial Black" panose="020B0A04020102020204" pitchFamily="34" charset="0"/>
              </a:rPr>
              <a:t>MSc</a:t>
            </a:r>
            <a:r>
              <a:rPr lang="es-MX" sz="1500" b="1" dirty="0">
                <a:ln w="0"/>
                <a:solidFill>
                  <a:schemeClr val="tx1">
                    <a:lumMod val="75000"/>
                    <a:lumOff val="25000"/>
                  </a:schemeClr>
                </a:solidFill>
                <a:latin typeface="Arial Black" panose="020B0A04020102020204" pitchFamily="34" charset="0"/>
              </a:rPr>
              <a:t>. Willer G. Torrico A.</a:t>
            </a:r>
            <a:endParaRPr lang="es-MX" sz="1500" b="1" i="0" dirty="0">
              <a:ln w="0"/>
              <a:solidFill>
                <a:schemeClr val="tx1">
                  <a:lumMod val="75000"/>
                  <a:lumOff val="25000"/>
                </a:schemeClr>
              </a:solidFill>
              <a:latin typeface="Arial Black" panose="020B0A04020102020204" pitchFamily="34" charset="0"/>
            </a:endParaRPr>
          </a:p>
        </p:txBody>
      </p:sp>
    </p:spTree>
    <p:extLst>
      <p:ext uri="{BB962C8B-B14F-4D97-AF65-F5344CB8AC3E}">
        <p14:creationId xmlns:p14="http://schemas.microsoft.com/office/powerpoint/2010/main" val="3534769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17A277-BBE6-4667-836C-56FE65A4570B}"/>
              </a:ext>
            </a:extLst>
          </p:cNvPr>
          <p:cNvSpPr>
            <a:spLocks noGrp="1"/>
          </p:cNvSpPr>
          <p:nvPr>
            <p:ph type="title"/>
          </p:nvPr>
        </p:nvSpPr>
        <p:spPr/>
        <p:txBody>
          <a:bodyPr/>
          <a:lstStyle/>
          <a:p>
            <a:r>
              <a:rPr lang="es-MX" dirty="0"/>
              <a:t>RESULTADOS</a:t>
            </a:r>
            <a:endParaRPr lang="es-BO" dirty="0"/>
          </a:p>
        </p:txBody>
      </p:sp>
      <p:sp>
        <p:nvSpPr>
          <p:cNvPr id="3" name="Marcador de contenido 2">
            <a:extLst>
              <a:ext uri="{FF2B5EF4-FFF2-40B4-BE49-F238E27FC236}">
                <a16:creationId xmlns:a16="http://schemas.microsoft.com/office/drawing/2014/main" id="{367932C1-4FC3-4A72-B275-0B2243A0D899}"/>
              </a:ext>
            </a:extLst>
          </p:cNvPr>
          <p:cNvSpPr>
            <a:spLocks noGrp="1"/>
          </p:cNvSpPr>
          <p:nvPr>
            <p:ph sz="quarter" idx="13"/>
          </p:nvPr>
        </p:nvSpPr>
        <p:spPr>
          <a:xfrm>
            <a:off x="685800" y="2063396"/>
            <a:ext cx="2942303" cy="3311189"/>
          </a:xfrm>
        </p:spPr>
        <p:txBody>
          <a:bodyPr/>
          <a:lstStyle/>
          <a:p>
            <a:r>
              <a:rPr lang="es-MX" dirty="0"/>
              <a:t>Exploración de datos</a:t>
            </a:r>
            <a:endParaRPr lang="es-BO" dirty="0"/>
          </a:p>
        </p:txBody>
      </p:sp>
      <p:pic>
        <p:nvPicPr>
          <p:cNvPr id="3074" name="Picture 2">
            <a:extLst>
              <a:ext uri="{FF2B5EF4-FFF2-40B4-BE49-F238E27FC236}">
                <a16:creationId xmlns:a16="http://schemas.microsoft.com/office/drawing/2014/main" id="{E86C5769-9993-4FBF-80D3-916D3E0D9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242" y="685800"/>
            <a:ext cx="4793590" cy="4944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11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17A277-BBE6-4667-836C-56FE65A4570B}"/>
              </a:ext>
            </a:extLst>
          </p:cNvPr>
          <p:cNvSpPr>
            <a:spLocks noGrp="1"/>
          </p:cNvSpPr>
          <p:nvPr>
            <p:ph type="title"/>
          </p:nvPr>
        </p:nvSpPr>
        <p:spPr/>
        <p:txBody>
          <a:bodyPr/>
          <a:lstStyle/>
          <a:p>
            <a:r>
              <a:rPr lang="es-MX" dirty="0"/>
              <a:t>RESULTADOS</a:t>
            </a:r>
            <a:endParaRPr lang="es-BO" dirty="0"/>
          </a:p>
        </p:txBody>
      </p:sp>
      <p:sp>
        <p:nvSpPr>
          <p:cNvPr id="3" name="Marcador de contenido 2">
            <a:extLst>
              <a:ext uri="{FF2B5EF4-FFF2-40B4-BE49-F238E27FC236}">
                <a16:creationId xmlns:a16="http://schemas.microsoft.com/office/drawing/2014/main" id="{367932C1-4FC3-4A72-B275-0B2243A0D899}"/>
              </a:ext>
            </a:extLst>
          </p:cNvPr>
          <p:cNvSpPr>
            <a:spLocks noGrp="1"/>
          </p:cNvSpPr>
          <p:nvPr>
            <p:ph sz="quarter" idx="13"/>
          </p:nvPr>
        </p:nvSpPr>
        <p:spPr>
          <a:xfrm>
            <a:off x="685800" y="2063396"/>
            <a:ext cx="2942303" cy="3311189"/>
          </a:xfrm>
        </p:spPr>
        <p:txBody>
          <a:bodyPr/>
          <a:lstStyle/>
          <a:p>
            <a:r>
              <a:rPr lang="es-MX" dirty="0"/>
              <a:t>Exploración de datos</a:t>
            </a:r>
            <a:endParaRPr lang="es-BO" dirty="0"/>
          </a:p>
        </p:txBody>
      </p:sp>
      <p:pic>
        <p:nvPicPr>
          <p:cNvPr id="4098" name="Picture 2">
            <a:extLst>
              <a:ext uri="{FF2B5EF4-FFF2-40B4-BE49-F238E27FC236}">
                <a16:creationId xmlns:a16="http://schemas.microsoft.com/office/drawing/2014/main" id="{D064FDF7-9753-4B75-B6AD-FACE752E9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2747" y="817333"/>
            <a:ext cx="7173452" cy="455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37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17A277-BBE6-4667-836C-56FE65A4570B}"/>
              </a:ext>
            </a:extLst>
          </p:cNvPr>
          <p:cNvSpPr>
            <a:spLocks noGrp="1"/>
          </p:cNvSpPr>
          <p:nvPr>
            <p:ph type="title"/>
          </p:nvPr>
        </p:nvSpPr>
        <p:spPr/>
        <p:txBody>
          <a:bodyPr/>
          <a:lstStyle/>
          <a:p>
            <a:r>
              <a:rPr lang="es-MX" dirty="0"/>
              <a:t>RESULTADOS</a:t>
            </a:r>
            <a:endParaRPr lang="es-BO" dirty="0"/>
          </a:p>
        </p:txBody>
      </p:sp>
      <p:sp>
        <p:nvSpPr>
          <p:cNvPr id="3" name="Marcador de contenido 2">
            <a:extLst>
              <a:ext uri="{FF2B5EF4-FFF2-40B4-BE49-F238E27FC236}">
                <a16:creationId xmlns:a16="http://schemas.microsoft.com/office/drawing/2014/main" id="{367932C1-4FC3-4A72-B275-0B2243A0D899}"/>
              </a:ext>
            </a:extLst>
          </p:cNvPr>
          <p:cNvSpPr>
            <a:spLocks noGrp="1"/>
          </p:cNvSpPr>
          <p:nvPr>
            <p:ph sz="quarter" idx="13"/>
          </p:nvPr>
        </p:nvSpPr>
        <p:spPr>
          <a:xfrm>
            <a:off x="685800" y="2063396"/>
            <a:ext cx="2942303" cy="3311189"/>
          </a:xfrm>
        </p:spPr>
        <p:txBody>
          <a:bodyPr/>
          <a:lstStyle/>
          <a:p>
            <a:r>
              <a:rPr lang="es-MX" dirty="0"/>
              <a:t>Exploración de datos</a:t>
            </a:r>
            <a:endParaRPr lang="es-BO" dirty="0"/>
          </a:p>
        </p:txBody>
      </p:sp>
      <p:pic>
        <p:nvPicPr>
          <p:cNvPr id="5122" name="Picture 2" descr="Mapa de distribución">
            <a:extLst>
              <a:ext uri="{FF2B5EF4-FFF2-40B4-BE49-F238E27FC236}">
                <a16:creationId xmlns:a16="http://schemas.microsoft.com/office/drawing/2014/main" id="{156BCBBD-ED82-4A27-AB2D-487EC875A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329" y="1773405"/>
            <a:ext cx="7992870" cy="3311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993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17A277-BBE6-4667-836C-56FE65A4570B}"/>
              </a:ext>
            </a:extLst>
          </p:cNvPr>
          <p:cNvSpPr>
            <a:spLocks noGrp="1"/>
          </p:cNvSpPr>
          <p:nvPr>
            <p:ph type="title"/>
          </p:nvPr>
        </p:nvSpPr>
        <p:spPr/>
        <p:txBody>
          <a:bodyPr/>
          <a:lstStyle/>
          <a:p>
            <a:r>
              <a:rPr lang="es-MX" dirty="0"/>
              <a:t>RESULTADOS</a:t>
            </a:r>
            <a:endParaRPr lang="es-BO" dirty="0"/>
          </a:p>
        </p:txBody>
      </p:sp>
      <p:sp>
        <p:nvSpPr>
          <p:cNvPr id="3" name="Marcador de contenido 2">
            <a:extLst>
              <a:ext uri="{FF2B5EF4-FFF2-40B4-BE49-F238E27FC236}">
                <a16:creationId xmlns:a16="http://schemas.microsoft.com/office/drawing/2014/main" id="{367932C1-4FC3-4A72-B275-0B2243A0D899}"/>
              </a:ext>
            </a:extLst>
          </p:cNvPr>
          <p:cNvSpPr>
            <a:spLocks noGrp="1"/>
          </p:cNvSpPr>
          <p:nvPr>
            <p:ph sz="quarter" idx="13"/>
          </p:nvPr>
        </p:nvSpPr>
        <p:spPr>
          <a:xfrm>
            <a:off x="685800" y="2063396"/>
            <a:ext cx="2942303" cy="3311189"/>
          </a:xfrm>
        </p:spPr>
        <p:txBody>
          <a:bodyPr/>
          <a:lstStyle/>
          <a:p>
            <a:r>
              <a:rPr lang="es-MX" dirty="0"/>
              <a:t>PRUEBA DE HIPOTESIS</a:t>
            </a:r>
            <a:endParaRPr lang="es-BO" dirty="0"/>
          </a:p>
        </p:txBody>
      </p:sp>
      <p:sp>
        <p:nvSpPr>
          <p:cNvPr id="4" name="Rectangle 1">
            <a:extLst>
              <a:ext uri="{FF2B5EF4-FFF2-40B4-BE49-F238E27FC236}">
                <a16:creationId xmlns:a16="http://schemas.microsoft.com/office/drawing/2014/main" id="{8A1A1F10-72F3-4D1A-A63C-DEE45146543A}"/>
              </a:ext>
            </a:extLst>
          </p:cNvPr>
          <p:cNvSpPr>
            <a:spLocks noChangeArrowheads="1"/>
          </p:cNvSpPr>
          <p:nvPr/>
        </p:nvSpPr>
        <p:spPr bwMode="auto">
          <a:xfrm>
            <a:off x="3364548" y="2693015"/>
            <a:ext cx="8141652"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600" b="0" i="0" u="none" strike="noStrike" cap="none" normalizeH="0" baseline="0" dirty="0">
                <a:ln>
                  <a:noFill/>
                </a:ln>
                <a:solidFill>
                  <a:schemeClr val="tx1"/>
                </a:solidFill>
                <a:effectLst/>
                <a:latin typeface="Arial Unicode MS"/>
              </a:rPr>
              <a:t>Chi-cuadrado para la tabla de contingencia entre categoría y barrio: 710.7999068087462 </a:t>
            </a: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600" b="0" i="0" u="none" strike="noStrike" cap="none" normalizeH="0" baseline="0" dirty="0">
                <a:ln>
                  <a:noFill/>
                </a:ln>
                <a:solidFill>
                  <a:schemeClr val="tx1"/>
                </a:solidFill>
                <a:effectLst/>
                <a:latin typeface="Arial Unicode MS"/>
              </a:rPr>
              <a:t>Valor p para la tabla de contingencia entre categoría y barrio: 2.2443631477357643e-31</a:t>
            </a:r>
          </a:p>
          <a:p>
            <a:pPr marL="0" marR="0" lvl="0" indent="0" algn="l" defTabSz="914400" rtl="0" eaLnBrk="0" fontAlgn="base" latinLnBrk="0" hangingPunct="0">
              <a:lnSpc>
                <a:spcPct val="100000"/>
              </a:lnSpc>
              <a:spcBef>
                <a:spcPct val="0"/>
              </a:spcBef>
              <a:spcAft>
                <a:spcPct val="0"/>
              </a:spcAft>
              <a:buClrTx/>
              <a:buSzTx/>
              <a:buFontTx/>
              <a:buNone/>
              <a:tabLst/>
            </a:pPr>
            <a:endParaRPr lang="es-BO" altLang="es-BO" sz="16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BO" altLang="es-BO"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600" b="0" i="0" u="none" strike="noStrike" cap="none" normalizeH="0" baseline="0" dirty="0">
                <a:ln>
                  <a:noFill/>
                </a:ln>
                <a:solidFill>
                  <a:schemeClr val="tx1"/>
                </a:solidFill>
                <a:effectLst/>
                <a:latin typeface="Arial Unicode MS"/>
              </a:rPr>
              <a:t>Chi-cuadrado para la tabla de contingencia entre cocina y barrio: 2804.373883744627</a:t>
            </a: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600" b="0" i="0" u="none" strike="noStrike" cap="none" normalizeH="0" baseline="0" dirty="0">
                <a:ln>
                  <a:noFill/>
                </a:ln>
                <a:solidFill>
                  <a:schemeClr val="tx1"/>
                </a:solidFill>
                <a:effectLst/>
                <a:latin typeface="Arial Unicode MS"/>
              </a:rPr>
              <a:t> Valor p para la tabla de contingencia entre cocina y barrio: 1.4013325810103067e-10</a:t>
            </a:r>
            <a:r>
              <a:rPr kumimoji="0" lang="es-BO" altLang="es-BO" sz="1600" b="0" i="0" u="none" strike="noStrike" cap="none" normalizeH="0" baseline="0" dirty="0">
                <a:ln>
                  <a:noFill/>
                </a:ln>
                <a:solidFill>
                  <a:schemeClr val="tx1"/>
                </a:solidFill>
                <a:effectLst/>
              </a:rPr>
              <a:t> </a:t>
            </a:r>
            <a:endParaRPr kumimoji="0" lang="es-BO" altLang="es-BO"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6154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17A277-BBE6-4667-836C-56FE65A4570B}"/>
              </a:ext>
            </a:extLst>
          </p:cNvPr>
          <p:cNvSpPr>
            <a:spLocks noGrp="1"/>
          </p:cNvSpPr>
          <p:nvPr>
            <p:ph type="title"/>
          </p:nvPr>
        </p:nvSpPr>
        <p:spPr/>
        <p:txBody>
          <a:bodyPr/>
          <a:lstStyle/>
          <a:p>
            <a:r>
              <a:rPr lang="es-MX" dirty="0"/>
              <a:t>RESULTADOS</a:t>
            </a:r>
            <a:endParaRPr lang="es-BO" dirty="0"/>
          </a:p>
        </p:txBody>
      </p:sp>
      <p:sp>
        <p:nvSpPr>
          <p:cNvPr id="3" name="Marcador de contenido 2">
            <a:extLst>
              <a:ext uri="{FF2B5EF4-FFF2-40B4-BE49-F238E27FC236}">
                <a16:creationId xmlns:a16="http://schemas.microsoft.com/office/drawing/2014/main" id="{367932C1-4FC3-4A72-B275-0B2243A0D899}"/>
              </a:ext>
            </a:extLst>
          </p:cNvPr>
          <p:cNvSpPr>
            <a:spLocks noGrp="1"/>
          </p:cNvSpPr>
          <p:nvPr>
            <p:ph sz="quarter" idx="13"/>
          </p:nvPr>
        </p:nvSpPr>
        <p:spPr>
          <a:xfrm>
            <a:off x="685800" y="2063396"/>
            <a:ext cx="2942303" cy="3311189"/>
          </a:xfrm>
        </p:spPr>
        <p:txBody>
          <a:bodyPr/>
          <a:lstStyle/>
          <a:p>
            <a:pPr algn="l"/>
            <a:r>
              <a:rPr lang="es-MX" dirty="0"/>
              <a:t>aplicación del método de </a:t>
            </a:r>
            <a:r>
              <a:rPr lang="es-MX" dirty="0" err="1"/>
              <a:t>Elbow</a:t>
            </a:r>
            <a:r>
              <a:rPr lang="es-MX" dirty="0"/>
              <a:t> y Silueta para </a:t>
            </a:r>
            <a:r>
              <a:rPr lang="es-MX" dirty="0" err="1"/>
              <a:t>Kmeans</a:t>
            </a:r>
            <a:endParaRPr lang="es-MX" dirty="0"/>
          </a:p>
        </p:txBody>
      </p:sp>
      <p:pic>
        <p:nvPicPr>
          <p:cNvPr id="7170" name="Picture 2">
            <a:extLst>
              <a:ext uri="{FF2B5EF4-FFF2-40B4-BE49-F238E27FC236}">
                <a16:creationId xmlns:a16="http://schemas.microsoft.com/office/drawing/2014/main" id="{14CDD4E9-F922-434C-BF7D-640A7A115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308" y="579533"/>
            <a:ext cx="6520375" cy="458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61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17A277-BBE6-4667-836C-56FE65A4570B}"/>
              </a:ext>
            </a:extLst>
          </p:cNvPr>
          <p:cNvSpPr>
            <a:spLocks noGrp="1"/>
          </p:cNvSpPr>
          <p:nvPr>
            <p:ph type="title"/>
          </p:nvPr>
        </p:nvSpPr>
        <p:spPr/>
        <p:txBody>
          <a:bodyPr/>
          <a:lstStyle/>
          <a:p>
            <a:r>
              <a:rPr lang="es-MX" dirty="0"/>
              <a:t>RESULTADOS</a:t>
            </a:r>
            <a:endParaRPr lang="es-BO" dirty="0"/>
          </a:p>
        </p:txBody>
      </p:sp>
      <p:sp>
        <p:nvSpPr>
          <p:cNvPr id="3" name="Marcador de contenido 2">
            <a:extLst>
              <a:ext uri="{FF2B5EF4-FFF2-40B4-BE49-F238E27FC236}">
                <a16:creationId xmlns:a16="http://schemas.microsoft.com/office/drawing/2014/main" id="{367932C1-4FC3-4A72-B275-0B2243A0D899}"/>
              </a:ext>
            </a:extLst>
          </p:cNvPr>
          <p:cNvSpPr>
            <a:spLocks noGrp="1"/>
          </p:cNvSpPr>
          <p:nvPr>
            <p:ph sz="quarter" idx="13"/>
          </p:nvPr>
        </p:nvSpPr>
        <p:spPr>
          <a:xfrm>
            <a:off x="685800" y="2063396"/>
            <a:ext cx="2942303" cy="3311189"/>
          </a:xfrm>
        </p:spPr>
        <p:txBody>
          <a:bodyPr/>
          <a:lstStyle/>
          <a:p>
            <a:pPr algn="l"/>
            <a:r>
              <a:rPr lang="es-MX" dirty="0"/>
              <a:t>aplicación del método de </a:t>
            </a:r>
            <a:r>
              <a:rPr lang="es-MX" dirty="0" err="1"/>
              <a:t>Elbow</a:t>
            </a:r>
            <a:r>
              <a:rPr lang="es-MX" dirty="0"/>
              <a:t> y Silueta para </a:t>
            </a:r>
            <a:r>
              <a:rPr lang="es-MX" dirty="0" err="1"/>
              <a:t>Kmeans</a:t>
            </a:r>
            <a:endParaRPr lang="es-MX" dirty="0"/>
          </a:p>
        </p:txBody>
      </p:sp>
      <p:pic>
        <p:nvPicPr>
          <p:cNvPr id="8194" name="Picture 2">
            <a:extLst>
              <a:ext uri="{FF2B5EF4-FFF2-40B4-BE49-F238E27FC236}">
                <a16:creationId xmlns:a16="http://schemas.microsoft.com/office/drawing/2014/main" id="{CBAE9166-46EB-46E0-8BDA-B5BEC5F34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7089" y="226188"/>
            <a:ext cx="7089110" cy="5260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255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17A277-BBE6-4667-836C-56FE65A4570B}"/>
              </a:ext>
            </a:extLst>
          </p:cNvPr>
          <p:cNvSpPr>
            <a:spLocks noGrp="1"/>
          </p:cNvSpPr>
          <p:nvPr>
            <p:ph type="title"/>
          </p:nvPr>
        </p:nvSpPr>
        <p:spPr/>
        <p:txBody>
          <a:bodyPr/>
          <a:lstStyle/>
          <a:p>
            <a:r>
              <a:rPr lang="es-MX" dirty="0"/>
              <a:t>RESULTADOS</a:t>
            </a:r>
            <a:endParaRPr lang="es-BO" dirty="0"/>
          </a:p>
        </p:txBody>
      </p:sp>
      <p:sp>
        <p:nvSpPr>
          <p:cNvPr id="3" name="Marcador de contenido 2">
            <a:extLst>
              <a:ext uri="{FF2B5EF4-FFF2-40B4-BE49-F238E27FC236}">
                <a16:creationId xmlns:a16="http://schemas.microsoft.com/office/drawing/2014/main" id="{367932C1-4FC3-4A72-B275-0B2243A0D899}"/>
              </a:ext>
            </a:extLst>
          </p:cNvPr>
          <p:cNvSpPr>
            <a:spLocks noGrp="1"/>
          </p:cNvSpPr>
          <p:nvPr>
            <p:ph sz="quarter" idx="13"/>
          </p:nvPr>
        </p:nvSpPr>
        <p:spPr>
          <a:xfrm>
            <a:off x="685800" y="2063396"/>
            <a:ext cx="2942303" cy="3311189"/>
          </a:xfrm>
        </p:spPr>
        <p:txBody>
          <a:bodyPr/>
          <a:lstStyle/>
          <a:p>
            <a:pPr algn="l"/>
            <a:r>
              <a:rPr lang="es-MX" dirty="0"/>
              <a:t>aplicación del método de </a:t>
            </a:r>
            <a:r>
              <a:rPr lang="es-MX" dirty="0" err="1"/>
              <a:t>Elbow</a:t>
            </a:r>
            <a:r>
              <a:rPr lang="es-MX" dirty="0"/>
              <a:t> y Silueta para </a:t>
            </a:r>
            <a:r>
              <a:rPr lang="es-MX" dirty="0" err="1"/>
              <a:t>Kmeans</a:t>
            </a:r>
            <a:endParaRPr lang="es-MX" dirty="0"/>
          </a:p>
        </p:txBody>
      </p:sp>
      <p:pic>
        <p:nvPicPr>
          <p:cNvPr id="9218" name="Picture 2" descr="Mapa KMeans">
            <a:extLst>
              <a:ext uri="{FF2B5EF4-FFF2-40B4-BE49-F238E27FC236}">
                <a16:creationId xmlns:a16="http://schemas.microsoft.com/office/drawing/2014/main" id="{5490B285-B27D-4B86-A9AE-61BA8A19D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363" y="2063396"/>
            <a:ext cx="7653837" cy="2454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746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7F02A-5B1B-4BA2-AF22-647ADA28D9BE}"/>
              </a:ext>
            </a:extLst>
          </p:cNvPr>
          <p:cNvSpPr>
            <a:spLocks noGrp="1"/>
          </p:cNvSpPr>
          <p:nvPr>
            <p:ph type="title"/>
          </p:nvPr>
        </p:nvSpPr>
        <p:spPr/>
        <p:txBody>
          <a:bodyPr/>
          <a:lstStyle/>
          <a:p>
            <a:r>
              <a:rPr lang="es-MX" dirty="0"/>
              <a:t>CONCLUSIONES</a:t>
            </a:r>
            <a:endParaRPr lang="es-BO" dirty="0"/>
          </a:p>
        </p:txBody>
      </p:sp>
      <p:sp>
        <p:nvSpPr>
          <p:cNvPr id="3" name="Marcador de contenido 2">
            <a:extLst>
              <a:ext uri="{FF2B5EF4-FFF2-40B4-BE49-F238E27FC236}">
                <a16:creationId xmlns:a16="http://schemas.microsoft.com/office/drawing/2014/main" id="{A2853357-251A-40F6-A892-793BC6BC84C2}"/>
              </a:ext>
            </a:extLst>
          </p:cNvPr>
          <p:cNvSpPr>
            <a:spLocks noGrp="1"/>
          </p:cNvSpPr>
          <p:nvPr>
            <p:ph sz="quarter" idx="13"/>
          </p:nvPr>
        </p:nvSpPr>
        <p:spPr>
          <a:xfrm>
            <a:off x="685800" y="1637072"/>
            <a:ext cx="10394707" cy="3737514"/>
          </a:xfrm>
        </p:spPr>
        <p:txBody>
          <a:bodyPr>
            <a:normAutofit/>
          </a:bodyPr>
          <a:lstStyle/>
          <a:p>
            <a:pPr algn="l">
              <a:buFont typeface="Arial" panose="020B0604020202020204" pitchFamily="34" charset="0"/>
              <a:buChar char="•"/>
            </a:pPr>
            <a:r>
              <a:rPr lang="es-MX" dirty="0"/>
              <a:t>Se observa una alta concentración de negocios de comida y bebida en los barrios de Balvanera, San Nicolás, Recoleta y Palermo, especialmente en la categoría de restaurantes y cafés. Esto indica que estos barrios pueden ser lugares ideales para abrir un negocio de comida y bebida debido a la alta demanda en la zona.</a:t>
            </a:r>
          </a:p>
          <a:p>
            <a:pPr algn="l">
              <a:buFont typeface="Arial" panose="020B0604020202020204" pitchFamily="34" charset="0"/>
              <a:buChar char="•"/>
            </a:pPr>
            <a:r>
              <a:rPr lang="es-MX" dirty="0"/>
              <a:t>La mayoría de los locales ofrecen comida del tipo "Minutas", seguida de la categoría "Internacional" y "Tradicional". Esto puede ser útil para los emprendedores que buscan abrir un negocio de comida y bebida en la ciudad, ya que pueden optar por ofrecer este tipo de comida para satisfacer la demanda del mercado.</a:t>
            </a:r>
          </a:p>
          <a:p>
            <a:endParaRPr lang="es-BO" dirty="0"/>
          </a:p>
        </p:txBody>
      </p:sp>
    </p:spTree>
    <p:extLst>
      <p:ext uri="{BB962C8B-B14F-4D97-AF65-F5344CB8AC3E}">
        <p14:creationId xmlns:p14="http://schemas.microsoft.com/office/powerpoint/2010/main" val="2118918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7F02A-5B1B-4BA2-AF22-647ADA28D9BE}"/>
              </a:ext>
            </a:extLst>
          </p:cNvPr>
          <p:cNvSpPr>
            <a:spLocks noGrp="1"/>
          </p:cNvSpPr>
          <p:nvPr>
            <p:ph type="title"/>
          </p:nvPr>
        </p:nvSpPr>
        <p:spPr/>
        <p:txBody>
          <a:bodyPr/>
          <a:lstStyle/>
          <a:p>
            <a:r>
              <a:rPr lang="es-MX" dirty="0"/>
              <a:t>CONCLUSIONES</a:t>
            </a:r>
            <a:endParaRPr lang="es-BO" dirty="0"/>
          </a:p>
        </p:txBody>
      </p:sp>
      <p:sp>
        <p:nvSpPr>
          <p:cNvPr id="3" name="Marcador de contenido 2">
            <a:extLst>
              <a:ext uri="{FF2B5EF4-FFF2-40B4-BE49-F238E27FC236}">
                <a16:creationId xmlns:a16="http://schemas.microsoft.com/office/drawing/2014/main" id="{A2853357-251A-40F6-A892-793BC6BC84C2}"/>
              </a:ext>
            </a:extLst>
          </p:cNvPr>
          <p:cNvSpPr>
            <a:spLocks noGrp="1"/>
          </p:cNvSpPr>
          <p:nvPr>
            <p:ph sz="quarter" idx="13"/>
          </p:nvPr>
        </p:nvSpPr>
        <p:spPr>
          <a:xfrm>
            <a:off x="582561" y="1946788"/>
            <a:ext cx="10394707" cy="3737514"/>
          </a:xfrm>
        </p:spPr>
        <p:txBody>
          <a:bodyPr>
            <a:normAutofit fontScale="92500" lnSpcReduction="20000"/>
          </a:bodyPr>
          <a:lstStyle/>
          <a:p>
            <a:pPr algn="l">
              <a:buFont typeface="Arial" panose="020B0604020202020204" pitchFamily="34" charset="0"/>
              <a:buChar char="•"/>
            </a:pPr>
            <a:r>
              <a:rPr lang="es-MX" sz="2200" dirty="0"/>
              <a:t>El valor del chi-cuadrado indica que existe una relación significativa entre las variables de la tabla de contingencia, lo que sugiere que la ubicación geográfica puede ser un factor importante a considerar al momento de decidir qué tipo de restaurante abrir y qué tipo de cocina ofrecer. Por lo tanto, se recomienda que los emprendedores presten atención a la ubicación geográfica y a las preferencias culinarias de los clientes potenciales antes de abrir un negocio de comida y bebida en la ciudad.</a:t>
            </a:r>
          </a:p>
          <a:p>
            <a:pPr algn="l">
              <a:buFont typeface="Arial" panose="020B0604020202020204" pitchFamily="34" charset="0"/>
              <a:buChar char="•"/>
            </a:pPr>
            <a:r>
              <a:rPr lang="es-MX" sz="2200" dirty="0"/>
              <a:t>La curva de </a:t>
            </a:r>
            <a:r>
              <a:rPr lang="es-MX" sz="2200" dirty="0" err="1"/>
              <a:t>Elbow</a:t>
            </a:r>
            <a:r>
              <a:rPr lang="es-MX" sz="2200" dirty="0"/>
              <a:t> </a:t>
            </a:r>
            <a:r>
              <a:rPr lang="es-MX" sz="2200" dirty="0" err="1"/>
              <a:t>Method</a:t>
            </a:r>
            <a:r>
              <a:rPr lang="es-MX" sz="2200" dirty="0"/>
              <a:t> sugiere que hay una tendencia a la formación de grupos más pequeños de restaurantes con características similares. Aunque no hay un punto claro de inflexión en la curva, se recomienda que los emprendedores consideren agrupar los restaurantes en </a:t>
            </a:r>
            <a:r>
              <a:rPr lang="es-MX" sz="2200" dirty="0" err="1"/>
              <a:t>clusters</a:t>
            </a:r>
            <a:r>
              <a:rPr lang="es-MX" sz="2200" dirty="0"/>
              <a:t> para identificar áreas con características similares y analizar la competencia en la zona.</a:t>
            </a:r>
          </a:p>
          <a:p>
            <a:endParaRPr lang="es-BO" dirty="0"/>
          </a:p>
        </p:txBody>
      </p:sp>
    </p:spTree>
    <p:extLst>
      <p:ext uri="{BB962C8B-B14F-4D97-AF65-F5344CB8AC3E}">
        <p14:creationId xmlns:p14="http://schemas.microsoft.com/office/powerpoint/2010/main" val="1982833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7F02A-5B1B-4BA2-AF22-647ADA28D9BE}"/>
              </a:ext>
            </a:extLst>
          </p:cNvPr>
          <p:cNvSpPr>
            <a:spLocks noGrp="1"/>
          </p:cNvSpPr>
          <p:nvPr>
            <p:ph type="title"/>
          </p:nvPr>
        </p:nvSpPr>
        <p:spPr/>
        <p:txBody>
          <a:bodyPr/>
          <a:lstStyle/>
          <a:p>
            <a:r>
              <a:rPr lang="es-MX" dirty="0"/>
              <a:t>CONCLUSIONES</a:t>
            </a:r>
            <a:endParaRPr lang="es-BO" dirty="0"/>
          </a:p>
        </p:txBody>
      </p:sp>
      <p:sp>
        <p:nvSpPr>
          <p:cNvPr id="3" name="Marcador de contenido 2">
            <a:extLst>
              <a:ext uri="{FF2B5EF4-FFF2-40B4-BE49-F238E27FC236}">
                <a16:creationId xmlns:a16="http://schemas.microsoft.com/office/drawing/2014/main" id="{A2853357-251A-40F6-A892-793BC6BC84C2}"/>
              </a:ext>
            </a:extLst>
          </p:cNvPr>
          <p:cNvSpPr>
            <a:spLocks noGrp="1"/>
          </p:cNvSpPr>
          <p:nvPr>
            <p:ph sz="quarter" idx="13"/>
          </p:nvPr>
        </p:nvSpPr>
        <p:spPr>
          <a:xfrm>
            <a:off x="582561" y="1946788"/>
            <a:ext cx="10394707" cy="3737514"/>
          </a:xfrm>
        </p:spPr>
        <p:txBody>
          <a:bodyPr>
            <a:normAutofit fontScale="92500" lnSpcReduction="20000"/>
          </a:bodyPr>
          <a:lstStyle/>
          <a:p>
            <a:pPr algn="l">
              <a:buFont typeface="Arial" panose="020B0604020202020204" pitchFamily="34" charset="0"/>
              <a:buChar char="•"/>
            </a:pPr>
            <a:r>
              <a:rPr lang="es-MX" sz="2200" dirty="0"/>
              <a:t>La curva de Silueta muestra que los </a:t>
            </a:r>
            <a:r>
              <a:rPr lang="es-MX" sz="2200" dirty="0" err="1"/>
              <a:t>clusters</a:t>
            </a:r>
            <a:r>
              <a:rPr lang="es-MX" sz="2200" dirty="0"/>
              <a:t> tienen una variación en la densidad y separación de los datos, con algunos </a:t>
            </a:r>
            <a:r>
              <a:rPr lang="es-MX" sz="2200" dirty="0" err="1"/>
              <a:t>clusters</a:t>
            </a:r>
            <a:r>
              <a:rPr lang="es-MX" sz="2200" dirty="0"/>
              <a:t> con una silueta más alta que otros. Se recomienda que los emprendedores presten atención a la densidad de restaurantes en los </a:t>
            </a:r>
            <a:r>
              <a:rPr lang="es-MX" sz="2200" dirty="0" err="1"/>
              <a:t>clusters</a:t>
            </a:r>
            <a:r>
              <a:rPr lang="es-MX" sz="2200" dirty="0"/>
              <a:t> con una silueta más alta para identificar áreas con alta demanda y características similares en términos de tipo de comida, estilo de restaurante, precios, etc.</a:t>
            </a:r>
          </a:p>
          <a:p>
            <a:pPr algn="l">
              <a:buFont typeface="Arial" panose="020B0604020202020204" pitchFamily="34" charset="0"/>
              <a:buChar char="•"/>
            </a:pPr>
            <a:r>
              <a:rPr lang="es-MX" sz="2200" dirty="0"/>
              <a:t>El modelo de </a:t>
            </a:r>
            <a:r>
              <a:rPr lang="es-MX" sz="2200" dirty="0" err="1"/>
              <a:t>clustering</a:t>
            </a:r>
            <a:r>
              <a:rPr lang="es-MX" sz="2200" dirty="0"/>
              <a:t> </a:t>
            </a:r>
            <a:r>
              <a:rPr lang="es-MX" sz="2200" dirty="0" err="1"/>
              <a:t>Kmeans</a:t>
            </a:r>
            <a:r>
              <a:rPr lang="es-MX" sz="2200" dirty="0"/>
              <a:t> se ajustó a 4 </a:t>
            </a:r>
            <a:r>
              <a:rPr lang="es-MX" sz="2200" dirty="0" err="1"/>
              <a:t>clusters</a:t>
            </a:r>
            <a:r>
              <a:rPr lang="es-MX" sz="2200" dirty="0"/>
              <a:t>, lo que sugiere que los datos se pueden agrupar en 4 grupos diferentes. Los puntos de color en el gráfico indican la ubicación geográfica de los restaurantes en cada </a:t>
            </a:r>
            <a:r>
              <a:rPr lang="es-MX" sz="2200" dirty="0" err="1"/>
              <a:t>cluster</a:t>
            </a:r>
            <a:r>
              <a:rPr lang="es-MX" sz="2200" dirty="0"/>
              <a:t>. Se recomienda que los emprendedores consideren la ubicación geográfica de su negocio y la competencia en la zona antes de decidir en qué </a:t>
            </a:r>
            <a:r>
              <a:rPr lang="es-MX" sz="2200" dirty="0" err="1"/>
              <a:t>cluster</a:t>
            </a:r>
            <a:r>
              <a:rPr lang="es-MX" sz="2200" dirty="0"/>
              <a:t> ubicarse.</a:t>
            </a:r>
          </a:p>
          <a:p>
            <a:endParaRPr lang="es-BO" dirty="0"/>
          </a:p>
        </p:txBody>
      </p:sp>
    </p:spTree>
    <p:extLst>
      <p:ext uri="{BB962C8B-B14F-4D97-AF65-F5344CB8AC3E}">
        <p14:creationId xmlns:p14="http://schemas.microsoft.com/office/powerpoint/2010/main" val="4049498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AF1E2-1E67-4E26-9462-29A837831B27}"/>
              </a:ext>
            </a:extLst>
          </p:cNvPr>
          <p:cNvSpPr>
            <a:spLocks noGrp="1"/>
          </p:cNvSpPr>
          <p:nvPr>
            <p:ph type="title"/>
          </p:nvPr>
        </p:nvSpPr>
        <p:spPr/>
        <p:txBody>
          <a:bodyPr/>
          <a:lstStyle/>
          <a:p>
            <a:r>
              <a:rPr lang="es-MX" dirty="0"/>
              <a:t>INTRODUCCION</a:t>
            </a:r>
            <a:endParaRPr lang="es-BO" dirty="0"/>
          </a:p>
        </p:txBody>
      </p:sp>
      <p:sp>
        <p:nvSpPr>
          <p:cNvPr id="3" name="Marcador de contenido 2">
            <a:extLst>
              <a:ext uri="{FF2B5EF4-FFF2-40B4-BE49-F238E27FC236}">
                <a16:creationId xmlns:a16="http://schemas.microsoft.com/office/drawing/2014/main" id="{1C65C3BF-569A-4059-B74A-6865EE101A10}"/>
              </a:ext>
            </a:extLst>
          </p:cNvPr>
          <p:cNvSpPr>
            <a:spLocks noGrp="1"/>
          </p:cNvSpPr>
          <p:nvPr>
            <p:ph sz="quarter" idx="13"/>
          </p:nvPr>
        </p:nvSpPr>
        <p:spPr/>
        <p:txBody>
          <a:bodyPr>
            <a:normAutofit fontScale="70000" lnSpcReduction="20000"/>
          </a:bodyPr>
          <a:lstStyle/>
          <a:p>
            <a:pPr algn="just">
              <a:buFont typeface="Arial" panose="020B0604020202020204" pitchFamily="34" charset="0"/>
              <a:buChar char="•"/>
            </a:pPr>
            <a:r>
              <a:rPr lang="es-MX" b="0" i="0" dirty="0">
                <a:solidFill>
                  <a:schemeClr val="tx1">
                    <a:lumMod val="75000"/>
                    <a:lumOff val="25000"/>
                  </a:schemeClr>
                </a:solidFill>
                <a:effectLst/>
                <a:latin typeface="Segoe UI Black" panose="020B0A02040204020203" pitchFamily="34" charset="0"/>
                <a:ea typeface="Segoe UI Black" panose="020B0A02040204020203" pitchFamily="34" charset="0"/>
              </a:rPr>
              <a:t>El objetivo del proyecto es ayudar a los inversores a identificar oportunidades comerciales en el mercado de restaurantes de Buenos Aires mediante el análisis de la diversidad culinaria y la distribución geográfica de los restaurantes en la ciudad.</a:t>
            </a:r>
          </a:p>
          <a:p>
            <a:pPr algn="just">
              <a:buFont typeface="Arial" panose="020B0604020202020204" pitchFamily="34" charset="0"/>
              <a:buChar char="•"/>
            </a:pPr>
            <a:r>
              <a:rPr lang="es-MX" b="0" i="0" dirty="0">
                <a:solidFill>
                  <a:schemeClr val="tx1">
                    <a:lumMod val="75000"/>
                    <a:lumOff val="25000"/>
                  </a:schemeClr>
                </a:solidFill>
                <a:effectLst/>
                <a:latin typeface="Segoe UI Black" panose="020B0A02040204020203" pitchFamily="34" charset="0"/>
                <a:ea typeface="Segoe UI Black" panose="020B0A02040204020203" pitchFamily="34" charset="0"/>
              </a:rPr>
              <a:t>El mercado de restaurantes en Buenos Aires es muy competitivo y diverso, lo que dificulta para los inversores determinar dónde invertir su capital y qué tipo de restaurantes tienen el potencial de tener éxito en la ciudad.</a:t>
            </a:r>
          </a:p>
          <a:p>
            <a:pPr algn="just">
              <a:buFont typeface="Arial" panose="020B0604020202020204" pitchFamily="34" charset="0"/>
              <a:buChar char="•"/>
            </a:pPr>
            <a:r>
              <a:rPr lang="es-MX" b="0" i="0" dirty="0">
                <a:solidFill>
                  <a:schemeClr val="tx1">
                    <a:lumMod val="75000"/>
                    <a:lumOff val="25000"/>
                  </a:schemeClr>
                </a:solidFill>
                <a:effectLst/>
                <a:latin typeface="Segoe UI Black" panose="020B0A02040204020203" pitchFamily="34" charset="0"/>
                <a:ea typeface="Segoe UI Black" panose="020B0A02040204020203" pitchFamily="34" charset="0"/>
              </a:rPr>
              <a:t>Los resultados de esta investigación serán beneficiosos para inversores locales e internacionales, propietarios y gerentes de restaurantes, turistas y residentes de Buenos Aires interesados en la oferta gastronómica de la ciudad.</a:t>
            </a:r>
          </a:p>
          <a:p>
            <a:pPr algn="just">
              <a:buFont typeface="Arial" panose="020B0604020202020204" pitchFamily="34" charset="0"/>
              <a:buChar char="•"/>
            </a:pPr>
            <a:r>
              <a:rPr lang="es-MX" b="0" i="0" dirty="0">
                <a:solidFill>
                  <a:schemeClr val="tx1">
                    <a:lumMod val="75000"/>
                    <a:lumOff val="25000"/>
                  </a:schemeClr>
                </a:solidFill>
                <a:effectLst/>
                <a:latin typeface="Segoe UI Black" panose="020B0A02040204020203" pitchFamily="34" charset="0"/>
                <a:ea typeface="Segoe UI Black" panose="020B0A02040204020203" pitchFamily="34" charset="0"/>
              </a:rPr>
              <a:t>En resumen, este proyecto de investigación tiene el potencial de ofrecer información valiosa para una amplia gama de personas interesadas en la industria de restaurantes en Buenos Aires.</a:t>
            </a:r>
          </a:p>
          <a:p>
            <a:endParaRPr lang="es-BO" dirty="0"/>
          </a:p>
        </p:txBody>
      </p:sp>
    </p:spTree>
    <p:extLst>
      <p:ext uri="{BB962C8B-B14F-4D97-AF65-F5344CB8AC3E}">
        <p14:creationId xmlns:p14="http://schemas.microsoft.com/office/powerpoint/2010/main" val="1737950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7F02A-5B1B-4BA2-AF22-647ADA28D9BE}"/>
              </a:ext>
            </a:extLst>
          </p:cNvPr>
          <p:cNvSpPr>
            <a:spLocks noGrp="1"/>
          </p:cNvSpPr>
          <p:nvPr>
            <p:ph type="title"/>
          </p:nvPr>
        </p:nvSpPr>
        <p:spPr/>
        <p:txBody>
          <a:bodyPr/>
          <a:lstStyle/>
          <a:p>
            <a:r>
              <a:rPr lang="es-MX" dirty="0"/>
              <a:t>CONCLUSIONES</a:t>
            </a:r>
            <a:endParaRPr lang="es-BO" dirty="0"/>
          </a:p>
        </p:txBody>
      </p:sp>
      <p:sp>
        <p:nvSpPr>
          <p:cNvPr id="3" name="Marcador de contenido 2">
            <a:extLst>
              <a:ext uri="{FF2B5EF4-FFF2-40B4-BE49-F238E27FC236}">
                <a16:creationId xmlns:a16="http://schemas.microsoft.com/office/drawing/2014/main" id="{A2853357-251A-40F6-A892-793BC6BC84C2}"/>
              </a:ext>
            </a:extLst>
          </p:cNvPr>
          <p:cNvSpPr>
            <a:spLocks noGrp="1"/>
          </p:cNvSpPr>
          <p:nvPr>
            <p:ph sz="quarter" idx="13"/>
          </p:nvPr>
        </p:nvSpPr>
        <p:spPr>
          <a:xfrm>
            <a:off x="582561" y="1946788"/>
            <a:ext cx="10394707" cy="3737514"/>
          </a:xfrm>
        </p:spPr>
        <p:txBody>
          <a:bodyPr>
            <a:normAutofit/>
          </a:bodyPr>
          <a:lstStyle/>
          <a:p>
            <a:r>
              <a:rPr lang="es-MX" sz="2200" dirty="0"/>
              <a:t>En general, se puede inferir que hay áreas en Buenos Aires con concentraciones de restaurantes que comparten características similares, pero es necesario un análisis más detallado para determinar qué características son esas y cómo se relacionan con la gastronomía de la ciudad. Por lo tanto, se recomienda que los emprendedores realicen un análisis más detallado de las características de los restaurantes en cada </a:t>
            </a:r>
            <a:r>
              <a:rPr lang="es-MX" sz="2200" dirty="0" err="1"/>
              <a:t>cluster</a:t>
            </a:r>
            <a:r>
              <a:rPr lang="es-MX" sz="2200" dirty="0"/>
              <a:t> antes de tomar una decisión sobre el tipo de negocio y la ubicación geográfica.</a:t>
            </a:r>
          </a:p>
          <a:p>
            <a:endParaRPr lang="es-BO" dirty="0"/>
          </a:p>
        </p:txBody>
      </p:sp>
    </p:spTree>
    <p:extLst>
      <p:ext uri="{BB962C8B-B14F-4D97-AF65-F5344CB8AC3E}">
        <p14:creationId xmlns:p14="http://schemas.microsoft.com/office/powerpoint/2010/main" val="20873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DA15D-96B7-4AE7-BFA8-19AB22330BC7}"/>
              </a:ext>
            </a:extLst>
          </p:cNvPr>
          <p:cNvSpPr>
            <a:spLocks noGrp="1"/>
          </p:cNvSpPr>
          <p:nvPr>
            <p:ph type="title"/>
          </p:nvPr>
        </p:nvSpPr>
        <p:spPr/>
        <p:txBody>
          <a:bodyPr/>
          <a:lstStyle/>
          <a:p>
            <a:r>
              <a:rPr lang="es-MX" dirty="0"/>
              <a:t>DATOS Y USO DE DATOS</a:t>
            </a:r>
            <a:endParaRPr lang="es-BO" dirty="0"/>
          </a:p>
        </p:txBody>
      </p:sp>
      <p:sp>
        <p:nvSpPr>
          <p:cNvPr id="3" name="Marcador de contenido 2">
            <a:extLst>
              <a:ext uri="{FF2B5EF4-FFF2-40B4-BE49-F238E27FC236}">
                <a16:creationId xmlns:a16="http://schemas.microsoft.com/office/drawing/2014/main" id="{8ADA5C6E-D608-433E-BDA9-000925F1983B}"/>
              </a:ext>
            </a:extLst>
          </p:cNvPr>
          <p:cNvSpPr>
            <a:spLocks noGrp="1"/>
          </p:cNvSpPr>
          <p:nvPr>
            <p:ph sz="quarter" idx="13"/>
          </p:nvPr>
        </p:nvSpPr>
        <p:spPr/>
        <p:txBody>
          <a:bodyPr>
            <a:normAutofit fontScale="77500" lnSpcReduction="20000"/>
          </a:bodyPr>
          <a:lstStyle/>
          <a:p>
            <a:pPr algn="just"/>
            <a:r>
              <a:rPr lang="es-MX" sz="1800" dirty="0">
                <a:solidFill>
                  <a:schemeClr val="tx1">
                    <a:lumMod val="75000"/>
                    <a:lumOff val="25000"/>
                  </a:schemeClr>
                </a:solidFill>
                <a:latin typeface="Segoe UI Black" panose="020B0A02040204020203" pitchFamily="34" charset="0"/>
                <a:ea typeface="Segoe UI Black" panose="020B0A02040204020203" pitchFamily="34" charset="0"/>
              </a:rPr>
              <a:t>Los datos utilizados provienen del archivo </a:t>
            </a:r>
            <a:r>
              <a:rPr lang="es-MX" sz="1800" dirty="0" err="1">
                <a:solidFill>
                  <a:schemeClr val="tx1">
                    <a:lumMod val="75000"/>
                    <a:lumOff val="25000"/>
                  </a:schemeClr>
                </a:solidFill>
                <a:latin typeface="Segoe UI Black" panose="020B0A02040204020203" pitchFamily="34" charset="0"/>
                <a:ea typeface="Segoe UI Black" panose="020B0A02040204020203" pitchFamily="34" charset="0"/>
              </a:rPr>
              <a:t>geoJson</a:t>
            </a:r>
            <a:r>
              <a:rPr lang="es-MX" sz="1800" dirty="0">
                <a:solidFill>
                  <a:schemeClr val="tx1">
                    <a:lumMod val="75000"/>
                    <a:lumOff val="25000"/>
                  </a:schemeClr>
                </a:solidFill>
                <a:latin typeface="Segoe UI Black" panose="020B0A02040204020203" pitchFamily="34" charset="0"/>
                <a:ea typeface="Segoe UI Black" panose="020B0A02040204020203" pitchFamily="34" charset="0"/>
              </a:rPr>
              <a:t> proporcionado por la Dirección General de Estadística y Censos de la Ciudad de Buenos Aires.</a:t>
            </a:r>
          </a:p>
          <a:p>
            <a:pPr algn="just"/>
            <a:r>
              <a:rPr lang="es-MX" sz="1800" dirty="0">
                <a:solidFill>
                  <a:schemeClr val="tx1">
                    <a:lumMod val="75000"/>
                    <a:lumOff val="25000"/>
                  </a:schemeClr>
                </a:solidFill>
                <a:latin typeface="Segoe UI Black" panose="020B0A02040204020203" pitchFamily="34" charset="0"/>
                <a:ea typeface="Segoe UI Black" panose="020B0A02040204020203" pitchFamily="34" charset="0"/>
              </a:rPr>
              <a:t>El archivo </a:t>
            </a:r>
            <a:r>
              <a:rPr lang="es-MX" sz="1800" dirty="0" err="1">
                <a:solidFill>
                  <a:schemeClr val="tx1">
                    <a:lumMod val="75000"/>
                    <a:lumOff val="25000"/>
                  </a:schemeClr>
                </a:solidFill>
                <a:latin typeface="Segoe UI Black" panose="020B0A02040204020203" pitchFamily="34" charset="0"/>
                <a:ea typeface="Segoe UI Black" panose="020B0A02040204020203" pitchFamily="34" charset="0"/>
              </a:rPr>
              <a:t>geoJson</a:t>
            </a:r>
            <a:r>
              <a:rPr lang="es-MX" sz="1800" dirty="0">
                <a:solidFill>
                  <a:schemeClr val="tx1">
                    <a:lumMod val="75000"/>
                    <a:lumOff val="25000"/>
                  </a:schemeClr>
                </a:solidFill>
                <a:latin typeface="Segoe UI Black" panose="020B0A02040204020203" pitchFamily="34" charset="0"/>
                <a:ea typeface="Segoe UI Black" panose="020B0A02040204020203" pitchFamily="34" charset="0"/>
              </a:rPr>
              <a:t> contiene información detallada sobre la ubicación y categoría de los restaurantes en la ciudad, permitiendo analizar la distribución geográfica y la diversidad culinaria de los mismos.</a:t>
            </a:r>
          </a:p>
          <a:p>
            <a:pPr algn="just"/>
            <a:r>
              <a:rPr lang="es-MX" sz="1800" dirty="0">
                <a:solidFill>
                  <a:schemeClr val="tx1">
                    <a:lumMod val="75000"/>
                    <a:lumOff val="25000"/>
                  </a:schemeClr>
                </a:solidFill>
                <a:latin typeface="Segoe UI Black" panose="020B0A02040204020203" pitchFamily="34" charset="0"/>
                <a:ea typeface="Segoe UI Black" panose="020B0A02040204020203" pitchFamily="34" charset="0"/>
              </a:rPr>
              <a:t>La información incluida en el archivo </a:t>
            </a:r>
            <a:r>
              <a:rPr lang="es-MX" sz="1800" dirty="0" err="1">
                <a:solidFill>
                  <a:schemeClr val="tx1">
                    <a:lumMod val="75000"/>
                    <a:lumOff val="25000"/>
                  </a:schemeClr>
                </a:solidFill>
                <a:latin typeface="Segoe UI Black" panose="020B0A02040204020203" pitchFamily="34" charset="0"/>
                <a:ea typeface="Segoe UI Black" panose="020B0A02040204020203" pitchFamily="34" charset="0"/>
              </a:rPr>
              <a:t>geoJson</a:t>
            </a:r>
            <a:r>
              <a:rPr lang="es-MX" sz="1800" dirty="0">
                <a:solidFill>
                  <a:schemeClr val="tx1">
                    <a:lumMod val="75000"/>
                    <a:lumOff val="25000"/>
                  </a:schemeClr>
                </a:solidFill>
                <a:latin typeface="Segoe UI Black" panose="020B0A02040204020203" pitchFamily="34" charset="0"/>
                <a:ea typeface="Segoe UI Black" panose="020B0A02040204020203" pitchFamily="34" charset="0"/>
              </a:rPr>
              <a:t> es el nombre del establecimiento, su dirección, la categoría culinaria, el número de teléfono, el sitio web y las coordenadas geográficas.</a:t>
            </a:r>
          </a:p>
          <a:p>
            <a:pPr algn="just"/>
            <a:r>
              <a:rPr lang="es-MX" sz="1800" dirty="0">
                <a:solidFill>
                  <a:schemeClr val="tx1">
                    <a:lumMod val="75000"/>
                    <a:lumOff val="25000"/>
                  </a:schemeClr>
                </a:solidFill>
                <a:latin typeface="Segoe UI Black" panose="020B0A02040204020203" pitchFamily="34" charset="0"/>
                <a:ea typeface="Segoe UI Black" panose="020B0A02040204020203" pitchFamily="34" charset="0"/>
              </a:rPr>
              <a:t>El archivo </a:t>
            </a:r>
            <a:r>
              <a:rPr lang="es-MX" sz="1800" dirty="0" err="1">
                <a:solidFill>
                  <a:schemeClr val="tx1">
                    <a:lumMod val="75000"/>
                    <a:lumOff val="25000"/>
                  </a:schemeClr>
                </a:solidFill>
                <a:latin typeface="Segoe UI Black" panose="020B0A02040204020203" pitchFamily="34" charset="0"/>
                <a:ea typeface="Segoe UI Black" panose="020B0A02040204020203" pitchFamily="34" charset="0"/>
              </a:rPr>
              <a:t>geoJson</a:t>
            </a:r>
            <a:r>
              <a:rPr lang="es-MX" sz="1800" dirty="0">
                <a:solidFill>
                  <a:schemeClr val="tx1">
                    <a:lumMod val="75000"/>
                    <a:lumOff val="25000"/>
                  </a:schemeClr>
                </a:solidFill>
                <a:latin typeface="Segoe UI Black" panose="020B0A02040204020203" pitchFamily="34" charset="0"/>
                <a:ea typeface="Segoe UI Black" panose="020B0A02040204020203" pitchFamily="34" charset="0"/>
              </a:rPr>
              <a:t> fue elegido por contener información más detallada que la API de Foursquare que se consideró en un principio como posible fuente de datos.</a:t>
            </a:r>
          </a:p>
          <a:p>
            <a:pPr algn="just"/>
            <a:r>
              <a:rPr lang="es-MX" sz="1800" dirty="0">
                <a:solidFill>
                  <a:schemeClr val="tx1">
                    <a:lumMod val="75000"/>
                    <a:lumOff val="25000"/>
                  </a:schemeClr>
                </a:solidFill>
                <a:latin typeface="Segoe UI Black" panose="020B0A02040204020203" pitchFamily="34" charset="0"/>
                <a:ea typeface="Segoe UI Black" panose="020B0A02040204020203" pitchFamily="34" charset="0"/>
              </a:rPr>
              <a:t>Se espera que la información del archivo </a:t>
            </a:r>
            <a:r>
              <a:rPr lang="es-MX" sz="1800" dirty="0" err="1">
                <a:solidFill>
                  <a:schemeClr val="tx1">
                    <a:lumMod val="75000"/>
                    <a:lumOff val="25000"/>
                  </a:schemeClr>
                </a:solidFill>
                <a:latin typeface="Segoe UI Black" panose="020B0A02040204020203" pitchFamily="34" charset="0"/>
                <a:ea typeface="Segoe UI Black" panose="020B0A02040204020203" pitchFamily="34" charset="0"/>
              </a:rPr>
              <a:t>geoJson</a:t>
            </a:r>
            <a:r>
              <a:rPr lang="es-MX" sz="1800" dirty="0">
                <a:solidFill>
                  <a:schemeClr val="tx1">
                    <a:lumMod val="75000"/>
                    <a:lumOff val="25000"/>
                  </a:schemeClr>
                </a:solidFill>
                <a:latin typeface="Segoe UI Black" panose="020B0A02040204020203" pitchFamily="34" charset="0"/>
                <a:ea typeface="Segoe UI Black" panose="020B0A02040204020203" pitchFamily="34" charset="0"/>
              </a:rPr>
              <a:t> sea más precisa y actualizada, ya que proviene directamente de la fuente oficial de datos del gobierno de la Ciudad de Buenos Aires.</a:t>
            </a:r>
          </a:p>
          <a:p>
            <a:endParaRPr lang="es-BO" dirty="0"/>
          </a:p>
        </p:txBody>
      </p:sp>
    </p:spTree>
    <p:extLst>
      <p:ext uri="{BB962C8B-B14F-4D97-AF65-F5344CB8AC3E}">
        <p14:creationId xmlns:p14="http://schemas.microsoft.com/office/powerpoint/2010/main" val="2749560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030DA-1351-4956-A0B1-8D34F122FF0B}"/>
              </a:ext>
            </a:extLst>
          </p:cNvPr>
          <p:cNvSpPr>
            <a:spLocks noGrp="1"/>
          </p:cNvSpPr>
          <p:nvPr>
            <p:ph type="title"/>
          </p:nvPr>
        </p:nvSpPr>
        <p:spPr/>
        <p:txBody>
          <a:bodyPr/>
          <a:lstStyle/>
          <a:p>
            <a:r>
              <a:rPr lang="es-MX" dirty="0"/>
              <a:t>metodología</a:t>
            </a:r>
            <a:endParaRPr lang="es-BO" dirty="0"/>
          </a:p>
        </p:txBody>
      </p:sp>
      <p:sp>
        <p:nvSpPr>
          <p:cNvPr id="3" name="Marcador de contenido 2">
            <a:extLst>
              <a:ext uri="{FF2B5EF4-FFF2-40B4-BE49-F238E27FC236}">
                <a16:creationId xmlns:a16="http://schemas.microsoft.com/office/drawing/2014/main" id="{316606B0-88A2-4A22-8A65-C9459F531A2F}"/>
              </a:ext>
            </a:extLst>
          </p:cNvPr>
          <p:cNvSpPr>
            <a:spLocks noGrp="1"/>
          </p:cNvSpPr>
          <p:nvPr>
            <p:ph sz="quarter" idx="13"/>
          </p:nvPr>
        </p:nvSpPr>
        <p:spPr>
          <a:xfrm>
            <a:off x="685801" y="2063396"/>
            <a:ext cx="2683042" cy="3311189"/>
          </a:xfrm>
        </p:spPr>
        <p:txBody>
          <a:bodyPr/>
          <a:lstStyle/>
          <a:p>
            <a:pPr marL="0" indent="0">
              <a:buNone/>
            </a:pPr>
            <a:r>
              <a:rPr lang="es-MX" dirty="0"/>
              <a:t>DATAFRAME</a:t>
            </a:r>
            <a:endParaRPr lang="es-BO" dirty="0"/>
          </a:p>
        </p:txBody>
      </p:sp>
      <p:pic>
        <p:nvPicPr>
          <p:cNvPr id="5" name="Imagen 4">
            <a:extLst>
              <a:ext uri="{FF2B5EF4-FFF2-40B4-BE49-F238E27FC236}">
                <a16:creationId xmlns:a16="http://schemas.microsoft.com/office/drawing/2014/main" id="{6DD3DDC6-FB72-4226-9ED7-BC0EE8CED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768" y="2063395"/>
            <a:ext cx="8546431" cy="2484541"/>
          </a:xfrm>
          <a:prstGeom prst="rect">
            <a:avLst/>
          </a:prstGeom>
        </p:spPr>
      </p:pic>
    </p:spTree>
    <p:extLst>
      <p:ext uri="{BB962C8B-B14F-4D97-AF65-F5344CB8AC3E}">
        <p14:creationId xmlns:p14="http://schemas.microsoft.com/office/powerpoint/2010/main" val="156997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14B75-88A1-4A03-964B-00116181ACFD}"/>
              </a:ext>
            </a:extLst>
          </p:cNvPr>
          <p:cNvSpPr>
            <a:spLocks noGrp="1"/>
          </p:cNvSpPr>
          <p:nvPr>
            <p:ph type="title"/>
          </p:nvPr>
        </p:nvSpPr>
        <p:spPr/>
        <p:txBody>
          <a:bodyPr/>
          <a:lstStyle/>
          <a:p>
            <a:r>
              <a:rPr lang="es-MX" dirty="0"/>
              <a:t>metodología</a:t>
            </a:r>
            <a:endParaRPr lang="es-BO" dirty="0"/>
          </a:p>
        </p:txBody>
      </p:sp>
      <p:sp>
        <p:nvSpPr>
          <p:cNvPr id="3" name="Marcador de contenido 2">
            <a:extLst>
              <a:ext uri="{FF2B5EF4-FFF2-40B4-BE49-F238E27FC236}">
                <a16:creationId xmlns:a16="http://schemas.microsoft.com/office/drawing/2014/main" id="{BA1632DE-A98C-4E42-9EF5-8A76751707A3}"/>
              </a:ext>
            </a:extLst>
          </p:cNvPr>
          <p:cNvSpPr>
            <a:spLocks noGrp="1"/>
          </p:cNvSpPr>
          <p:nvPr>
            <p:ph sz="quarter" idx="13"/>
          </p:nvPr>
        </p:nvSpPr>
        <p:spPr>
          <a:xfrm>
            <a:off x="4742448" y="1665793"/>
            <a:ext cx="6340235" cy="1763207"/>
          </a:xfrm>
        </p:spPr>
        <p:txBody>
          <a:bodyPr/>
          <a:lstStyle/>
          <a:p>
            <a:pPr algn="just">
              <a:lnSpc>
                <a:spcPct val="100000"/>
              </a:lnSpc>
            </a:pPr>
            <a:r>
              <a:rPr lang="es-MX" sz="1400" dirty="0">
                <a:solidFill>
                  <a:schemeClr val="tx1">
                    <a:lumMod val="75000"/>
                    <a:lumOff val="25000"/>
                  </a:schemeClr>
                </a:solidFill>
                <a:latin typeface="Segoe UI Black" panose="020B0A02040204020203" pitchFamily="34" charset="0"/>
                <a:ea typeface="Segoe UI Black" panose="020B0A02040204020203" pitchFamily="34" charset="0"/>
              </a:rPr>
              <a:t>Se usó Python con </a:t>
            </a:r>
            <a:r>
              <a:rPr lang="es-MX" sz="1400" dirty="0" err="1">
                <a:solidFill>
                  <a:schemeClr val="tx1">
                    <a:lumMod val="75000"/>
                    <a:lumOff val="25000"/>
                  </a:schemeClr>
                </a:solidFill>
                <a:latin typeface="Segoe UI Black" panose="020B0A02040204020203" pitchFamily="34" charset="0"/>
                <a:ea typeface="Segoe UI Black" panose="020B0A02040204020203" pitchFamily="34" charset="0"/>
              </a:rPr>
              <a:t>Seaborn</a:t>
            </a:r>
            <a:r>
              <a:rPr lang="es-MX" sz="1400" dirty="0">
                <a:solidFill>
                  <a:schemeClr val="tx1">
                    <a:lumMod val="75000"/>
                    <a:lumOff val="25000"/>
                  </a:schemeClr>
                </a:solidFill>
                <a:latin typeface="Segoe UI Black" panose="020B0A02040204020203" pitchFamily="34" charset="0"/>
                <a:ea typeface="Segoe UI Black" panose="020B0A02040204020203" pitchFamily="34" charset="0"/>
              </a:rPr>
              <a:t> y </a:t>
            </a:r>
            <a:r>
              <a:rPr lang="es-MX" sz="1400" dirty="0" err="1">
                <a:solidFill>
                  <a:schemeClr val="tx1">
                    <a:lumMod val="75000"/>
                    <a:lumOff val="25000"/>
                  </a:schemeClr>
                </a:solidFill>
                <a:latin typeface="Segoe UI Black" panose="020B0A02040204020203" pitchFamily="34" charset="0"/>
                <a:ea typeface="Segoe UI Black" panose="020B0A02040204020203" pitchFamily="34" charset="0"/>
              </a:rPr>
              <a:t>Matplotlib</a:t>
            </a:r>
            <a:r>
              <a:rPr lang="es-MX" sz="1400" dirty="0">
                <a:solidFill>
                  <a:schemeClr val="tx1">
                    <a:lumMod val="75000"/>
                    <a:lumOff val="25000"/>
                  </a:schemeClr>
                </a:solidFill>
                <a:latin typeface="Segoe UI Black" panose="020B0A02040204020203" pitchFamily="34" charset="0"/>
                <a:ea typeface="Segoe UI Black" panose="020B0A02040204020203" pitchFamily="34" charset="0"/>
              </a:rPr>
              <a:t> para crear un mapa de calor que muestra la distribución de categorías de sitios gastronómicos en los barrios de Buenos Aires. Los colores y valores numéricos indican la cantidad de restaurantes o cafés en cada categoría y barrio</a:t>
            </a:r>
            <a:endParaRPr lang="es-BO" sz="1400" dirty="0">
              <a:solidFill>
                <a:schemeClr val="tx1">
                  <a:lumMod val="75000"/>
                  <a:lumOff val="25000"/>
                </a:schemeClr>
              </a:solidFill>
              <a:latin typeface="Segoe UI Black" panose="020B0A02040204020203" pitchFamily="34" charset="0"/>
              <a:ea typeface="Segoe UI Black" panose="020B0A02040204020203" pitchFamily="34" charset="0"/>
            </a:endParaRPr>
          </a:p>
        </p:txBody>
      </p:sp>
      <p:sp>
        <p:nvSpPr>
          <p:cNvPr id="4" name="Marcador de contenido 2">
            <a:extLst>
              <a:ext uri="{FF2B5EF4-FFF2-40B4-BE49-F238E27FC236}">
                <a16:creationId xmlns:a16="http://schemas.microsoft.com/office/drawing/2014/main" id="{E2130C86-3648-42B8-9F3F-BD82B0670D8B}"/>
              </a:ext>
            </a:extLst>
          </p:cNvPr>
          <p:cNvSpPr txBox="1">
            <a:spLocks/>
          </p:cNvSpPr>
          <p:nvPr/>
        </p:nvSpPr>
        <p:spPr>
          <a:xfrm>
            <a:off x="685801" y="2016694"/>
            <a:ext cx="2707104" cy="331118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s-MX" dirty="0"/>
              <a:t>Mapa de calor</a:t>
            </a:r>
            <a:endParaRPr lang="es-BO" dirty="0"/>
          </a:p>
        </p:txBody>
      </p:sp>
      <p:sp>
        <p:nvSpPr>
          <p:cNvPr id="5" name="Marcador de contenido 2">
            <a:extLst>
              <a:ext uri="{FF2B5EF4-FFF2-40B4-BE49-F238E27FC236}">
                <a16:creationId xmlns:a16="http://schemas.microsoft.com/office/drawing/2014/main" id="{D5500BDE-606E-4313-A9CD-EFEE99477EB6}"/>
              </a:ext>
            </a:extLst>
          </p:cNvPr>
          <p:cNvSpPr txBox="1">
            <a:spLocks/>
          </p:cNvSpPr>
          <p:nvPr/>
        </p:nvSpPr>
        <p:spPr>
          <a:xfrm>
            <a:off x="5117747" y="3672288"/>
            <a:ext cx="6105776" cy="1763207"/>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endParaRPr lang="es-BO" dirty="0"/>
          </a:p>
        </p:txBody>
      </p:sp>
      <p:pic>
        <p:nvPicPr>
          <p:cNvPr id="1026" name="Picture 2" descr="Mapa De Calor Agrupado Jerárquicamente En Python Con Seaborn - Mobile ...">
            <a:extLst>
              <a:ext uri="{FF2B5EF4-FFF2-40B4-BE49-F238E27FC236}">
                <a16:creationId xmlns:a16="http://schemas.microsoft.com/office/drawing/2014/main" id="{95251A2B-7426-4085-9658-108336646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026" y="3535730"/>
            <a:ext cx="2395077" cy="2036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52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6037A8-E9EA-4CB2-8450-BFDAC3A91344}"/>
              </a:ext>
            </a:extLst>
          </p:cNvPr>
          <p:cNvSpPr>
            <a:spLocks noGrp="1"/>
          </p:cNvSpPr>
          <p:nvPr>
            <p:ph type="title"/>
          </p:nvPr>
        </p:nvSpPr>
        <p:spPr/>
        <p:txBody>
          <a:bodyPr/>
          <a:lstStyle/>
          <a:p>
            <a:r>
              <a:rPr lang="es-MX" dirty="0"/>
              <a:t>Metodología</a:t>
            </a:r>
            <a:endParaRPr lang="es-BO" dirty="0"/>
          </a:p>
        </p:txBody>
      </p:sp>
      <p:sp>
        <p:nvSpPr>
          <p:cNvPr id="3" name="Marcador de contenido 2">
            <a:extLst>
              <a:ext uri="{FF2B5EF4-FFF2-40B4-BE49-F238E27FC236}">
                <a16:creationId xmlns:a16="http://schemas.microsoft.com/office/drawing/2014/main" id="{AE9A14B7-3401-40C6-9F2D-AC9B1CA8B876}"/>
              </a:ext>
            </a:extLst>
          </p:cNvPr>
          <p:cNvSpPr>
            <a:spLocks noGrp="1"/>
          </p:cNvSpPr>
          <p:nvPr>
            <p:ph sz="quarter" idx="13"/>
          </p:nvPr>
        </p:nvSpPr>
        <p:spPr>
          <a:xfrm>
            <a:off x="508819" y="1709047"/>
            <a:ext cx="4535129" cy="3311189"/>
          </a:xfrm>
        </p:spPr>
        <p:txBody>
          <a:bodyPr/>
          <a:lstStyle/>
          <a:p>
            <a:r>
              <a:rPr lang="es-MX" dirty="0"/>
              <a:t>GRAFICOS DE ANALISIS Y COMPARACION</a:t>
            </a:r>
          </a:p>
          <a:p>
            <a:r>
              <a:rPr lang="es-MX" dirty="0"/>
              <a:t>MAPA Interactivo</a:t>
            </a:r>
            <a:endParaRPr lang="es-BO" dirty="0"/>
          </a:p>
        </p:txBody>
      </p:sp>
      <p:sp>
        <p:nvSpPr>
          <p:cNvPr id="4" name="Marcador de contenido 2">
            <a:extLst>
              <a:ext uri="{FF2B5EF4-FFF2-40B4-BE49-F238E27FC236}">
                <a16:creationId xmlns:a16="http://schemas.microsoft.com/office/drawing/2014/main" id="{DF0FAB3F-4172-464A-A854-E43921AA9FD5}"/>
              </a:ext>
            </a:extLst>
          </p:cNvPr>
          <p:cNvSpPr txBox="1">
            <a:spLocks/>
          </p:cNvSpPr>
          <p:nvPr/>
        </p:nvSpPr>
        <p:spPr>
          <a:xfrm>
            <a:off x="5043948" y="1522622"/>
            <a:ext cx="5857203" cy="331118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l">
              <a:buFont typeface="Arial" panose="020B0604020202020204" pitchFamily="34" charset="0"/>
              <a:buChar char="•"/>
            </a:pPr>
            <a:r>
              <a:rPr lang="es-MX" sz="1400" dirty="0">
                <a:solidFill>
                  <a:schemeClr val="tx1">
                    <a:lumMod val="75000"/>
                    <a:lumOff val="25000"/>
                  </a:schemeClr>
                </a:solidFill>
                <a:latin typeface="Segoe UI Black" panose="020B0A02040204020203" pitchFamily="34" charset="0"/>
                <a:ea typeface="Segoe UI Black" panose="020B0A02040204020203" pitchFamily="34" charset="0"/>
              </a:rPr>
              <a:t>cuenta valores únicos de dos variables (categoría y cocina), grafica distribución porcentual de categorías y cantidad de cada tipo de cocina en dos gráficos de barras.</a:t>
            </a:r>
          </a:p>
          <a:p>
            <a:pPr algn="l">
              <a:buFont typeface="Arial" panose="020B0604020202020204" pitchFamily="34" charset="0"/>
              <a:buChar char="•"/>
            </a:pPr>
            <a:r>
              <a:rPr lang="es-MX" sz="1400" dirty="0">
                <a:solidFill>
                  <a:schemeClr val="tx1">
                    <a:lumMod val="75000"/>
                    <a:lumOff val="25000"/>
                  </a:schemeClr>
                </a:solidFill>
                <a:latin typeface="Segoe UI Black" panose="020B0A02040204020203" pitchFamily="34" charset="0"/>
                <a:ea typeface="Segoe UI Black" panose="020B0A02040204020203" pitchFamily="34" charset="0"/>
              </a:rPr>
              <a:t>visualiza ubicación de establecimientos según su categoría en una zona geográfica, identifica patrones y relaciones espaciales entre diferentes tipos de negocios. Permite personalización mediante uso de marcadores y leyenda personalizada.</a:t>
            </a:r>
          </a:p>
        </p:txBody>
      </p:sp>
      <p:sp>
        <p:nvSpPr>
          <p:cNvPr id="5" name="Marcador de contenido 2">
            <a:extLst>
              <a:ext uri="{FF2B5EF4-FFF2-40B4-BE49-F238E27FC236}">
                <a16:creationId xmlns:a16="http://schemas.microsoft.com/office/drawing/2014/main" id="{82F2BB1A-2958-4291-BDBC-95E6830215D9}"/>
              </a:ext>
            </a:extLst>
          </p:cNvPr>
          <p:cNvSpPr txBox="1">
            <a:spLocks/>
          </p:cNvSpPr>
          <p:nvPr/>
        </p:nvSpPr>
        <p:spPr>
          <a:xfrm>
            <a:off x="838200" y="2215796"/>
            <a:ext cx="4535129" cy="331118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endParaRPr lang="es-BO" dirty="0"/>
          </a:p>
        </p:txBody>
      </p:sp>
    </p:spTree>
    <p:extLst>
      <p:ext uri="{BB962C8B-B14F-4D97-AF65-F5344CB8AC3E}">
        <p14:creationId xmlns:p14="http://schemas.microsoft.com/office/powerpoint/2010/main" val="159180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AC46E8-8F3D-4658-80A0-FD0EE266ADD0}"/>
              </a:ext>
            </a:extLst>
          </p:cNvPr>
          <p:cNvSpPr>
            <a:spLocks noGrp="1"/>
          </p:cNvSpPr>
          <p:nvPr>
            <p:ph type="title"/>
          </p:nvPr>
        </p:nvSpPr>
        <p:spPr/>
        <p:txBody>
          <a:bodyPr/>
          <a:lstStyle/>
          <a:p>
            <a:r>
              <a:rPr lang="es-MX" dirty="0"/>
              <a:t>metodología</a:t>
            </a:r>
            <a:endParaRPr lang="es-BO" dirty="0"/>
          </a:p>
        </p:txBody>
      </p:sp>
      <p:sp>
        <p:nvSpPr>
          <p:cNvPr id="3" name="Marcador de contenido 2">
            <a:extLst>
              <a:ext uri="{FF2B5EF4-FFF2-40B4-BE49-F238E27FC236}">
                <a16:creationId xmlns:a16="http://schemas.microsoft.com/office/drawing/2014/main" id="{D1AECF06-E7B8-49A6-AC76-EA3615F65941}"/>
              </a:ext>
            </a:extLst>
          </p:cNvPr>
          <p:cNvSpPr>
            <a:spLocks noGrp="1"/>
          </p:cNvSpPr>
          <p:nvPr>
            <p:ph sz="quarter" idx="13"/>
          </p:nvPr>
        </p:nvSpPr>
        <p:spPr>
          <a:xfrm>
            <a:off x="685801" y="2063396"/>
            <a:ext cx="3060290" cy="3311189"/>
          </a:xfrm>
        </p:spPr>
        <p:txBody>
          <a:bodyPr/>
          <a:lstStyle/>
          <a:p>
            <a:r>
              <a:rPr lang="es-MX" dirty="0"/>
              <a:t>PRUEBA DE HIPOTESIS</a:t>
            </a:r>
            <a:endParaRPr lang="es-BO" dirty="0"/>
          </a:p>
        </p:txBody>
      </p:sp>
      <p:sp>
        <p:nvSpPr>
          <p:cNvPr id="4" name="Marcador de contenido 2">
            <a:extLst>
              <a:ext uri="{FF2B5EF4-FFF2-40B4-BE49-F238E27FC236}">
                <a16:creationId xmlns:a16="http://schemas.microsoft.com/office/drawing/2014/main" id="{3A9297CB-3D93-41E0-B1D7-984C17EB7D60}"/>
              </a:ext>
            </a:extLst>
          </p:cNvPr>
          <p:cNvSpPr txBox="1">
            <a:spLocks/>
          </p:cNvSpPr>
          <p:nvPr/>
        </p:nvSpPr>
        <p:spPr>
          <a:xfrm>
            <a:off x="3746091" y="1731964"/>
            <a:ext cx="7538883" cy="3311189"/>
          </a:xfrm>
          <a:prstGeom prst="rect">
            <a:avLst/>
          </a:prstGeom>
        </p:spPr>
        <p:txBody>
          <a:bodyPr vert="horz" lIns="91440" tIns="45720" rIns="91440" bIns="45720" rtlCol="0" anchor="ctr">
            <a:normAutofit fontScale="32500" lnSpcReduction="2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l">
              <a:buFont typeface="Arial" panose="020B0604020202020204" pitchFamily="34" charset="0"/>
              <a:buChar char="•"/>
            </a:pPr>
            <a:r>
              <a:rPr lang="es-MX" sz="3400" dirty="0">
                <a:solidFill>
                  <a:schemeClr val="tx1">
                    <a:lumMod val="75000"/>
                    <a:lumOff val="25000"/>
                  </a:schemeClr>
                </a:solidFill>
                <a:latin typeface="Segoe UI Black" panose="020B0A02040204020203" pitchFamily="34" charset="0"/>
                <a:ea typeface="Segoe UI Black" panose="020B0A02040204020203" pitchFamily="34" charset="0"/>
              </a:rPr>
              <a:t>Se r</a:t>
            </a:r>
            <a:r>
              <a:rPr lang="es-MX" sz="3500" dirty="0">
                <a:solidFill>
                  <a:schemeClr val="tx1">
                    <a:lumMod val="75000"/>
                    <a:lumOff val="25000"/>
                  </a:schemeClr>
                </a:solidFill>
                <a:latin typeface="Segoe UI Black" panose="020B0A02040204020203" pitchFamily="34" charset="0"/>
                <a:ea typeface="Segoe UI Black" panose="020B0A02040204020203" pitchFamily="34" charset="0"/>
              </a:rPr>
              <a:t>ealizó una prueba estadística inferencial para evaluar si la diversidad culinaria y la ubicación geográfica de los restaurantes estaban relacionadas.</a:t>
            </a:r>
          </a:p>
          <a:p>
            <a:pPr algn="l">
              <a:buFont typeface="Arial" panose="020B0604020202020204" pitchFamily="34" charset="0"/>
              <a:buChar char="•"/>
            </a:pPr>
            <a:r>
              <a:rPr lang="es-MX" sz="3500" dirty="0">
                <a:solidFill>
                  <a:schemeClr val="tx1">
                    <a:lumMod val="75000"/>
                    <a:lumOff val="25000"/>
                  </a:schemeClr>
                </a:solidFill>
                <a:latin typeface="Segoe UI Black" panose="020B0A02040204020203" pitchFamily="34" charset="0"/>
                <a:ea typeface="Segoe UI Black" panose="020B0A02040204020203" pitchFamily="34" charset="0"/>
              </a:rPr>
              <a:t>Se empleó la prueba de chi-cuadrado para evaluar la relación entre las variables categóricas.</a:t>
            </a:r>
          </a:p>
          <a:p>
            <a:pPr algn="l">
              <a:buFont typeface="Arial" panose="020B0604020202020204" pitchFamily="34" charset="0"/>
              <a:buChar char="•"/>
            </a:pPr>
            <a:r>
              <a:rPr lang="es-MX" sz="3500" dirty="0">
                <a:solidFill>
                  <a:schemeClr val="tx1">
                    <a:lumMod val="75000"/>
                    <a:lumOff val="25000"/>
                  </a:schemeClr>
                </a:solidFill>
                <a:latin typeface="Segoe UI Black" panose="020B0A02040204020203" pitchFamily="34" charset="0"/>
                <a:ea typeface="Segoe UI Black" panose="020B0A02040204020203" pitchFamily="34" charset="0"/>
              </a:rPr>
              <a:t>Se planteó la hipótesis alternativa de que existe una asociación entre la diversidad culinaria y la ubicación geográfica, y la hipótesis nula de que no existe relación entre las variables.</a:t>
            </a:r>
          </a:p>
          <a:p>
            <a:pPr algn="l">
              <a:buFont typeface="Arial" panose="020B0604020202020204" pitchFamily="34" charset="0"/>
              <a:buChar char="•"/>
            </a:pPr>
            <a:r>
              <a:rPr lang="es-MX" sz="3500" dirty="0">
                <a:solidFill>
                  <a:schemeClr val="tx1">
                    <a:lumMod val="75000"/>
                    <a:lumOff val="25000"/>
                  </a:schemeClr>
                </a:solidFill>
                <a:latin typeface="Segoe UI Black" panose="020B0A02040204020203" pitchFamily="34" charset="0"/>
                <a:ea typeface="Segoe UI Black" panose="020B0A02040204020203" pitchFamily="34" charset="0"/>
              </a:rPr>
              <a:t>Se creó una tabla de contingencia que relaciona las variables y se calculó el chi-cuadrado y el valor p para cada combinación de variables.</a:t>
            </a:r>
          </a:p>
          <a:p>
            <a:pPr algn="l">
              <a:buFont typeface="Arial" panose="020B0604020202020204" pitchFamily="34" charset="0"/>
              <a:buChar char="•"/>
            </a:pPr>
            <a:r>
              <a:rPr lang="es-MX" sz="3500" dirty="0">
                <a:solidFill>
                  <a:schemeClr val="tx1">
                    <a:lumMod val="75000"/>
                    <a:lumOff val="25000"/>
                  </a:schemeClr>
                </a:solidFill>
                <a:latin typeface="Segoe UI Black" panose="020B0A02040204020203" pitchFamily="34" charset="0"/>
                <a:ea typeface="Segoe UI Black" panose="020B0A02040204020203" pitchFamily="34" charset="0"/>
              </a:rPr>
              <a:t>Un valor alto de chi-cuadrado y un valor bajo de p sugieren una asociación entre las variables y permiten rechazar la hipótesis nula.</a:t>
            </a:r>
          </a:p>
        </p:txBody>
      </p:sp>
    </p:spTree>
    <p:extLst>
      <p:ext uri="{BB962C8B-B14F-4D97-AF65-F5344CB8AC3E}">
        <p14:creationId xmlns:p14="http://schemas.microsoft.com/office/powerpoint/2010/main" val="426720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EE0E4-9702-476E-81DA-FC7197B52F19}"/>
              </a:ext>
            </a:extLst>
          </p:cNvPr>
          <p:cNvSpPr>
            <a:spLocks noGrp="1"/>
          </p:cNvSpPr>
          <p:nvPr>
            <p:ph type="title"/>
          </p:nvPr>
        </p:nvSpPr>
        <p:spPr/>
        <p:txBody>
          <a:bodyPr/>
          <a:lstStyle/>
          <a:p>
            <a:r>
              <a:rPr lang="es-MX" dirty="0"/>
              <a:t>METODOLOGIA</a:t>
            </a:r>
            <a:endParaRPr lang="es-BO" dirty="0"/>
          </a:p>
        </p:txBody>
      </p:sp>
      <p:sp>
        <p:nvSpPr>
          <p:cNvPr id="3" name="Marcador de contenido 2">
            <a:extLst>
              <a:ext uri="{FF2B5EF4-FFF2-40B4-BE49-F238E27FC236}">
                <a16:creationId xmlns:a16="http://schemas.microsoft.com/office/drawing/2014/main" id="{CE660DDA-89E7-42B2-A004-B535E4D4FC77}"/>
              </a:ext>
            </a:extLst>
          </p:cNvPr>
          <p:cNvSpPr>
            <a:spLocks noGrp="1"/>
          </p:cNvSpPr>
          <p:nvPr>
            <p:ph sz="quarter" idx="13"/>
          </p:nvPr>
        </p:nvSpPr>
        <p:spPr>
          <a:xfrm>
            <a:off x="685800" y="2063396"/>
            <a:ext cx="3856703" cy="3311189"/>
          </a:xfrm>
        </p:spPr>
        <p:txBody>
          <a:bodyPr/>
          <a:lstStyle/>
          <a:p>
            <a:r>
              <a:rPr lang="es-MX" dirty="0"/>
              <a:t>Inclusión del modelo clúster</a:t>
            </a:r>
            <a:endParaRPr lang="es-BO" dirty="0"/>
          </a:p>
        </p:txBody>
      </p:sp>
      <p:sp>
        <p:nvSpPr>
          <p:cNvPr id="4" name="Marcador de contenido 2">
            <a:extLst>
              <a:ext uri="{FF2B5EF4-FFF2-40B4-BE49-F238E27FC236}">
                <a16:creationId xmlns:a16="http://schemas.microsoft.com/office/drawing/2014/main" id="{51C2B7B8-B7F7-4507-BF53-162D0B3A2B6F}"/>
              </a:ext>
            </a:extLst>
          </p:cNvPr>
          <p:cNvSpPr txBox="1">
            <a:spLocks/>
          </p:cNvSpPr>
          <p:nvPr/>
        </p:nvSpPr>
        <p:spPr>
          <a:xfrm>
            <a:off x="5056241" y="1709047"/>
            <a:ext cx="6026442" cy="3311189"/>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s-MX" dirty="0" err="1">
                <a:solidFill>
                  <a:schemeClr val="tx1">
                    <a:lumMod val="75000"/>
                    <a:lumOff val="25000"/>
                  </a:schemeClr>
                </a:solidFill>
                <a:latin typeface="Segoe UI Black" panose="020B0A02040204020203" pitchFamily="34" charset="0"/>
                <a:ea typeface="Segoe UI Black" panose="020B0A02040204020203" pitchFamily="34" charset="0"/>
              </a:rPr>
              <a:t>Clustering</a:t>
            </a:r>
            <a:r>
              <a:rPr lang="es-MX" dirty="0">
                <a:solidFill>
                  <a:schemeClr val="tx1">
                    <a:lumMod val="75000"/>
                    <a:lumOff val="25000"/>
                  </a:schemeClr>
                </a:solidFill>
                <a:latin typeface="Segoe UI Black" panose="020B0A02040204020203" pitchFamily="34" charset="0"/>
                <a:ea typeface="Segoe UI Black" panose="020B0A02040204020203" pitchFamily="34" charset="0"/>
              </a:rPr>
              <a:t> es una técnica de aprendizaje automático que agrupa objetos similares en grupos (</a:t>
            </a:r>
            <a:r>
              <a:rPr lang="es-MX" dirty="0" err="1">
                <a:solidFill>
                  <a:schemeClr val="tx1">
                    <a:lumMod val="75000"/>
                    <a:lumOff val="25000"/>
                  </a:schemeClr>
                </a:solidFill>
                <a:latin typeface="Segoe UI Black" panose="020B0A02040204020203" pitchFamily="34" charset="0"/>
                <a:ea typeface="Segoe UI Black" panose="020B0A02040204020203" pitchFamily="34" charset="0"/>
              </a:rPr>
              <a:t>clusters</a:t>
            </a:r>
            <a:r>
              <a:rPr lang="es-MX" dirty="0">
                <a:solidFill>
                  <a:schemeClr val="tx1">
                    <a:lumMod val="75000"/>
                    <a:lumOff val="25000"/>
                  </a:schemeClr>
                </a:solidFill>
                <a:latin typeface="Segoe UI Black" panose="020B0A02040204020203" pitchFamily="34" charset="0"/>
                <a:ea typeface="Segoe UI Black" panose="020B0A02040204020203" pitchFamily="34" charset="0"/>
              </a:rPr>
              <a:t>). En este proyecto, se utilizó </a:t>
            </a:r>
            <a:r>
              <a:rPr lang="es-MX" dirty="0" err="1">
                <a:solidFill>
                  <a:schemeClr val="tx1">
                    <a:lumMod val="75000"/>
                    <a:lumOff val="25000"/>
                  </a:schemeClr>
                </a:solidFill>
                <a:latin typeface="Segoe UI Black" panose="020B0A02040204020203" pitchFamily="34" charset="0"/>
                <a:ea typeface="Segoe UI Black" panose="020B0A02040204020203" pitchFamily="34" charset="0"/>
              </a:rPr>
              <a:t>clustering</a:t>
            </a:r>
            <a:r>
              <a:rPr lang="es-MX" dirty="0">
                <a:solidFill>
                  <a:schemeClr val="tx1">
                    <a:lumMod val="75000"/>
                    <a:lumOff val="25000"/>
                  </a:schemeClr>
                </a:solidFill>
                <a:latin typeface="Segoe UI Black" panose="020B0A02040204020203" pitchFamily="34" charset="0"/>
                <a:ea typeface="Segoe UI Black" panose="020B0A02040204020203" pitchFamily="34" charset="0"/>
              </a:rPr>
              <a:t> basado en la ubicación geográfica y los tipos de cocina de los restaurantes. El algoritmo de K-</a:t>
            </a:r>
            <a:r>
              <a:rPr lang="es-MX" dirty="0" err="1">
                <a:solidFill>
                  <a:schemeClr val="tx1">
                    <a:lumMod val="75000"/>
                    <a:lumOff val="25000"/>
                  </a:schemeClr>
                </a:solidFill>
                <a:latin typeface="Segoe UI Black" panose="020B0A02040204020203" pitchFamily="34" charset="0"/>
                <a:ea typeface="Segoe UI Black" panose="020B0A02040204020203" pitchFamily="34" charset="0"/>
              </a:rPr>
              <a:t>Means</a:t>
            </a:r>
            <a:r>
              <a:rPr lang="es-MX" dirty="0">
                <a:solidFill>
                  <a:schemeClr val="tx1">
                    <a:lumMod val="75000"/>
                    <a:lumOff val="25000"/>
                  </a:schemeClr>
                </a:solidFill>
                <a:latin typeface="Segoe UI Black" panose="020B0A02040204020203" pitchFamily="34" charset="0"/>
                <a:ea typeface="Segoe UI Black" panose="020B0A02040204020203" pitchFamily="34" charset="0"/>
              </a:rPr>
              <a:t> fue utilizado para agrupar los restaurantes en diferentes categorías y se evaluó la calidad del modelo utilizando medidas de evaluación como la silueta y la inercia. Se utilizó la metodología del </a:t>
            </a:r>
            <a:r>
              <a:rPr lang="es-MX" dirty="0" err="1">
                <a:solidFill>
                  <a:schemeClr val="tx1">
                    <a:lumMod val="75000"/>
                    <a:lumOff val="25000"/>
                  </a:schemeClr>
                </a:solidFill>
                <a:latin typeface="Segoe UI Black" panose="020B0A02040204020203" pitchFamily="34" charset="0"/>
                <a:ea typeface="Segoe UI Black" panose="020B0A02040204020203" pitchFamily="34" charset="0"/>
              </a:rPr>
              <a:t>Elbow</a:t>
            </a:r>
            <a:r>
              <a:rPr lang="es-MX" dirty="0">
                <a:solidFill>
                  <a:schemeClr val="tx1">
                    <a:lumMod val="75000"/>
                    <a:lumOff val="25000"/>
                  </a:schemeClr>
                </a:solidFill>
                <a:latin typeface="Segoe UI Black" panose="020B0A02040204020203" pitchFamily="34" charset="0"/>
                <a:ea typeface="Segoe UI Black" panose="020B0A02040204020203" pitchFamily="34" charset="0"/>
              </a:rPr>
              <a:t> </a:t>
            </a:r>
            <a:r>
              <a:rPr lang="es-MX" dirty="0" err="1">
                <a:solidFill>
                  <a:schemeClr val="tx1">
                    <a:lumMod val="75000"/>
                    <a:lumOff val="25000"/>
                  </a:schemeClr>
                </a:solidFill>
                <a:latin typeface="Segoe UI Black" panose="020B0A02040204020203" pitchFamily="34" charset="0"/>
                <a:ea typeface="Segoe UI Black" panose="020B0A02040204020203" pitchFamily="34" charset="0"/>
              </a:rPr>
              <a:t>Method</a:t>
            </a:r>
            <a:r>
              <a:rPr lang="es-MX" dirty="0">
                <a:solidFill>
                  <a:schemeClr val="tx1">
                    <a:lumMod val="75000"/>
                    <a:lumOff val="25000"/>
                  </a:schemeClr>
                </a:solidFill>
                <a:latin typeface="Segoe UI Black" panose="020B0A02040204020203" pitchFamily="34" charset="0"/>
                <a:ea typeface="Segoe UI Black" panose="020B0A02040204020203" pitchFamily="34" charset="0"/>
              </a:rPr>
              <a:t> y Silueta para </a:t>
            </a:r>
            <a:r>
              <a:rPr lang="es-MX" dirty="0" err="1">
                <a:solidFill>
                  <a:schemeClr val="tx1">
                    <a:lumMod val="75000"/>
                    <a:lumOff val="25000"/>
                  </a:schemeClr>
                </a:solidFill>
                <a:latin typeface="Segoe UI Black" panose="020B0A02040204020203" pitchFamily="34" charset="0"/>
                <a:ea typeface="Segoe UI Black" panose="020B0A02040204020203" pitchFamily="34" charset="0"/>
              </a:rPr>
              <a:t>KMeans</a:t>
            </a:r>
            <a:r>
              <a:rPr lang="es-MX" dirty="0">
                <a:solidFill>
                  <a:schemeClr val="tx1">
                    <a:lumMod val="75000"/>
                    <a:lumOff val="25000"/>
                  </a:schemeClr>
                </a:solidFill>
                <a:latin typeface="Segoe UI Black" panose="020B0A02040204020203" pitchFamily="34" charset="0"/>
                <a:ea typeface="Segoe UI Black" panose="020B0A02040204020203" pitchFamily="34" charset="0"/>
              </a:rPr>
              <a:t> para determinar el número óptimo de </a:t>
            </a:r>
            <a:r>
              <a:rPr lang="es-MX" dirty="0" err="1">
                <a:solidFill>
                  <a:schemeClr val="tx1">
                    <a:lumMod val="75000"/>
                    <a:lumOff val="25000"/>
                  </a:schemeClr>
                </a:solidFill>
                <a:latin typeface="Segoe UI Black" panose="020B0A02040204020203" pitchFamily="34" charset="0"/>
                <a:ea typeface="Segoe UI Black" panose="020B0A02040204020203" pitchFamily="34" charset="0"/>
              </a:rPr>
              <a:t>clusters</a:t>
            </a:r>
            <a:r>
              <a:rPr lang="es-MX" dirty="0">
                <a:solidFill>
                  <a:schemeClr val="tx1">
                    <a:lumMod val="75000"/>
                    <a:lumOff val="25000"/>
                  </a:schemeClr>
                </a:solidFill>
                <a:latin typeface="Segoe UI Black" panose="020B0A02040204020203" pitchFamily="34" charset="0"/>
                <a:ea typeface="Segoe UI Black" panose="020B0A02040204020203" pitchFamily="34" charset="0"/>
              </a:rPr>
              <a:t> y segmentar los restaurantes en grupos homogéneos según su ubicación geográfica. Esto permitió analizar los diferentes tipos de cocina presentes en cada zona</a:t>
            </a:r>
            <a:r>
              <a:rPr lang="es-MX" b="0" i="0" dirty="0">
                <a:solidFill>
                  <a:srgbClr val="D1D5DB"/>
                </a:solidFill>
                <a:effectLst/>
                <a:latin typeface="Söhne"/>
              </a:rPr>
              <a:t>.</a:t>
            </a:r>
            <a:endParaRPr lang="es-BO" dirty="0"/>
          </a:p>
        </p:txBody>
      </p:sp>
    </p:spTree>
    <p:extLst>
      <p:ext uri="{BB962C8B-B14F-4D97-AF65-F5344CB8AC3E}">
        <p14:creationId xmlns:p14="http://schemas.microsoft.com/office/powerpoint/2010/main" val="130102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17A277-BBE6-4667-836C-56FE65A4570B}"/>
              </a:ext>
            </a:extLst>
          </p:cNvPr>
          <p:cNvSpPr>
            <a:spLocks noGrp="1"/>
          </p:cNvSpPr>
          <p:nvPr>
            <p:ph type="title"/>
          </p:nvPr>
        </p:nvSpPr>
        <p:spPr/>
        <p:txBody>
          <a:bodyPr/>
          <a:lstStyle/>
          <a:p>
            <a:r>
              <a:rPr lang="es-MX" dirty="0"/>
              <a:t>RESULTADOS</a:t>
            </a:r>
            <a:endParaRPr lang="es-BO" dirty="0"/>
          </a:p>
        </p:txBody>
      </p:sp>
      <p:sp>
        <p:nvSpPr>
          <p:cNvPr id="3" name="Marcador de contenido 2">
            <a:extLst>
              <a:ext uri="{FF2B5EF4-FFF2-40B4-BE49-F238E27FC236}">
                <a16:creationId xmlns:a16="http://schemas.microsoft.com/office/drawing/2014/main" id="{367932C1-4FC3-4A72-B275-0B2243A0D899}"/>
              </a:ext>
            </a:extLst>
          </p:cNvPr>
          <p:cNvSpPr>
            <a:spLocks noGrp="1"/>
          </p:cNvSpPr>
          <p:nvPr>
            <p:ph sz="quarter" idx="13"/>
          </p:nvPr>
        </p:nvSpPr>
        <p:spPr>
          <a:xfrm>
            <a:off x="685800" y="2063396"/>
            <a:ext cx="2942303" cy="3311189"/>
          </a:xfrm>
        </p:spPr>
        <p:txBody>
          <a:bodyPr/>
          <a:lstStyle/>
          <a:p>
            <a:r>
              <a:rPr lang="es-MX" dirty="0"/>
              <a:t>Exploración de datos</a:t>
            </a:r>
            <a:endParaRPr lang="es-BO" dirty="0"/>
          </a:p>
        </p:txBody>
      </p:sp>
      <p:pic>
        <p:nvPicPr>
          <p:cNvPr id="4" name="Imagen 3">
            <a:extLst>
              <a:ext uri="{FF2B5EF4-FFF2-40B4-BE49-F238E27FC236}">
                <a16:creationId xmlns:a16="http://schemas.microsoft.com/office/drawing/2014/main" id="{C5A84838-EC1D-427F-9EFD-BCA10A2D1DEA}"/>
              </a:ext>
            </a:extLst>
          </p:cNvPr>
          <p:cNvPicPr>
            <a:picLocks noChangeAspect="1"/>
          </p:cNvPicPr>
          <p:nvPr/>
        </p:nvPicPr>
        <p:blipFill>
          <a:blip r:embed="rId2"/>
          <a:stretch>
            <a:fillRect/>
          </a:stretch>
        </p:blipFill>
        <p:spPr>
          <a:xfrm>
            <a:off x="4763730" y="484732"/>
            <a:ext cx="6318954" cy="5060661"/>
          </a:xfrm>
          <a:prstGeom prst="rect">
            <a:avLst/>
          </a:prstGeom>
        </p:spPr>
      </p:pic>
    </p:spTree>
    <p:extLst>
      <p:ext uri="{BB962C8B-B14F-4D97-AF65-F5344CB8AC3E}">
        <p14:creationId xmlns:p14="http://schemas.microsoft.com/office/powerpoint/2010/main" val="1630591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43</TotalTime>
  <Words>1278</Words>
  <Application>Microsoft Office PowerPoint</Application>
  <PresentationFormat>Panorámica</PresentationFormat>
  <Paragraphs>67</Paragraphs>
  <Slides>20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20</vt:i4>
      </vt:variant>
    </vt:vector>
  </HeadingPairs>
  <TitlesOfParts>
    <vt:vector size="28" baseType="lpstr">
      <vt:lpstr>-apple-system</vt:lpstr>
      <vt:lpstr>Arial</vt:lpstr>
      <vt:lpstr>Arial Black</vt:lpstr>
      <vt:lpstr>Arial Unicode MS</vt:lpstr>
      <vt:lpstr>Impact</vt:lpstr>
      <vt:lpstr>Segoe UI Black</vt:lpstr>
      <vt:lpstr>Söhne</vt:lpstr>
      <vt:lpstr>Evento principal</vt:lpstr>
      <vt:lpstr>Presentación de PowerPoint</vt:lpstr>
      <vt:lpstr>INTRODUCCION</vt:lpstr>
      <vt:lpstr>DATOS Y USO DE DATOS</vt:lpstr>
      <vt:lpstr>metodología</vt:lpstr>
      <vt:lpstr>metodología</vt:lpstr>
      <vt:lpstr>Metodología</vt:lpstr>
      <vt:lpstr>metodología</vt:lpstr>
      <vt:lpstr>METODOLOGIA</vt:lpstr>
      <vt:lpstr>RESULTADOS</vt:lpstr>
      <vt:lpstr>RESULTADOS</vt:lpstr>
      <vt:lpstr>RESULTADOS</vt:lpstr>
      <vt:lpstr>RESULTADOS</vt:lpstr>
      <vt:lpstr>RESULTADOS</vt:lpstr>
      <vt:lpstr>RESULTADOS</vt:lpstr>
      <vt:lpstr>RESULTADOS</vt:lpstr>
      <vt:lpstr>RESULTADOS</vt:lpstr>
      <vt:lpstr>CONCLUSIONES</vt:lpstr>
      <vt:lpstr>CONCLUSIONES</vt:lpstr>
      <vt:lpstr>CONCLUSIONES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Willer Torrico Arispe</dc:creator>
  <cp:lastModifiedBy>Willer Torrico Arispe</cp:lastModifiedBy>
  <cp:revision>6</cp:revision>
  <dcterms:created xsi:type="dcterms:W3CDTF">2023-03-18T05:14:51Z</dcterms:created>
  <dcterms:modified xsi:type="dcterms:W3CDTF">2023-03-18T05:57:57Z</dcterms:modified>
</cp:coreProperties>
</file>