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258" r:id="rId4"/>
    <p:sldId id="264" r:id="rId5"/>
    <p:sldId id="265" r:id="rId6"/>
    <p:sldId id="266" r:id="rId7"/>
    <p:sldId id="26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45AA55-1CC8-4B82-A322-CD3C1D0D9620}" type="datetimeFigureOut">
              <a:rPr lang="pt-BR" smtClean="0"/>
              <a:t>30/03/2025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0A558-D9E2-400B-A655-5EE8E6C885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407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A558-D9E2-400B-A655-5EE8E6C885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40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BB4D-2BB7-7ECC-988E-2F956503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4BFD06-0A58-6EBC-7B41-169F234D3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7E473D-04C9-427D-A788-2D506B3F7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AB202D-D208-26E0-E080-8528E4B325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0A558-D9E2-400B-A655-5EE8E6C8850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185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mailto:email@g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presentad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FE97A-C9E2-9B63-0B63-DE6EED5FC5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36072" y="1450037"/>
            <a:ext cx="5805055" cy="8360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Apresentador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D6B743-6C12-069D-5699-934C27C48E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36072" y="2396692"/>
            <a:ext cx="9144000" cy="1655762"/>
          </a:xfr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sz="2400"/>
            </a:lvl1pPr>
            <a:lvl2pPr marL="800100" indent="-342900" algn="l">
              <a:buFont typeface="Arial" panose="020B0604020202020204" pitchFamily="34" charset="0"/>
              <a:buChar char="•"/>
              <a:defRPr sz="2000"/>
            </a:lvl2pPr>
            <a:lvl3pPr marL="1200150" indent="-285750" algn="l">
              <a:buFont typeface="Arial" panose="020B0604020202020204" pitchFamily="34" charset="0"/>
              <a:buChar char="•"/>
              <a:defRPr sz="1800"/>
            </a:lvl3pPr>
            <a:lvl4pPr marL="1657350" indent="-285750" algn="l">
              <a:buFont typeface="Arial" panose="020B0604020202020204" pitchFamily="34" charset="0"/>
              <a:buChar char="•"/>
              <a:defRPr sz="1600"/>
            </a:lvl4pPr>
            <a:lvl5pPr marL="2114550" indent="-285750" algn="l">
              <a:buFont typeface="Arial" panose="020B0604020202020204" pitchFamily="34" charset="0"/>
              <a:buChar char="•"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pt-BR" dirty="0"/>
              <a:t>Sobre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2">
            <a:extLst>
              <a:ext uri="{FF2B5EF4-FFF2-40B4-BE49-F238E27FC236}">
                <a16:creationId xmlns:a16="http://schemas.microsoft.com/office/drawing/2014/main" id="{42AB0228-1470-3452-0A9E-38C20A5BF695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30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inaliz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FAFF-C8EE-96BA-8A63-17EEDC26B3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9191" y="2422525"/>
            <a:ext cx="8513618" cy="1006475"/>
          </a:xfrm>
        </p:spPr>
        <p:txBody>
          <a:bodyPr/>
          <a:lstStyle>
            <a:lvl1pPr algn="ctr">
              <a:defRPr lang="pt-BR" sz="72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Obrigado pela atenção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D37A8DE-AC5A-448E-E364-BAFFF9C7B5FD}"/>
              </a:ext>
            </a:extLst>
          </p:cNvPr>
          <p:cNvSpPr txBox="1"/>
          <p:nvPr userDrawn="1"/>
        </p:nvSpPr>
        <p:spPr>
          <a:xfrm>
            <a:off x="3144982" y="3881477"/>
            <a:ext cx="6490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+mn-lt"/>
              </a:rPr>
              <a:t>Entre em contato conosco: </a:t>
            </a:r>
            <a:r>
              <a:rPr lang="pt-BR" sz="1800" i="1" dirty="0">
                <a:solidFill>
                  <a:schemeClr val="tx2"/>
                </a:solidFill>
                <a:latin typeface="MontSERRAT" panose="000005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email@gmail.com</a:t>
            </a:r>
            <a:endParaRPr lang="pt-BR" sz="1800" i="1" dirty="0">
              <a:solidFill>
                <a:schemeClr val="tx2"/>
              </a:solidFill>
              <a:latin typeface="MontSERRAT" panose="00000500000000000000" pitchFamily="2" charset="0"/>
            </a:endParaRPr>
          </a:p>
          <a:p>
            <a:r>
              <a:rPr lang="pt-BR" sz="1800" i="1" dirty="0">
                <a:solidFill>
                  <a:srgbClr val="06A9AC"/>
                </a:solidFill>
                <a:latin typeface="MontSERRAT" panose="00000500000000000000" pitchFamily="2" charset="0"/>
              </a:rPr>
              <a:t>			      </a:t>
            </a:r>
            <a:r>
              <a:rPr lang="pt-BR" sz="1800" i="1" dirty="0">
                <a:latin typeface="MontSERRAT" panose="00000500000000000000" pitchFamily="2" charset="0"/>
              </a:rPr>
              <a:t>(</a:t>
            </a:r>
            <a:r>
              <a:rPr lang="pt-BR" sz="1800" i="1" dirty="0" err="1">
                <a:latin typeface="MontSERRAT" panose="00000500000000000000" pitchFamily="2" charset="0"/>
              </a:rPr>
              <a:t>xx</a:t>
            </a:r>
            <a:r>
              <a:rPr lang="pt-BR" sz="1800" i="1" dirty="0">
                <a:latin typeface="MontSERRAT" panose="00000500000000000000" pitchFamily="2" charset="0"/>
              </a:rPr>
              <a:t>)  </a:t>
            </a:r>
            <a:r>
              <a:rPr lang="pt-BR" sz="1800" i="1" dirty="0" err="1">
                <a:latin typeface="MontSERRAT" panose="00000500000000000000" pitchFamily="2" charset="0"/>
              </a:rPr>
              <a:t>xx</a:t>
            </a:r>
            <a:r>
              <a:rPr lang="pt-BR" sz="1800" i="1" dirty="0">
                <a:latin typeface="MontSERRAT" panose="00000500000000000000" pitchFamily="2" charset="0"/>
              </a:rPr>
              <a:t> </a:t>
            </a:r>
            <a:r>
              <a:rPr lang="pt-BR" sz="1800" i="1" dirty="0" err="1">
                <a:latin typeface="MontSERRAT" panose="00000500000000000000" pitchFamily="2" charset="0"/>
              </a:rPr>
              <a:t>xxxxx-xxxx</a:t>
            </a:r>
            <a:endParaRPr lang="pt-BR" sz="1800" i="1" dirty="0"/>
          </a:p>
          <a:p>
            <a:endParaRPr lang="pt-BR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456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24EAA-1A2B-ABDD-E899-2CA2DDFD2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5878"/>
            <a:ext cx="8513618" cy="100647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F04C3-F1D7-22C5-0909-D9F960218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7922"/>
            <a:ext cx="8513618" cy="506839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072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09EDF-7656-D579-685F-ECF823C5B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5FB31F-A6DC-93DD-14E9-7CCD202E7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5733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B12BCA-DCF5-A2B4-BC5F-E42CE7D9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/>
          <a:lstStyle>
            <a:lvl1pPr>
              <a:defRPr sz="4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CE911-9D68-1A43-4ABD-CFF8134B3B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35BEC5-5063-A88F-4ABE-1EDB9D1C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0019" y="1825625"/>
            <a:ext cx="5181600" cy="435133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65035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E193B-B7F0-8F1A-77AB-00D6D0B1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lang="pt-BR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FB7638-1FA8-462A-11D7-89BDA2834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D562A7-851F-2981-B2A3-4ACD01EA3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3586530-C1D8-DA56-D2D2-342214CBA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0ED8A2C-8E3A-9F63-B11A-AA5631429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0082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6FAFF-C8EE-96BA-8A63-17EEDC26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191" y="2422525"/>
            <a:ext cx="8513618" cy="1006475"/>
          </a:xfrm>
        </p:spPr>
        <p:txBody>
          <a:bodyPr/>
          <a:lstStyle>
            <a:lvl1pPr algn="ctr">
              <a:defRPr lang="pt-BR" sz="72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923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660F4-0404-F810-6BA1-EA6EE787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69ED00-54B7-36B8-E2C8-D1C5A89E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F4398-4D54-87D5-2BD6-923D9F416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1236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25B9D-9B2A-3675-6F93-FF41C0E18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AB17DE-7071-FB90-A494-86E6ADA7B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DE57E3-9318-EEC5-476F-741080DC7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70590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22E68-0BBE-D302-0EDA-C6690CFC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pt-BR" sz="4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A662FC-ADDA-795E-1E1E-E422BBCDD26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horz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5410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Agrupar 56">
            <a:extLst>
              <a:ext uri="{FF2B5EF4-FFF2-40B4-BE49-F238E27FC236}">
                <a16:creationId xmlns:a16="http://schemas.microsoft.com/office/drawing/2014/main" id="{A4FBF1B8-798D-76BA-F207-1D4C23E138A4}"/>
              </a:ext>
            </a:extLst>
          </p:cNvPr>
          <p:cNvGrpSpPr/>
          <p:nvPr userDrawn="1"/>
        </p:nvGrpSpPr>
        <p:grpSpPr>
          <a:xfrm>
            <a:off x="-2" y="-140248"/>
            <a:ext cx="13632868" cy="6998248"/>
            <a:chOff x="-2" y="-140248"/>
            <a:chExt cx="13632868" cy="6998248"/>
          </a:xfrm>
        </p:grpSpPr>
        <p:pic>
          <p:nvPicPr>
            <p:cNvPr id="45" name="Imagem 44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3C81B636-2910-93B7-69BA-77189513386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8" y="4445690"/>
              <a:ext cx="1704109" cy="2412310"/>
            </a:xfrm>
            <a:prstGeom prst="rect">
              <a:avLst/>
            </a:prstGeom>
          </p:spPr>
        </p:pic>
        <p:pic>
          <p:nvPicPr>
            <p:cNvPr id="43" name="Imagem 42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4745E82-5673-7812-D839-C6D7563723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40" y="4445690"/>
              <a:ext cx="1704109" cy="2412310"/>
            </a:xfrm>
            <a:prstGeom prst="rect">
              <a:avLst/>
            </a:prstGeom>
          </p:spPr>
        </p:pic>
        <p:pic>
          <p:nvPicPr>
            <p:cNvPr id="33" name="Imagem 32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5A6E4CC5-EBF3-7846-DE49-B0529777B70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4445690"/>
              <a:ext cx="1704109" cy="2412310"/>
            </a:xfrm>
            <a:prstGeom prst="rect">
              <a:avLst/>
            </a:prstGeom>
          </p:spPr>
        </p:pic>
        <p:pic>
          <p:nvPicPr>
            <p:cNvPr id="35" name="Imagem 34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937447F-07BB-681E-9DFB-934F75377A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07" y="4445690"/>
              <a:ext cx="1704109" cy="2412310"/>
            </a:xfrm>
            <a:prstGeom prst="rect">
              <a:avLst/>
            </a:prstGeom>
          </p:spPr>
        </p:pic>
        <p:pic>
          <p:nvPicPr>
            <p:cNvPr id="37" name="Imagem 36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D007A991-C93B-3F6A-7DF6-DC8DFE4AB7B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15" y="4445690"/>
              <a:ext cx="1704109" cy="2412310"/>
            </a:xfrm>
            <a:prstGeom prst="rect">
              <a:avLst/>
            </a:prstGeom>
          </p:spPr>
        </p:pic>
        <p:pic>
          <p:nvPicPr>
            <p:cNvPr id="39" name="Imagem 38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3D0CDE8-38F3-50B0-B772-E96B142874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23" y="4445690"/>
              <a:ext cx="1704109" cy="2412310"/>
            </a:xfrm>
            <a:prstGeom prst="rect">
              <a:avLst/>
            </a:prstGeom>
          </p:spPr>
        </p:pic>
        <p:pic>
          <p:nvPicPr>
            <p:cNvPr id="41" name="Imagem 40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4B32BC34-1E9C-BC01-2CA1-3428640EDD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432" y="4445690"/>
              <a:ext cx="1704109" cy="2412310"/>
            </a:xfrm>
            <a:prstGeom prst="rect">
              <a:avLst/>
            </a:prstGeom>
          </p:spPr>
        </p:pic>
        <p:pic>
          <p:nvPicPr>
            <p:cNvPr id="34" name="Imagem 33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F7EFD8C6-8B2B-2447-D347-9242AF5A3B1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127243"/>
              <a:ext cx="1704109" cy="2412310"/>
            </a:xfrm>
            <a:prstGeom prst="rect">
              <a:avLst/>
            </a:prstGeom>
          </p:spPr>
        </p:pic>
        <p:pic>
          <p:nvPicPr>
            <p:cNvPr id="36" name="Imagem 35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361680A8-4791-D803-02F9-8B4ADEA46D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08" y="2127243"/>
              <a:ext cx="1704109" cy="2412310"/>
            </a:xfrm>
            <a:prstGeom prst="rect">
              <a:avLst/>
            </a:prstGeom>
          </p:spPr>
        </p:pic>
        <p:pic>
          <p:nvPicPr>
            <p:cNvPr id="38" name="Imagem 37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85623F9-5B5F-3085-C984-3CB151E092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16" y="2127243"/>
              <a:ext cx="1704109" cy="2412310"/>
            </a:xfrm>
            <a:prstGeom prst="rect">
              <a:avLst/>
            </a:prstGeom>
          </p:spPr>
        </p:pic>
        <p:pic>
          <p:nvPicPr>
            <p:cNvPr id="40" name="Imagem 39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4EC5DCB-62F4-EEA6-C366-8D5F08C2DA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24" y="2127243"/>
              <a:ext cx="1704109" cy="2412310"/>
            </a:xfrm>
            <a:prstGeom prst="rect">
              <a:avLst/>
            </a:prstGeom>
          </p:spPr>
        </p:pic>
        <p:pic>
          <p:nvPicPr>
            <p:cNvPr id="42" name="Imagem 41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4853E3D-6D90-2EEA-1368-E95B3384CF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433" y="2127243"/>
              <a:ext cx="1704109" cy="2412310"/>
            </a:xfrm>
            <a:prstGeom prst="rect">
              <a:avLst/>
            </a:prstGeom>
          </p:spPr>
        </p:pic>
        <p:pic>
          <p:nvPicPr>
            <p:cNvPr id="44" name="Imagem 43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5BA09D7-B847-BBE1-1503-7E20562647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41" y="2127243"/>
              <a:ext cx="1704109" cy="2412310"/>
            </a:xfrm>
            <a:prstGeom prst="rect">
              <a:avLst/>
            </a:prstGeom>
          </p:spPr>
        </p:pic>
        <p:pic>
          <p:nvPicPr>
            <p:cNvPr id="46" name="Imagem 45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4AA9C86D-51F1-BA87-02EB-F16A1D3963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9" y="2127243"/>
              <a:ext cx="1704109" cy="2412310"/>
            </a:xfrm>
            <a:prstGeom prst="rect">
              <a:avLst/>
            </a:prstGeom>
          </p:spPr>
        </p:pic>
        <p:pic>
          <p:nvPicPr>
            <p:cNvPr id="49" name="Imagem 48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B388CEF-A28D-4D87-066C-CC03CE039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" y="-140248"/>
              <a:ext cx="1704109" cy="2412310"/>
            </a:xfrm>
            <a:prstGeom prst="rect">
              <a:avLst/>
            </a:prstGeom>
          </p:spPr>
        </p:pic>
        <p:pic>
          <p:nvPicPr>
            <p:cNvPr id="50" name="Imagem 49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49E3A50-7B5D-59F3-04EB-A2B663079A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4106" y="-140248"/>
              <a:ext cx="1704109" cy="2412310"/>
            </a:xfrm>
            <a:prstGeom prst="rect">
              <a:avLst/>
            </a:prstGeom>
          </p:spPr>
        </p:pic>
        <p:pic>
          <p:nvPicPr>
            <p:cNvPr id="51" name="Imagem 50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5D973F1-6DB4-4031-4B9E-ACB556E3A1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8214" y="-140248"/>
              <a:ext cx="1704109" cy="2412310"/>
            </a:xfrm>
            <a:prstGeom prst="rect">
              <a:avLst/>
            </a:prstGeom>
          </p:spPr>
        </p:pic>
        <p:pic>
          <p:nvPicPr>
            <p:cNvPr id="52" name="Imagem 51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DAFB11CF-1176-AFF9-B11F-47E8393200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22" y="-140248"/>
              <a:ext cx="1704109" cy="2412310"/>
            </a:xfrm>
            <a:prstGeom prst="rect">
              <a:avLst/>
            </a:prstGeom>
          </p:spPr>
        </p:pic>
        <p:pic>
          <p:nvPicPr>
            <p:cNvPr id="53" name="Imagem 52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BF131E83-C2B5-84D5-3C56-CFA78DC74C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16431" y="-140248"/>
              <a:ext cx="1704109" cy="2412310"/>
            </a:xfrm>
            <a:prstGeom prst="rect">
              <a:avLst/>
            </a:prstGeom>
          </p:spPr>
        </p:pic>
        <p:pic>
          <p:nvPicPr>
            <p:cNvPr id="54" name="Imagem 53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93049336-9D02-85A2-8BDC-D66D31D90F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0539" y="-140248"/>
              <a:ext cx="1704109" cy="2412310"/>
            </a:xfrm>
            <a:prstGeom prst="rect">
              <a:avLst/>
            </a:prstGeom>
          </p:spPr>
        </p:pic>
        <p:pic>
          <p:nvPicPr>
            <p:cNvPr id="55" name="Imagem 54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A15123D-0093-18FA-E30E-D69AC8BD29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4647" y="-140248"/>
              <a:ext cx="1704109" cy="2412310"/>
            </a:xfrm>
            <a:prstGeom prst="rect">
              <a:avLst/>
            </a:prstGeom>
          </p:spPr>
        </p:pic>
        <p:pic>
          <p:nvPicPr>
            <p:cNvPr id="47" name="Imagem 46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6BE60BC3-5533-AFA8-DD9C-2C65B770655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8756" y="4445690"/>
              <a:ext cx="1704109" cy="2412310"/>
            </a:xfrm>
            <a:prstGeom prst="rect">
              <a:avLst/>
            </a:prstGeom>
          </p:spPr>
        </p:pic>
        <p:pic>
          <p:nvPicPr>
            <p:cNvPr id="48" name="Imagem 47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8A64CD04-208D-DE3A-7220-54EE09F6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8757" y="2127243"/>
              <a:ext cx="1704109" cy="2412310"/>
            </a:xfrm>
            <a:prstGeom prst="rect">
              <a:avLst/>
            </a:prstGeom>
          </p:spPr>
        </p:pic>
        <p:pic>
          <p:nvPicPr>
            <p:cNvPr id="56" name="Imagem 55" descr="Tela de computador com texto preto sobre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CD12E67-FCF0-8E68-D09F-E852E42705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28755" y="-140248"/>
              <a:ext cx="1704109" cy="2412310"/>
            </a:xfrm>
            <a:prstGeom prst="rect">
              <a:avLst/>
            </a:prstGeom>
          </p:spPr>
        </p:pic>
      </p:grpSp>
      <p:pic>
        <p:nvPicPr>
          <p:cNvPr id="7" name="Imagem 6" descr="Interface gráfica do usuário, Aplicativo">
            <a:extLst>
              <a:ext uri="{FF2B5EF4-FFF2-40B4-BE49-F238E27FC236}">
                <a16:creationId xmlns:a16="http://schemas.microsoft.com/office/drawing/2014/main" id="{ED98A4C5-76C7-EE6B-EEE2-A53377F50E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684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DFF3D3-27ED-6B0B-2C82-99521DBF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587"/>
            <a:ext cx="8513618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DC878E-6257-0016-9D4E-AF686DE4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298141"/>
            <a:ext cx="8513618" cy="50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Subtítulo</a:t>
            </a:r>
          </a:p>
        </p:txBody>
      </p:sp>
      <p:pic>
        <p:nvPicPr>
          <p:cNvPr id="9" name="Imagem 8" descr="Uma imagem contendo Logotipo&#10;&#10;Descrição gerada automaticamente">
            <a:extLst>
              <a:ext uri="{FF2B5EF4-FFF2-40B4-BE49-F238E27FC236}">
                <a16:creationId xmlns:a16="http://schemas.microsoft.com/office/drawing/2014/main" id="{599FDA3C-9C5E-F050-E689-5EF4CD01A99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399" y="6257428"/>
            <a:ext cx="1482436" cy="321684"/>
          </a:xfrm>
          <a:prstGeom prst="rect">
            <a:avLst/>
          </a:prstGeom>
        </p:spPr>
      </p:pic>
      <p:pic>
        <p:nvPicPr>
          <p:cNvPr id="59" name="Imagem 58" descr="Desenho de rosto de pessoa visto de perto&#10;&#10;Descrição gerada automaticamente com confiança média">
            <a:extLst>
              <a:ext uri="{FF2B5EF4-FFF2-40B4-BE49-F238E27FC236}">
                <a16:creationId xmlns:a16="http://schemas.microsoft.com/office/drawing/2014/main" id="{641584AD-35EF-EF72-E9AE-8D72DC4CD0F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8246" y="-191204"/>
            <a:ext cx="1336484" cy="162941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5A49CCC-51BD-EEDD-FFED-FEB3ACDEA258}"/>
              </a:ext>
            </a:extLst>
          </p:cNvPr>
          <p:cNvSpPr txBox="1"/>
          <p:nvPr userDrawn="1"/>
        </p:nvSpPr>
        <p:spPr>
          <a:xfrm>
            <a:off x="2909455" y="3147352"/>
            <a:ext cx="7148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85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gnner-Santos/IT-Residenc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17D5BB2-AE4D-E65F-0472-8626C627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584042"/>
            <a:ext cx="10382863" cy="2995311"/>
          </a:xfrm>
        </p:spPr>
        <p:txBody>
          <a:bodyPr/>
          <a:lstStyle/>
          <a:p>
            <a:r>
              <a:rPr lang="pt-BR" sz="2800" dirty="0"/>
              <a:t>Classificação de Petições Jurídicas com Modelos</a:t>
            </a:r>
            <a:br>
              <a:rPr lang="pt-BR" sz="2800" dirty="0"/>
            </a:br>
            <a:r>
              <a:rPr lang="pt-BR" sz="2800" dirty="0"/>
              <a:t>Ajustados via BERT: Uma Alternativa à</a:t>
            </a:r>
            <a:br>
              <a:rPr lang="pt-BR" sz="2800" dirty="0"/>
            </a:br>
            <a:r>
              <a:rPr lang="pt-BR" sz="2800" dirty="0"/>
              <a:t>Plataforma BERNA</a:t>
            </a:r>
            <a:br>
              <a:rPr lang="pt-BR" sz="3600" dirty="0"/>
            </a:br>
            <a:endParaRPr lang="en-US" sz="36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1BF2B7-1A53-2636-C07F-4527577A51D1}"/>
              </a:ext>
            </a:extLst>
          </p:cNvPr>
          <p:cNvSpPr txBox="1"/>
          <p:nvPr/>
        </p:nvSpPr>
        <p:spPr>
          <a:xfrm>
            <a:off x="2084520" y="3081698"/>
            <a:ext cx="715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2" name="Subtítulo 3">
            <a:extLst>
              <a:ext uri="{FF2B5EF4-FFF2-40B4-BE49-F238E27FC236}">
                <a16:creationId xmlns:a16="http://schemas.microsoft.com/office/drawing/2014/main" id="{1A8DEF6A-2099-C05E-66C5-811C669DD52D}"/>
              </a:ext>
            </a:extLst>
          </p:cNvPr>
          <p:cNvSpPr txBox="1">
            <a:spLocks/>
          </p:cNvSpPr>
          <p:nvPr/>
        </p:nvSpPr>
        <p:spPr>
          <a:xfrm>
            <a:off x="1244227" y="4205827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Aluno: Willgnner Ferreira Santos</a:t>
            </a:r>
          </a:p>
          <a:p>
            <a:r>
              <a:rPr lang="pt-BR" sz="2000" dirty="0"/>
              <a:t>Professora: Dra. Nádia Félix Felipe da Silva</a:t>
            </a:r>
          </a:p>
          <a:p>
            <a:r>
              <a:rPr lang="pt-BR" sz="2000" dirty="0"/>
              <a:t>Disciplina: Introdução à Programação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358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A38F8-AD6C-FDE4-E2B5-29230978B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DD34FC9-9A31-C8E5-E369-D4C0E7D41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 anchor="ctr">
            <a:normAutofit/>
          </a:bodyPr>
          <a:lstStyle/>
          <a:p>
            <a:r>
              <a:rPr lang="pt-BR" dirty="0"/>
              <a:t>Introdução - BERNA</a:t>
            </a:r>
          </a:p>
        </p:txBody>
      </p:sp>
      <p:pic>
        <p:nvPicPr>
          <p:cNvPr id="1026" name="Picture 2" descr="Você está visualizando atualmente Ferramenta de IA desenvolvida pela Justiça goiana reduz o tempo de tramitação processual">
            <a:extLst>
              <a:ext uri="{FF2B5EF4-FFF2-40B4-BE49-F238E27FC236}">
                <a16:creationId xmlns:a16="http://schemas.microsoft.com/office/drawing/2014/main" id="{8EF1EDAA-431F-0983-B744-587941120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4400" y="2118293"/>
            <a:ext cx="5181600" cy="297942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2C7B424C-A69A-6E52-8120-63DFB1F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0019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sz="1800"/>
              <a:t>A BERNA (</a:t>
            </a:r>
            <a:r>
              <a:rPr lang="pt-BR" sz="1800" b="1"/>
              <a:t>BUSCA ELETRÔNICA RECURSIVA USANDO LINGUAEM NATURAL</a:t>
            </a:r>
            <a:r>
              <a:rPr lang="pt-BR" sz="1800"/>
              <a:t>) é uma ferramenta do TJGO que usa IA e PLN para auxiliar na triagem de petições, identificando automaticamente fatos e teses jurídicas.</a:t>
            </a:r>
          </a:p>
          <a:p>
            <a:endParaRPr lang="pt-BR" sz="1800"/>
          </a:p>
          <a:p>
            <a:r>
              <a:rPr lang="pt-BR" sz="1800"/>
              <a:t>Apesar de útil, sua classificação ainda pode ser aprimorada. Este projeto propõe o uso de um modelo BERT ajustado para melhorar a precisão na separação entre fatos, teses e ruídos, otimizando a automação do fluxo processual.</a:t>
            </a:r>
          </a:p>
        </p:txBody>
      </p:sp>
    </p:spTree>
    <p:extLst>
      <p:ext uri="{BB962C8B-B14F-4D97-AF65-F5344CB8AC3E}">
        <p14:creationId xmlns:p14="http://schemas.microsoft.com/office/powerpoint/2010/main" val="6568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C719D38-46E1-92A9-6944-042A8510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 anchor="ctr">
            <a:normAutofit/>
          </a:bodyPr>
          <a:lstStyle/>
          <a:p>
            <a:r>
              <a:rPr lang="pt-BR" dirty="0"/>
              <a:t>🎯Objetivo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91E0C500-62CD-20F9-7738-E34F6FE28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66899"/>
            <a:ext cx="11068665" cy="1780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Avaliar o desempenho de um modelo BERT ajustado para classificar trechos de petições jurídicas em fatos, teses e ruídos, como alternativa à ferramenta BERNA.</a:t>
            </a:r>
          </a:p>
        </p:txBody>
      </p:sp>
      <p:pic>
        <p:nvPicPr>
          <p:cNvPr id="1028" name="Picture 4" descr="BERT da Google: O Motor de Busca Inteligente que Compreende o Contexto das  Tuas Perguntas">
            <a:extLst>
              <a:ext uri="{FF2B5EF4-FFF2-40B4-BE49-F238E27FC236}">
                <a16:creationId xmlns:a16="http://schemas.microsoft.com/office/drawing/2014/main" id="{2F729D65-F096-DEB7-19EF-4EBE44464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473" y="3389649"/>
            <a:ext cx="28003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Você está visualizando atualmente Ferramenta de IA desenvolvida pela Justiça goiana reduz o tempo de tramitação processual">
            <a:extLst>
              <a:ext uri="{FF2B5EF4-FFF2-40B4-BE49-F238E27FC236}">
                <a16:creationId xmlns:a16="http://schemas.microsoft.com/office/drawing/2014/main" id="{8F67FF31-1075-1E2E-C49C-508EEEE4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35097" y="3364041"/>
            <a:ext cx="2957685" cy="170066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3">
            <a:extLst>
              <a:ext uri="{FF2B5EF4-FFF2-40B4-BE49-F238E27FC236}">
                <a16:creationId xmlns:a16="http://schemas.microsoft.com/office/drawing/2014/main" id="{C9AD2F57-5820-4F10-6C36-5AC89CCD2EDC}"/>
              </a:ext>
            </a:extLst>
          </p:cNvPr>
          <p:cNvSpPr txBox="1">
            <a:spLocks/>
          </p:cNvSpPr>
          <p:nvPr/>
        </p:nvSpPr>
        <p:spPr>
          <a:xfrm>
            <a:off x="5342912" y="3468350"/>
            <a:ext cx="1706817" cy="1550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5400" dirty="0"/>
              <a:t>VS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53363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A5A4-7C91-43F3-DE55-013AED36F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EADC091-B9E1-91C5-C74E-4A2B949D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 anchor="ctr">
            <a:normAutofit/>
          </a:bodyPr>
          <a:lstStyle/>
          <a:p>
            <a:r>
              <a:rPr lang="pt-BR" dirty="0"/>
              <a:t>👥 Público-Alvo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E44AA286-AA00-F211-899F-6643B927C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66899"/>
            <a:ext cx="11068665" cy="17808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1800" dirty="0"/>
              <a:t>Pesquisadores e estudantes de Ciência da Computação, Direito e Engenharia de Dados.</a:t>
            </a:r>
          </a:p>
          <a:p>
            <a:pPr>
              <a:lnSpc>
                <a:spcPct val="150000"/>
              </a:lnSpc>
            </a:pPr>
            <a:r>
              <a:rPr lang="pt-BR" sz="1800" dirty="0"/>
              <a:t>Magistrados, servidores e profissionais do Judiciário.</a:t>
            </a:r>
          </a:p>
        </p:txBody>
      </p:sp>
      <p:pic>
        <p:nvPicPr>
          <p:cNvPr id="3077" name="Picture 5" descr="Magistrado com martelo - ícones de pessoas grátis">
            <a:extLst>
              <a:ext uri="{FF2B5EF4-FFF2-40B4-BE49-F238E27FC236}">
                <a16:creationId xmlns:a16="http://schemas.microsoft.com/office/drawing/2014/main" id="{A6C95B22-C1E6-4D8E-FF7D-05B9416E8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442" y="3331231"/>
            <a:ext cx="1689441" cy="16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 descr="Estudante universitário - ícones de educação grátis">
            <a:extLst>
              <a:ext uri="{FF2B5EF4-FFF2-40B4-BE49-F238E27FC236}">
                <a16:creationId xmlns:a16="http://schemas.microsoft.com/office/drawing/2014/main" id="{537EF767-2C9C-88E9-6C6B-E3A13ABCF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279" y="3449624"/>
            <a:ext cx="1689441" cy="168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Imagens Ciência Da Computação PNG e Vetor, com Fundo Transparente Para  Download Grátis | Pngtree">
            <a:extLst>
              <a:ext uri="{FF2B5EF4-FFF2-40B4-BE49-F238E27FC236}">
                <a16:creationId xmlns:a16="http://schemas.microsoft.com/office/drawing/2014/main" id="{B99451B4-7379-9B3A-3624-31A788D4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972" y="3278443"/>
            <a:ext cx="2031802" cy="2031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55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223FD-7910-67D9-8486-50D581A64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A7A780B-C860-F7A8-FC13-928870A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 anchor="ctr">
            <a:normAutofit fontScale="90000"/>
          </a:bodyPr>
          <a:lstStyle/>
          <a:p>
            <a:r>
              <a:rPr lang="pt-BR" dirty="0"/>
              <a:t>📂 Descrição do Banco de Dados/Arquivo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F4F692F-1324-C935-B528-5B2149DDC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358512"/>
            <a:ext cx="11068665" cy="361950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/>
              <a:t>Fonte</a:t>
            </a:r>
            <a:r>
              <a:rPr lang="pt-BR" sz="1800" dirty="0"/>
              <a:t>: Acervo real do TJGO;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/>
              <a:t>Tamanho</a:t>
            </a:r>
            <a:r>
              <a:rPr lang="pt-BR" sz="1800" dirty="0"/>
              <a:t>: 26.781 trechos rotulados;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/>
              <a:t>Categorias</a:t>
            </a:r>
            <a:r>
              <a:rPr lang="pt-BR" sz="1800" dirty="0"/>
              <a:t>: Fato, Tese, Ruído;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/>
              <a:t>Distribuição</a:t>
            </a:r>
            <a:r>
              <a:rPr lang="pt-BR" sz="1800" dirty="0"/>
              <a:t>: 8.927 exemplos por classe;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800" b="1" dirty="0"/>
              <a:t>Formato</a:t>
            </a:r>
            <a:r>
              <a:rPr lang="pt-BR" sz="1800" dirty="0"/>
              <a:t>: CSV, com divisão estratificada em treino (80%) e teste (20%).</a:t>
            </a: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12699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9B4CF-AE75-7F6A-23A2-A29C1C25E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327FE8C-EEEC-DDC7-A7B4-31F48C3C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9763"/>
            <a:ext cx="8513618" cy="1006475"/>
          </a:xfrm>
        </p:spPr>
        <p:txBody>
          <a:bodyPr anchor="ctr">
            <a:normAutofit/>
          </a:bodyPr>
          <a:lstStyle/>
          <a:p>
            <a:r>
              <a:rPr lang="pt-BR" sz="3100"/>
              <a:t>🔗 Link para Aplicação e Código Fonte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65CA25-B250-D1E5-FC5F-7DE48FE0D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92" y="1998199"/>
            <a:ext cx="5926040" cy="3777850"/>
          </a:xfrm>
          <a:prstGeom prst="rect">
            <a:avLst/>
          </a:prstGeom>
          <a:noFill/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41D6D4B6-95C5-F256-9756-282F26BF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10209" y="3172104"/>
            <a:ext cx="4683217" cy="1430041"/>
          </a:xfrm>
        </p:spPr>
        <p:txBody>
          <a:bodyPr>
            <a:normAutofit/>
          </a:bodyPr>
          <a:lstStyle/>
          <a:p>
            <a:r>
              <a:rPr lang="pt-BR" dirty="0">
                <a:hlinkClick r:id="rId3"/>
              </a:rPr>
              <a:t>https://github.com/Willgnner-Santos/IT-Residence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823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7046B-0E58-5E0D-01DF-653E3AEEB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239C72-4186-D199-81C4-D9248545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568" y="1584042"/>
            <a:ext cx="10382863" cy="2995311"/>
          </a:xfrm>
        </p:spPr>
        <p:txBody>
          <a:bodyPr/>
          <a:lstStyle/>
          <a:p>
            <a:r>
              <a:rPr lang="pt-BR" dirty="0"/>
              <a:t>Obrigado pela Atenção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CA1A03-4FC1-FDE0-F9AE-F486149B2C89}"/>
              </a:ext>
            </a:extLst>
          </p:cNvPr>
          <p:cNvSpPr txBox="1"/>
          <p:nvPr/>
        </p:nvSpPr>
        <p:spPr>
          <a:xfrm>
            <a:off x="2084520" y="3081698"/>
            <a:ext cx="715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945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Usar estilo 3 ou 2">
      <a:dk1>
        <a:srgbClr val="1A1A2D"/>
      </a:dk1>
      <a:lt1>
        <a:srgbClr val="1A1A2D"/>
      </a:lt1>
      <a:dk2>
        <a:srgbClr val="FFFFFF"/>
      </a:dk2>
      <a:lt2>
        <a:srgbClr val="06A9AC"/>
      </a:lt2>
      <a:accent1>
        <a:srgbClr val="1A1A2D"/>
      </a:accent1>
      <a:accent2>
        <a:srgbClr val="000000"/>
      </a:accent2>
      <a:accent3>
        <a:srgbClr val="FFFFFF"/>
      </a:accent3>
      <a:accent4>
        <a:srgbClr val="06A9AC"/>
      </a:accent4>
      <a:accent5>
        <a:srgbClr val="1A1A2D"/>
      </a:accent5>
      <a:accent6>
        <a:srgbClr val="FFFFFF"/>
      </a:accent6>
      <a:hlink>
        <a:srgbClr val="1A1A2D"/>
      </a:hlink>
      <a:folHlink>
        <a:srgbClr val="06A9AC"/>
      </a:folHlink>
    </a:clrScheme>
    <a:fontScheme name="Personalizada 2">
      <a:majorFont>
        <a:latin typeface="Montserrat Extra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243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Aptos</vt:lpstr>
      <vt:lpstr>Arial</vt:lpstr>
      <vt:lpstr>MontSERRAT</vt:lpstr>
      <vt:lpstr>Montserrat ExtraBold</vt:lpstr>
      <vt:lpstr>Poppins</vt:lpstr>
      <vt:lpstr>Tema do Office</vt:lpstr>
      <vt:lpstr>Classificação de Petições Jurídicas com Modelos Ajustados via BERT: Uma Alternativa à Plataforma BERNA </vt:lpstr>
      <vt:lpstr>Introdução - BERNA</vt:lpstr>
      <vt:lpstr>🎯Objetivo</vt:lpstr>
      <vt:lpstr>👥 Público-Alvo</vt:lpstr>
      <vt:lpstr>📂 Descrição do Banco de Dados/Arquivo</vt:lpstr>
      <vt:lpstr>🔗 Link para Aplicação e Código Fonte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Cecília Lemes Rabelo Bernardino</dc:creator>
  <cp:lastModifiedBy>WILLGNNER FERREIRA SANTOS</cp:lastModifiedBy>
  <cp:revision>8</cp:revision>
  <dcterms:created xsi:type="dcterms:W3CDTF">2025-01-21T14:29:47Z</dcterms:created>
  <dcterms:modified xsi:type="dcterms:W3CDTF">2025-03-30T23:03:22Z</dcterms:modified>
</cp:coreProperties>
</file>