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12" r:id="rId2"/>
    <p:sldId id="415" r:id="rId3"/>
    <p:sldId id="419" r:id="rId4"/>
    <p:sldId id="423" r:id="rId5"/>
    <p:sldId id="444" r:id="rId6"/>
    <p:sldId id="445" r:id="rId7"/>
    <p:sldId id="420" r:id="rId8"/>
    <p:sldId id="426" r:id="rId9"/>
    <p:sldId id="427" r:id="rId10"/>
    <p:sldId id="441" r:id="rId11"/>
    <p:sldId id="442" r:id="rId12"/>
    <p:sldId id="421" r:id="rId13"/>
    <p:sldId id="389" r:id="rId14"/>
    <p:sldId id="291" r:id="rId15"/>
    <p:sldId id="443" r:id="rId16"/>
    <p:sldId id="428" r:id="rId17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8EF"/>
    <a:srgbClr val="F4EDD1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83316" autoAdjust="0"/>
  </p:normalViewPr>
  <p:slideViewPr>
    <p:cSldViewPr snapToGrid="0">
      <p:cViewPr varScale="1">
        <p:scale>
          <a:sx n="55" d="100"/>
          <a:sy n="55" d="100"/>
        </p:scale>
        <p:origin x="1044" y="48"/>
      </p:cViewPr>
      <p:guideLst>
        <p:guide orient="horz" pos="210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2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4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5772" y="305217"/>
            <a:ext cx="635644" cy="635644"/>
            <a:chOff x="4241219" y="1574800"/>
            <a:chExt cx="3594100" cy="3594100"/>
          </a:xfrm>
        </p:grpSpPr>
        <p:sp>
          <p:nvSpPr>
            <p:cNvPr id="11" name="椭圆 10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7767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点击收入标题文字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305493" y="638497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07790" y="1953895"/>
            <a:ext cx="44697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在线CAT平台开发需求分析汇报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60466" y="3728942"/>
            <a:ext cx="36479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汇报人：王梦柔 武睿文</a:t>
            </a:r>
            <a:endParaRPr lang="en-US" altLang="zh-CN" sz="2000" dirty="0"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其他成员：王紫 潘震铭 王翊冉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733632" y="1382003"/>
            <a:ext cx="3824123" cy="1372423"/>
            <a:chOff x="2830791" y="780663"/>
            <a:chExt cx="3824123" cy="1372423"/>
          </a:xfrm>
        </p:grpSpPr>
        <p:sp>
          <p:nvSpPr>
            <p:cNvPr id="68" name="Rectangle 36"/>
            <p:cNvSpPr/>
            <p:nvPr/>
          </p:nvSpPr>
          <p:spPr bwMode="auto">
            <a:xfrm>
              <a:off x="2830791" y="780663"/>
              <a:ext cx="3043555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机器翻译</a:t>
              </a:r>
            </a:p>
          </p:txBody>
        </p:sp>
        <p:sp>
          <p:nvSpPr>
            <p:cNvPr id="69" name="Rectangle 37"/>
            <p:cNvSpPr/>
            <p:nvPr/>
          </p:nvSpPr>
          <p:spPr bwMode="auto">
            <a:xfrm>
              <a:off x="2860789" y="1424553"/>
              <a:ext cx="3794125" cy="728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本平台为译者提供机器翻译功能。平台具有3-4个</a:t>
              </a:r>
              <a:r>
                <a:rPr lang="es-E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机器翻译端口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。</a:t>
              </a:r>
              <a:endParaRPr lang="es-E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829063" y="1223447"/>
            <a:ext cx="4398010" cy="2333424"/>
            <a:chOff x="4436706" y="955288"/>
            <a:chExt cx="4398010" cy="2333424"/>
          </a:xfrm>
        </p:grpSpPr>
        <p:sp>
          <p:nvSpPr>
            <p:cNvPr id="72" name="Rectangle 36"/>
            <p:cNvSpPr/>
            <p:nvPr/>
          </p:nvSpPr>
          <p:spPr bwMode="auto">
            <a:xfrm>
              <a:off x="4436706" y="955288"/>
              <a:ext cx="2328900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协同翻译</a:t>
              </a:r>
            </a:p>
          </p:txBody>
        </p:sp>
        <p:sp>
          <p:nvSpPr>
            <p:cNvPr id="73" name="Rectangle 37"/>
            <p:cNvSpPr/>
            <p:nvPr/>
          </p:nvSpPr>
          <p:spPr bwMode="auto">
            <a:xfrm>
              <a:off x="4436706" y="1562983"/>
              <a:ext cx="4398010" cy="1725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项目组经理不能作为项目组译者使用双语对照翻译功能，但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项目组经理具有审校功能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，可以审校项目组译者文本并将审校内容反馈至译者。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功能实现大致分为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云分配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项目组管理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</a:t>
              </a:r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项目组译者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三个角度。</a:t>
              </a:r>
              <a:endParaRPr lang="es-E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063" y="3888578"/>
            <a:ext cx="4795954" cy="2468361"/>
            <a:chOff x="4184611" y="954653"/>
            <a:chExt cx="3897286" cy="2468361"/>
          </a:xfrm>
        </p:grpSpPr>
        <p:sp>
          <p:nvSpPr>
            <p:cNvPr id="75" name="Rectangle 36"/>
            <p:cNvSpPr/>
            <p:nvPr/>
          </p:nvSpPr>
          <p:spPr bwMode="auto">
            <a:xfrm>
              <a:off x="4184611" y="954653"/>
              <a:ext cx="2328900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翻译记忆库</a:t>
              </a:r>
            </a:p>
          </p:txBody>
        </p:sp>
        <p:sp>
          <p:nvSpPr>
            <p:cNvPr id="76" name="Rectangle 37"/>
            <p:cNvSpPr/>
            <p:nvPr/>
          </p:nvSpPr>
          <p:spPr bwMode="auto">
            <a:xfrm>
              <a:off x="4257774" y="1697285"/>
              <a:ext cx="3824123" cy="1725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每位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译者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在注册后会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自动生成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该译者的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翻译记忆库存储库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，该译者所有的翻译记忆都将存入该翻译记忆存储库。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项目经理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在注册后自动生成该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项目经理的文件存储库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。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33632" y="3429000"/>
            <a:ext cx="5362368" cy="3867090"/>
            <a:chOff x="5257443" y="1381803"/>
            <a:chExt cx="4022449" cy="3611791"/>
          </a:xfrm>
        </p:grpSpPr>
        <p:sp>
          <p:nvSpPr>
            <p:cNvPr id="78" name="Rectangle 36"/>
            <p:cNvSpPr/>
            <p:nvPr/>
          </p:nvSpPr>
          <p:spPr bwMode="auto">
            <a:xfrm>
              <a:off x="5257443" y="1381803"/>
              <a:ext cx="3301365" cy="53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术语库</a:t>
              </a:r>
            </a:p>
          </p:txBody>
        </p:sp>
        <p:sp>
          <p:nvSpPr>
            <p:cNvPr id="79" name="Rectangle 37"/>
            <p:cNvSpPr/>
            <p:nvPr/>
          </p:nvSpPr>
          <p:spPr bwMode="auto">
            <a:xfrm>
              <a:off x="5257443" y="1938270"/>
              <a:ext cx="4022449" cy="3055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每位译者在注册后会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自动生成该译者的术语库存储库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，译者在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建立一个新的翻译项目后可以选择是否建立该项目术语库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。每位项目经理注册后会自动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生成该项目经理项目术语库存储库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，并且在项目经理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开启一个新项目之后自动生成该项目术语库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，该术语库会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实时共享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到项目组各位译者的术语库中。</a:t>
              </a:r>
            </a:p>
          </p:txBody>
        </p:sp>
      </p:grpSp>
      <p:sp>
        <p:nvSpPr>
          <p:cNvPr id="83" name="文本框 56"/>
          <p:cNvSpPr txBox="1">
            <a:spLocks noChangeArrowheads="1"/>
          </p:cNvSpPr>
          <p:nvPr/>
        </p:nvSpPr>
        <p:spPr bwMode="auto">
          <a:xfrm>
            <a:off x="1066509" y="314643"/>
            <a:ext cx="57625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平台需求说明【对功能的规定】</a:t>
            </a:r>
          </a:p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任意多边形 38">
            <a:extLst>
              <a:ext uri="{FF2B5EF4-FFF2-40B4-BE49-F238E27FC236}">
                <a16:creationId xmlns:a16="http://schemas.microsoft.com/office/drawing/2014/main" id="{E1D13F99-CE16-4DE4-8DFD-16379EB56306}"/>
              </a:ext>
            </a:extLst>
          </p:cNvPr>
          <p:cNvSpPr/>
          <p:nvPr/>
        </p:nvSpPr>
        <p:spPr>
          <a:xfrm>
            <a:off x="5613750" y="1836330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41" name="任意多边形 38">
            <a:extLst>
              <a:ext uri="{FF2B5EF4-FFF2-40B4-BE49-F238E27FC236}">
                <a16:creationId xmlns:a16="http://schemas.microsoft.com/office/drawing/2014/main" id="{58F92B82-EEC3-4E75-8FD6-081663470954}"/>
              </a:ext>
            </a:extLst>
          </p:cNvPr>
          <p:cNvSpPr/>
          <p:nvPr/>
        </p:nvSpPr>
        <p:spPr>
          <a:xfrm rot="10800000">
            <a:off x="6021684" y="3888578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  <p:bldP spid="40" grpId="0" animBg="1"/>
          <p:bldP spid="4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/>
          <p:bldP spid="40" grpId="0" animBg="1"/>
          <p:bldP spid="4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 flipH="1" flipV="1">
            <a:off x="5742671" y="4025756"/>
            <a:ext cx="334962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656720" y="1563300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439230" y="1437807"/>
            <a:ext cx="3794125" cy="1449857"/>
            <a:chOff x="2830791" y="780663"/>
            <a:chExt cx="3794125" cy="1449857"/>
          </a:xfrm>
        </p:grpSpPr>
        <p:sp>
          <p:nvSpPr>
            <p:cNvPr id="68" name="Rectangle 36"/>
            <p:cNvSpPr/>
            <p:nvPr/>
          </p:nvSpPr>
          <p:spPr bwMode="auto">
            <a:xfrm>
              <a:off x="2830791" y="780663"/>
              <a:ext cx="3043555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审校功能</a:t>
              </a:r>
            </a:p>
          </p:txBody>
        </p:sp>
        <p:sp>
          <p:nvSpPr>
            <p:cNvPr id="69" name="Rectangle 37"/>
            <p:cNvSpPr/>
            <p:nvPr/>
          </p:nvSpPr>
          <p:spPr bwMode="auto">
            <a:xfrm>
              <a:off x="2830791" y="1474870"/>
              <a:ext cx="3794125" cy="755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项目经理可对项目组译者译文部分具体文本提出审校意见。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594871" y="1243856"/>
            <a:ext cx="4556125" cy="2491419"/>
            <a:chOff x="4278591" y="811143"/>
            <a:chExt cx="4556125" cy="2491419"/>
          </a:xfrm>
        </p:grpSpPr>
        <p:sp>
          <p:nvSpPr>
            <p:cNvPr id="72" name="Rectangle 36"/>
            <p:cNvSpPr/>
            <p:nvPr/>
          </p:nvSpPr>
          <p:spPr bwMode="auto">
            <a:xfrm>
              <a:off x="4278591" y="811143"/>
              <a:ext cx="4556125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多种格式文件导出（待定）</a:t>
              </a:r>
            </a:p>
          </p:txBody>
        </p:sp>
        <p:sp>
          <p:nvSpPr>
            <p:cNvPr id="73" name="Rectangle 37"/>
            <p:cNvSpPr/>
            <p:nvPr/>
          </p:nvSpPr>
          <p:spPr bwMode="auto">
            <a:xfrm>
              <a:off x="4436706" y="1562983"/>
              <a:ext cx="4398010" cy="1739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本平台能够支持多种格式文档的导出。</a:t>
              </a:r>
            </a:p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翻译记忆库:TMX文件</a:t>
              </a:r>
            </a:p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术语库:TBX,CSV文件</a:t>
              </a:r>
            </a:p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双语文件:XLIFF，RTF文件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39230" y="3951509"/>
            <a:ext cx="4225453" cy="1376289"/>
            <a:chOff x="4184611" y="954653"/>
            <a:chExt cx="4225453" cy="1376289"/>
          </a:xfrm>
        </p:grpSpPr>
        <p:sp>
          <p:nvSpPr>
            <p:cNvPr id="75" name="Rectangle 36"/>
            <p:cNvSpPr/>
            <p:nvPr/>
          </p:nvSpPr>
          <p:spPr bwMode="auto">
            <a:xfrm>
              <a:off x="4184611" y="954653"/>
              <a:ext cx="2328900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风格指南</a:t>
              </a:r>
            </a:p>
          </p:txBody>
        </p:sp>
        <p:sp>
          <p:nvSpPr>
            <p:cNvPr id="76" name="Rectangle 37"/>
            <p:cNvSpPr/>
            <p:nvPr/>
          </p:nvSpPr>
          <p:spPr bwMode="auto">
            <a:xfrm>
              <a:off x="4212288" y="1602409"/>
              <a:ext cx="4197776" cy="728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每本平台提供</a:t>
              </a:r>
              <a:r>
                <a:rPr lang="es-E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若干领域文本的风格指南</a:t>
              </a: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的pdf版本供译者与项目经理下载使用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。</a:t>
              </a:r>
              <a:endParaRPr lang="es-E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594871" y="4025756"/>
            <a:ext cx="4725170" cy="2043802"/>
            <a:chOff x="4432896" y="1254001"/>
            <a:chExt cx="4185285" cy="2043802"/>
          </a:xfrm>
        </p:grpSpPr>
        <p:sp>
          <p:nvSpPr>
            <p:cNvPr id="78" name="Rectangle 36"/>
            <p:cNvSpPr/>
            <p:nvPr/>
          </p:nvSpPr>
          <p:spPr bwMode="auto">
            <a:xfrm>
              <a:off x="4432896" y="1254001"/>
              <a:ext cx="3301365" cy="564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QA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（待定）</a:t>
              </a:r>
              <a:endParaRPr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Rectangle 37"/>
            <p:cNvSpPr/>
            <p:nvPr/>
          </p:nvSpPr>
          <p:spPr bwMode="auto">
            <a:xfrm>
              <a:off x="4432896" y="1877943"/>
              <a:ext cx="4185285" cy="1419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本平台能够为最终译本进行质量评估，检测出未能对应的数字翻译以及拼写错误，用户可以面对评估意见可选择接受或忽略。</a:t>
              </a:r>
            </a:p>
          </p:txBody>
        </p:sp>
      </p:grpSp>
      <p:sp>
        <p:nvSpPr>
          <p:cNvPr id="83" name="文本框 56"/>
          <p:cNvSpPr txBox="1">
            <a:spLocks noChangeArrowheads="1"/>
          </p:cNvSpPr>
          <p:nvPr/>
        </p:nvSpPr>
        <p:spPr bwMode="auto">
          <a:xfrm>
            <a:off x="1066509" y="314643"/>
            <a:ext cx="5528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平台需求说明【对功能的规定】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9" grpId="0" bldLvl="0" animBg="1"/>
          <p:bldP spid="8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9" grpId="0" bldLvl="0" animBg="1"/>
          <p:bldP spid="8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3900170" y="1295400"/>
            <a:ext cx="429196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0668" y="3259987"/>
            <a:ext cx="41443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逻辑模型说明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324750" y="5141272"/>
            <a:ext cx="1570745" cy="46987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5327132" y="4163425"/>
            <a:ext cx="1538996" cy="96435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323162" y="3641961"/>
            <a:ext cx="1541378" cy="51908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26337" y="2856985"/>
            <a:ext cx="1508042" cy="78815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338243" y="2311710"/>
            <a:ext cx="1492962" cy="5333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utoShape 21"/>
          <p:cNvSpPr/>
          <p:nvPr/>
        </p:nvSpPr>
        <p:spPr bwMode="auto">
          <a:xfrm>
            <a:off x="6722467" y="2733167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AutoShape 22"/>
          <p:cNvSpPr/>
          <p:nvPr/>
        </p:nvSpPr>
        <p:spPr bwMode="auto">
          <a:xfrm>
            <a:off x="6755802" y="404516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AutoShape 23"/>
          <p:cNvSpPr/>
          <p:nvPr/>
        </p:nvSpPr>
        <p:spPr bwMode="auto">
          <a:xfrm>
            <a:off x="6798662" y="551828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AutoShape 24"/>
          <p:cNvSpPr/>
          <p:nvPr/>
        </p:nvSpPr>
        <p:spPr bwMode="auto">
          <a:xfrm>
            <a:off x="5246173" y="2199796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AutoShape 25"/>
          <p:cNvSpPr/>
          <p:nvPr/>
        </p:nvSpPr>
        <p:spPr bwMode="auto">
          <a:xfrm>
            <a:off x="5228711" y="352052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AutoShape 26"/>
          <p:cNvSpPr/>
          <p:nvPr/>
        </p:nvSpPr>
        <p:spPr bwMode="auto">
          <a:xfrm>
            <a:off x="5220774" y="5010311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812229" y="2101067"/>
            <a:ext cx="3727730" cy="1076325"/>
            <a:chOff x="3762584" y="2059301"/>
            <a:chExt cx="2244073" cy="1076325"/>
          </a:xfrm>
        </p:grpSpPr>
        <p:sp>
          <p:nvSpPr>
            <p:cNvPr id="45" name="矩形 44"/>
            <p:cNvSpPr/>
            <p:nvPr/>
          </p:nvSpPr>
          <p:spPr>
            <a:xfrm>
              <a:off x="3762584" y="2110110"/>
              <a:ext cx="2244073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96796" y="2059301"/>
              <a:ext cx="217519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（2）建立项目经理类：实现对经理编号、姓名、项目编号等信息的描述；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47150" y="3614944"/>
            <a:ext cx="4063199" cy="1076325"/>
            <a:chOff x="3762584" y="1804031"/>
            <a:chExt cx="2244073" cy="1076325"/>
          </a:xfrm>
        </p:grpSpPr>
        <p:sp>
          <p:nvSpPr>
            <p:cNvPr id="48" name="矩形 47"/>
            <p:cNvSpPr/>
            <p:nvPr/>
          </p:nvSpPr>
          <p:spPr>
            <a:xfrm>
              <a:off x="3762584" y="2110110"/>
              <a:ext cx="2244073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31086" y="1804031"/>
              <a:ext cx="217519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（4）建立术语库类：实现对项目编号、译出语术语、译入语术语等信息的描述；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3995" y="5135716"/>
            <a:ext cx="5063698" cy="1076325"/>
            <a:chOff x="3195451" y="1743706"/>
            <a:chExt cx="2811206" cy="1076325"/>
          </a:xfrm>
        </p:grpSpPr>
        <p:sp>
          <p:nvSpPr>
            <p:cNvPr id="51" name="矩形 50"/>
            <p:cNvSpPr/>
            <p:nvPr/>
          </p:nvSpPr>
          <p:spPr>
            <a:xfrm>
              <a:off x="3762584" y="2110110"/>
              <a:ext cx="2244073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195451" y="1743706"/>
              <a:ext cx="2141220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（6）建立项目类：实现创建项目、经理编号、译者编号、任务分配后的描述。</a:t>
              </a: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937000" y="1784297"/>
            <a:ext cx="338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（1）建立译者类：实现对译者编号、姓名、所在项目等信息的描述；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4703" y="3363380"/>
            <a:ext cx="380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（3）建立任务类：实现对任务编号、译出语句段、译入语句段等信息的描述；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551541" y="4833447"/>
            <a:ext cx="4154225" cy="1076325"/>
            <a:chOff x="3762506" y="1807841"/>
            <a:chExt cx="2244151" cy="1076325"/>
          </a:xfrm>
        </p:grpSpPr>
        <p:sp>
          <p:nvSpPr>
            <p:cNvPr id="84" name="矩形 83"/>
            <p:cNvSpPr/>
            <p:nvPr/>
          </p:nvSpPr>
          <p:spPr>
            <a:xfrm>
              <a:off x="3762584" y="2110110"/>
              <a:ext cx="2244073" cy="229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762506" y="1807841"/>
              <a:ext cx="2175198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（5）建立记忆库类：实现对项目编号、译出语句段、译入语句段等信息的描述；</a:t>
              </a:r>
            </a:p>
          </p:txBody>
        </p:sp>
      </p:grpSp>
      <p:sp>
        <p:nvSpPr>
          <p:cNvPr id="54" name="AutoShape 24"/>
          <p:cNvSpPr/>
          <p:nvPr/>
        </p:nvSpPr>
        <p:spPr bwMode="auto">
          <a:xfrm>
            <a:off x="4528412" y="2014063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5" name="AutoShape 25"/>
          <p:cNvSpPr/>
          <p:nvPr/>
        </p:nvSpPr>
        <p:spPr bwMode="auto">
          <a:xfrm>
            <a:off x="4510950" y="3334790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AutoShape 26"/>
          <p:cNvSpPr/>
          <p:nvPr/>
        </p:nvSpPr>
        <p:spPr bwMode="auto">
          <a:xfrm>
            <a:off x="4503013" y="4824578"/>
            <a:ext cx="587362" cy="58735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AutoShape 21"/>
          <p:cNvSpPr/>
          <p:nvPr/>
        </p:nvSpPr>
        <p:spPr bwMode="auto">
          <a:xfrm>
            <a:off x="7039308" y="2557119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AutoShape 22"/>
          <p:cNvSpPr/>
          <p:nvPr/>
        </p:nvSpPr>
        <p:spPr bwMode="auto">
          <a:xfrm>
            <a:off x="7072643" y="3869115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AutoShape 23"/>
          <p:cNvSpPr/>
          <p:nvPr/>
        </p:nvSpPr>
        <p:spPr bwMode="auto">
          <a:xfrm>
            <a:off x="7115503" y="5342235"/>
            <a:ext cx="567992" cy="567986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292100">
              <a:defRPr/>
            </a:pPr>
            <a:endParaRPr lang="es-ES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业务功能分析</a:t>
            </a:r>
          </a:p>
          <a:p>
            <a:pPr eaLnBrk="1" hangingPunct="1"/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7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7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9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4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7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9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14" y="123180"/>
            <a:ext cx="4607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CAT平台网页结构图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99900" y="1019475"/>
            <a:ext cx="1321599" cy="6313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屏幕上有字&#10;&#10;描述已自动生成">
            <a:extLst>
              <a:ext uri="{FF2B5EF4-FFF2-40B4-BE49-F238E27FC236}">
                <a16:creationId xmlns:a16="http://schemas.microsoft.com/office/drawing/2014/main" id="{BA9F1F21-21DB-4943-9C47-DB4079E2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80" y="790688"/>
            <a:ext cx="6201404" cy="5868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2413" y="210445"/>
            <a:ext cx="4607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CAT平台数据流程图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99900" y="1019475"/>
            <a:ext cx="1321599" cy="6313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1699" y="1019475"/>
            <a:ext cx="336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通过对业务流程图的细化，可得到CAT平台的分层数据流图：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5950" y="1059226"/>
            <a:ext cx="4183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对顶层数据流图细化、分解可得到CAT平台的数据流图：</a:t>
            </a:r>
          </a:p>
        </p:txBody>
      </p:sp>
      <p:pic>
        <p:nvPicPr>
          <p:cNvPr id="4" name="图片 3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2412" y="2072875"/>
            <a:ext cx="5503537" cy="3046996"/>
          </a:xfrm>
          <a:prstGeom prst="rect">
            <a:avLst/>
          </a:prstGeom>
        </p:spPr>
      </p:pic>
      <p:pic>
        <p:nvPicPr>
          <p:cNvPr id="5" name="图片 4" descr="imag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50" y="1789487"/>
            <a:ext cx="6010645" cy="4141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305493" y="638497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>
            <a:off x="5821681" y="2404781"/>
            <a:ext cx="923330" cy="2223375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谢     谢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470582" y="3103111"/>
            <a:ext cx="0" cy="8368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578609" y="2055689"/>
            <a:ext cx="1527284" cy="1527280"/>
            <a:chOff x="959689" y="2270186"/>
            <a:chExt cx="2203333" cy="2203328"/>
          </a:xfrm>
        </p:grpSpPr>
        <p:sp>
          <p:nvSpPr>
            <p:cNvPr id="31" name="椭圆 3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61238" y="-44444"/>
            <a:ext cx="4179676" cy="2108083"/>
          </a:xfrm>
          <a:custGeom>
            <a:avLst/>
            <a:gdLst>
              <a:gd name="connsiteX0" fmla="*/ 922 w 4179676"/>
              <a:gd name="connsiteY0" fmla="*/ 0 h 2108083"/>
              <a:gd name="connsiteX1" fmla="*/ 4178755 w 4179676"/>
              <a:gd name="connsiteY1" fmla="*/ 0 h 2108083"/>
              <a:gd name="connsiteX2" fmla="*/ 4179676 w 4179676"/>
              <a:gd name="connsiteY2" fmla="*/ 18249 h 2108083"/>
              <a:gd name="connsiteX3" fmla="*/ 2089838 w 4179676"/>
              <a:gd name="connsiteY3" fmla="*/ 2108083 h 2108083"/>
              <a:gd name="connsiteX4" fmla="*/ 0 w 4179676"/>
              <a:gd name="connsiteY4" fmla="*/ 18249 h 21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9676" h="2108083">
                <a:moveTo>
                  <a:pt x="922" y="0"/>
                </a:moveTo>
                <a:lnTo>
                  <a:pt x="4178755" y="0"/>
                </a:lnTo>
                <a:lnTo>
                  <a:pt x="4179676" y="18249"/>
                </a:lnTo>
                <a:cubicBezTo>
                  <a:pt x="4179676" y="1172432"/>
                  <a:pt x="3244024" y="2108083"/>
                  <a:pt x="2089838" y="2108083"/>
                </a:cubicBezTo>
                <a:cubicBezTo>
                  <a:pt x="935652" y="2108083"/>
                  <a:pt x="0" y="1172432"/>
                  <a:pt x="0" y="18249"/>
                </a:cubicBezTo>
                <a:close/>
              </a:path>
            </a:pathLst>
          </a:custGeom>
          <a:solidFill>
            <a:srgbClr val="FBF8EF"/>
          </a:solidFill>
          <a:ln w="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98052" y="501765"/>
            <a:ext cx="2906048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目录</a:t>
            </a:r>
          </a:p>
        </p:txBody>
      </p:sp>
      <p:sp>
        <p:nvSpPr>
          <p:cNvPr id="50" name="TextBox 64"/>
          <p:cNvSpPr>
            <a:spLocks noChangeArrowheads="1"/>
          </p:cNvSpPr>
          <p:nvPr/>
        </p:nvSpPr>
        <p:spPr bwMode="auto">
          <a:xfrm>
            <a:off x="822973" y="4680261"/>
            <a:ext cx="270044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6" name="TextBox 64"/>
          <p:cNvSpPr>
            <a:spLocks noChangeArrowheads="1"/>
          </p:cNvSpPr>
          <p:nvPr/>
        </p:nvSpPr>
        <p:spPr bwMode="auto">
          <a:xfrm>
            <a:off x="1710055" y="2258060"/>
            <a:ext cx="122682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1590" y="4262120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平台简述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32270" y="2127636"/>
            <a:ext cx="1527284" cy="1527280"/>
            <a:chOff x="959689" y="2270186"/>
            <a:chExt cx="2203333" cy="2203328"/>
          </a:xfrm>
        </p:grpSpPr>
        <p:sp>
          <p:nvSpPr>
            <p:cNvPr id="4" name="椭圆 3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" name="椭圆 4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椭圆 5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661535" y="3708400"/>
            <a:ext cx="30861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  <a:p>
            <a:pPr algn="ctr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需求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说明</a:t>
            </a: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5467917" y="2253242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31500" y="2127001"/>
            <a:ext cx="1527284" cy="1527280"/>
            <a:chOff x="959689" y="2270186"/>
            <a:chExt cx="2203333" cy="2203328"/>
          </a:xfrm>
        </p:grpSpPr>
        <p:sp>
          <p:nvSpPr>
            <p:cNvPr id="10" name="椭圆 9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" name="TextBox 64"/>
          <p:cNvSpPr>
            <a:spLocks noChangeArrowheads="1"/>
          </p:cNvSpPr>
          <p:nvPr/>
        </p:nvSpPr>
        <p:spPr bwMode="auto">
          <a:xfrm>
            <a:off x="8552815" y="3708400"/>
            <a:ext cx="30861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逻辑模型讲解</a:t>
            </a:r>
          </a:p>
        </p:txBody>
      </p:sp>
      <p:sp>
        <p:nvSpPr>
          <p:cNvPr id="14" name="TextBox 64"/>
          <p:cNvSpPr>
            <a:spLocks noChangeArrowheads="1"/>
          </p:cNvSpPr>
          <p:nvPr/>
        </p:nvSpPr>
        <p:spPr bwMode="auto">
          <a:xfrm>
            <a:off x="9542712" y="2437392"/>
            <a:ext cx="125599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 bldLvl="0" animBg="1"/>
          <p:bldP spid="50" grpId="0"/>
          <p:bldP spid="56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 bldLvl="0" animBg="1"/>
          <p:bldP spid="50" grpId="0"/>
          <p:bldP spid="56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680111" y="1423367"/>
            <a:ext cx="261206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23838" y="3366032"/>
            <a:ext cx="41443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平台简述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/>
          <p:nvPr/>
        </p:nvSpPr>
        <p:spPr>
          <a:xfrm>
            <a:off x="1450841" y="2189309"/>
            <a:ext cx="10014586" cy="2857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CAT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平台旨在帮助译者提高翻译效率，提供翻译记忆库，术语库等翻译过程中提升翻译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质量，减少重复劳动，保持一致性的必备语言资产，与此同时，提供在线词典及机器翻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译等服务，提高翻译效率。此外，平台还面向项目经理群体，具有项目管理功能，协助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项目经理进行任务分配。翻译团队可以利用平台进行项目合作，项目经理可对项目组译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/>
              </a:rPr>
              <a:t>本审校</a:t>
            </a:r>
            <a:endParaRPr lang="id-ID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450841" y="1249823"/>
            <a:ext cx="29992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b="1" spc="-300" dirty="0">
                <a:solidFill>
                  <a:schemeClr val="tx1"/>
                </a:solidFill>
                <a:latin typeface="HelveticaNeue medium" panose="00000400000000000000" pitchFamily="2" charset="0"/>
                <a:cs typeface="Lato" charset="0"/>
              </a:rPr>
              <a:t>项目背景</a:t>
            </a:r>
          </a:p>
        </p:txBody>
      </p:sp>
      <p:grpSp>
        <p:nvGrpSpPr>
          <p:cNvPr id="13" name="Group 1"/>
          <p:cNvGrpSpPr/>
          <p:nvPr/>
        </p:nvGrpSpPr>
        <p:grpSpPr>
          <a:xfrm>
            <a:off x="4871588" y="4939509"/>
            <a:ext cx="1003801" cy="463563"/>
            <a:chOff x="4871588" y="4939509"/>
            <a:chExt cx="1003801" cy="463563"/>
          </a:xfrm>
        </p:grpSpPr>
        <p:sp>
          <p:nvSpPr>
            <p:cNvPr id="14" name="Rectangle 18"/>
            <p:cNvSpPr/>
            <p:nvPr/>
          </p:nvSpPr>
          <p:spPr>
            <a:xfrm>
              <a:off x="4871588" y="4939509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Nicholas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5034294" y="5172240"/>
              <a:ext cx="6783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9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7434562" y="4939509"/>
            <a:ext cx="742511" cy="478952"/>
            <a:chOff x="7434562" y="4939509"/>
            <a:chExt cx="742511" cy="478952"/>
          </a:xfrm>
        </p:grpSpPr>
        <p:sp>
          <p:nvSpPr>
            <p:cNvPr id="17" name="Rectangle 23"/>
            <p:cNvSpPr/>
            <p:nvPr/>
          </p:nvSpPr>
          <p:spPr>
            <a:xfrm>
              <a:off x="7434562" y="4939509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Julian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450592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26"/>
          <p:cNvGrpSpPr/>
          <p:nvPr/>
        </p:nvGrpSpPr>
        <p:grpSpPr>
          <a:xfrm>
            <a:off x="9675787" y="4939509"/>
            <a:ext cx="1048685" cy="478952"/>
            <a:chOff x="7281474" y="4939509"/>
            <a:chExt cx="1048685" cy="478952"/>
          </a:xfrm>
        </p:grpSpPr>
        <p:sp>
          <p:nvSpPr>
            <p:cNvPr id="20" name="Rectangle 27"/>
            <p:cNvSpPr/>
            <p:nvPr/>
          </p:nvSpPr>
          <p:spPr>
            <a:xfrm>
              <a:off x="7281474" y="4939509"/>
              <a:ext cx="10486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Cameron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7450590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4871588" y="4939509"/>
            <a:ext cx="1003801" cy="463563"/>
            <a:chOff x="4871588" y="4939509"/>
            <a:chExt cx="1003801" cy="463563"/>
          </a:xfrm>
        </p:grpSpPr>
        <p:sp>
          <p:nvSpPr>
            <p:cNvPr id="14" name="Rectangle 18"/>
            <p:cNvSpPr/>
            <p:nvPr/>
          </p:nvSpPr>
          <p:spPr>
            <a:xfrm>
              <a:off x="4871588" y="4939509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Nicholas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5034294" y="5172240"/>
              <a:ext cx="6783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9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7434562" y="4939509"/>
            <a:ext cx="742511" cy="478952"/>
            <a:chOff x="7434562" y="4939509"/>
            <a:chExt cx="742511" cy="478952"/>
          </a:xfrm>
        </p:grpSpPr>
        <p:sp>
          <p:nvSpPr>
            <p:cNvPr id="17" name="Rectangle 23"/>
            <p:cNvSpPr/>
            <p:nvPr/>
          </p:nvSpPr>
          <p:spPr>
            <a:xfrm>
              <a:off x="7434562" y="4939509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Julian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450592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26"/>
          <p:cNvGrpSpPr/>
          <p:nvPr/>
        </p:nvGrpSpPr>
        <p:grpSpPr>
          <a:xfrm>
            <a:off x="9675787" y="4939509"/>
            <a:ext cx="1048685" cy="478952"/>
            <a:chOff x="7281474" y="4939509"/>
            <a:chExt cx="1048685" cy="478952"/>
          </a:xfrm>
        </p:grpSpPr>
        <p:sp>
          <p:nvSpPr>
            <p:cNvPr id="20" name="Rectangle 27"/>
            <p:cNvSpPr/>
            <p:nvPr/>
          </p:nvSpPr>
          <p:spPr>
            <a:xfrm>
              <a:off x="7281474" y="4939509"/>
              <a:ext cx="10486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Cameron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7450590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952199" y="1319129"/>
            <a:ext cx="2799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实现目标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070273" y="2373140"/>
            <a:ext cx="5029277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减少重复翻译；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提升翻译质量；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促进团队合作；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方便翻译教学；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良好的人机交互界面，操作简便</a:t>
            </a:r>
          </a:p>
        </p:txBody>
      </p:sp>
    </p:spTree>
    <p:extLst>
      <p:ext uri="{BB962C8B-B14F-4D97-AF65-F5344CB8AC3E}">
        <p14:creationId xmlns:p14="http://schemas.microsoft.com/office/powerpoint/2010/main" val="63074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4871588" y="4939509"/>
            <a:ext cx="1003801" cy="463563"/>
            <a:chOff x="4871588" y="4939509"/>
            <a:chExt cx="1003801" cy="463563"/>
          </a:xfrm>
        </p:grpSpPr>
        <p:sp>
          <p:nvSpPr>
            <p:cNvPr id="14" name="Rectangle 18"/>
            <p:cNvSpPr/>
            <p:nvPr/>
          </p:nvSpPr>
          <p:spPr>
            <a:xfrm>
              <a:off x="4871588" y="4939509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Nicholas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5034294" y="5172240"/>
              <a:ext cx="6783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9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7434562" y="4939509"/>
            <a:ext cx="742511" cy="478952"/>
            <a:chOff x="7434562" y="4939509"/>
            <a:chExt cx="742511" cy="478952"/>
          </a:xfrm>
        </p:grpSpPr>
        <p:sp>
          <p:nvSpPr>
            <p:cNvPr id="17" name="Rectangle 23"/>
            <p:cNvSpPr/>
            <p:nvPr/>
          </p:nvSpPr>
          <p:spPr>
            <a:xfrm>
              <a:off x="7434562" y="4939509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Julian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450592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26"/>
          <p:cNvGrpSpPr/>
          <p:nvPr/>
        </p:nvGrpSpPr>
        <p:grpSpPr>
          <a:xfrm>
            <a:off x="9675787" y="4939509"/>
            <a:ext cx="1048685" cy="478952"/>
            <a:chOff x="7281474" y="4939509"/>
            <a:chExt cx="1048685" cy="478952"/>
          </a:xfrm>
        </p:grpSpPr>
        <p:sp>
          <p:nvSpPr>
            <p:cNvPr id="20" name="Rectangle 27"/>
            <p:cNvSpPr/>
            <p:nvPr/>
          </p:nvSpPr>
          <p:spPr>
            <a:xfrm>
              <a:off x="7281474" y="4939509"/>
              <a:ext cx="10486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Cameron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7450590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 panose="020F0502020204030204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972350" y="1515046"/>
            <a:ext cx="270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服务对象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22547" y="2554009"/>
            <a:ext cx="5785933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本平台的用户群体为</a:t>
            </a:r>
            <a:r>
              <a:rPr lang="zh-CN" altLang="en-US" sz="2400" b="1" dirty="0"/>
              <a:t>广大翻译人员</a:t>
            </a:r>
            <a:r>
              <a:rPr lang="zh-CN" altLang="en-US" sz="2400" dirty="0"/>
              <a:t>，主要用于</a:t>
            </a:r>
            <a:r>
              <a:rPr lang="zh-CN" altLang="en-US" sz="2400" b="1" dirty="0"/>
              <a:t>小型翻译项目与翻译教学工作</a:t>
            </a:r>
            <a:r>
              <a:rPr lang="zh-CN" altLang="en-US" sz="2400" dirty="0"/>
              <a:t>等。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平台维护人员</a:t>
            </a:r>
            <a:r>
              <a:rPr lang="zh-CN" altLang="en-US" sz="2400" dirty="0"/>
              <a:t>是</a:t>
            </a:r>
            <a:r>
              <a:rPr lang="zh-CN" altLang="en-US" sz="2400" b="1" dirty="0"/>
              <a:t>熟悉操作系统和数据库的专业人员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253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514215" y="1423670"/>
            <a:ext cx="320738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60668" y="3386352"/>
            <a:ext cx="41443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需求说明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918062" y="2333869"/>
            <a:ext cx="4064000" cy="4064794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498876" y="2914797"/>
            <a:ext cx="2902373" cy="2902940"/>
          </a:xfrm>
          <a:prstGeom prst="ellipse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079350" y="3495385"/>
            <a:ext cx="1741423" cy="1741763"/>
          </a:xfrm>
          <a:prstGeom prst="ellips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659825" y="4075972"/>
            <a:ext cx="580475" cy="580588"/>
          </a:xfrm>
          <a:prstGeom prst="ellipse">
            <a:avLst/>
          </a:prstGeom>
          <a:noFill/>
          <a:ln w="0">
            <a:solidFill>
              <a:schemeClr val="tx1">
                <a:lumMod val="65000"/>
                <a:lumOff val="3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16196" y="1465019"/>
            <a:ext cx="2743200" cy="2874148"/>
            <a:chOff x="2624096" y="1496769"/>
            <a:chExt cx="2743200" cy="2874148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859296" y="1496769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rot="5400000">
              <a:off x="2305469" y="1817090"/>
              <a:ext cx="2872454" cy="2235200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59396" y="1951101"/>
            <a:ext cx="2032000" cy="972163"/>
          </a:xfrm>
          <a:prstGeom prst="rect">
            <a:avLst/>
          </a:prstGeom>
          <a:noFill/>
          <a:ln w="9525">
            <a:noFill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58868" y="1950489"/>
            <a:ext cx="2032000" cy="9731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5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42321" y="2801639"/>
            <a:ext cx="2260601" cy="2359274"/>
            <a:chOff x="3106695" y="2468932"/>
            <a:chExt cx="2260601" cy="2359274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859296" y="2468932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5400000">
              <a:off x="2802681" y="2773285"/>
              <a:ext cx="2358935" cy="1750907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58868" y="2923625"/>
            <a:ext cx="2032000" cy="9715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5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68341" y="4483087"/>
            <a:ext cx="1859280" cy="1799349"/>
            <a:chOff x="3508016" y="3440417"/>
            <a:chExt cx="1859280" cy="1799349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59296" y="3441096"/>
              <a:ext cx="508000" cy="1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5400000">
              <a:off x="3283981" y="3664452"/>
              <a:ext cx="1799349" cy="1351280"/>
            </a:xfrm>
            <a:prstGeom prst="lin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00700" y="2649231"/>
            <a:ext cx="1379855" cy="385763"/>
            <a:chOff x="5366767" y="2234651"/>
            <a:chExt cx="1379855" cy="385763"/>
          </a:xfrm>
        </p:grpSpPr>
        <p:sp>
          <p:nvSpPr>
            <p:cNvPr id="25" name="TextBox 15"/>
            <p:cNvSpPr>
              <a:spLocks noChangeArrowheads="1"/>
            </p:cNvSpPr>
            <p:nvPr/>
          </p:nvSpPr>
          <p:spPr bwMode="auto">
            <a:xfrm>
              <a:off x="5750942" y="2241001"/>
              <a:ext cx="995680" cy="3371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可拓展性</a:t>
              </a:r>
            </a:p>
          </p:txBody>
        </p:sp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5366767" y="223465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27092" y="4339359"/>
            <a:ext cx="2192655" cy="382587"/>
            <a:chOff x="5366767" y="3331614"/>
            <a:chExt cx="2192655" cy="382587"/>
          </a:xfrm>
        </p:grpSpPr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5750942" y="3334789"/>
              <a:ext cx="1808480" cy="3371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易用性和可维护性</a:t>
              </a:r>
            </a:p>
          </p:txBody>
        </p:sp>
        <p:sp>
          <p:nvSpPr>
            <p:cNvPr id="29" name="椭圆 18"/>
            <p:cNvSpPr>
              <a:spLocks noChangeArrowheads="1"/>
            </p:cNvSpPr>
            <p:nvPr/>
          </p:nvSpPr>
          <p:spPr bwMode="auto">
            <a:xfrm>
              <a:off x="5366767" y="3331614"/>
              <a:ext cx="385762" cy="382587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58867" y="1282151"/>
            <a:ext cx="1176655" cy="385763"/>
            <a:chOff x="5366767" y="1313901"/>
            <a:chExt cx="1176655" cy="385763"/>
          </a:xfrm>
        </p:grpSpPr>
        <p:sp>
          <p:nvSpPr>
            <p:cNvPr id="38" name="TextBox 12"/>
            <p:cNvSpPr>
              <a:spLocks noChangeArrowheads="1"/>
            </p:cNvSpPr>
            <p:nvPr/>
          </p:nvSpPr>
          <p:spPr bwMode="auto">
            <a:xfrm>
              <a:off x="5750942" y="1320251"/>
              <a:ext cx="792480" cy="3371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安全性</a:t>
              </a:r>
            </a:p>
          </p:txBody>
        </p:sp>
        <p:sp>
          <p:nvSpPr>
            <p:cNvPr id="39" name="椭圆 25"/>
            <p:cNvSpPr>
              <a:spLocks noChangeArrowheads="1"/>
            </p:cNvSpPr>
            <p:nvPr/>
          </p:nvSpPr>
          <p:spPr bwMode="auto">
            <a:xfrm>
              <a:off x="5366767" y="1313901"/>
              <a:ext cx="385762" cy="385763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936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平台需求说明【对性能的规定】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80196" y="858516"/>
            <a:ext cx="4646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在使用HTTPS协议（加密网站用户登录的账</a:t>
            </a:r>
          </a:p>
          <a:p>
            <a:r>
              <a:rPr lang="zh-CN" altLang="en-US" dirty="0"/>
              <a:t>户密码，进而保护用户隐私），以及修改后台初始密码（网站拥有后台账户进行日常的维护和更新，将后台账户的账号密码进行复杂处理，从而不易被攻破）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57243" y="2655581"/>
            <a:ext cx="492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该平台属于在线网页，因此其拓展性主要体现在前端</a:t>
            </a:r>
            <a:r>
              <a:rPr lang="zh-CN" altLang="en-US" b="1" dirty="0"/>
              <a:t>具有可拓展性的页面布局和整体架</a:t>
            </a:r>
          </a:p>
          <a:p>
            <a:r>
              <a:rPr lang="zh-CN" altLang="en-US" b="1" dirty="0"/>
              <a:t>构，以及后台的具有可拓展性的数据库建设</a:t>
            </a:r>
            <a:r>
              <a:rPr lang="zh-CN" altLang="en-US" dirty="0"/>
              <a:t>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90868" y="4222100"/>
            <a:ext cx="35071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此处的易用性主要考虑</a:t>
            </a:r>
            <a:r>
              <a:rPr lang="zh-CN" altLang="en-US" b="1" dirty="0"/>
              <a:t>面向网站访客的易用性和面向内容管理的易用性</a:t>
            </a:r>
            <a:r>
              <a:rPr lang="zh-CN" altLang="en-US" dirty="0"/>
              <a:t>。考虑到可维护性（与可拓展性存在很大交叉）主要表现在当工具出现问题时，可以及时地找出问题所在，考虑尽量使代码易懂易理解，便于维护。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 flipH="1" flipV="1">
            <a:off x="5970597" y="4196531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3908788" y="1715614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7259018" y="1732508"/>
            <a:ext cx="333375" cy="1450975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方正正黑简体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754718" y="1403312"/>
            <a:ext cx="3584608" cy="1909630"/>
            <a:chOff x="2746034" y="-42490"/>
            <a:chExt cx="3584608" cy="1909630"/>
          </a:xfrm>
        </p:grpSpPr>
        <p:sp>
          <p:nvSpPr>
            <p:cNvPr id="68" name="Rectangle 36"/>
            <p:cNvSpPr/>
            <p:nvPr/>
          </p:nvSpPr>
          <p:spPr bwMode="auto">
            <a:xfrm>
              <a:off x="2746034" y="-42490"/>
              <a:ext cx="3043555" cy="123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多种格式文档导入</a:t>
              </a:r>
            </a:p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Rectangle 37"/>
            <p:cNvSpPr/>
            <p:nvPr/>
          </p:nvSpPr>
          <p:spPr bwMode="auto">
            <a:xfrm>
              <a:off x="2863223" y="690792"/>
              <a:ext cx="3467419" cy="1176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多种格式文档导入</a:t>
              </a:r>
            </a:p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本平台能够支持doc,.txt与.xlsx格式文档的上传。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538622" y="3776561"/>
            <a:ext cx="4183173" cy="2486103"/>
            <a:chOff x="4895582" y="50769"/>
            <a:chExt cx="4183173" cy="2486103"/>
          </a:xfrm>
        </p:grpSpPr>
        <p:sp>
          <p:nvSpPr>
            <p:cNvPr id="72" name="Rectangle 36"/>
            <p:cNvSpPr/>
            <p:nvPr/>
          </p:nvSpPr>
          <p:spPr bwMode="auto">
            <a:xfrm>
              <a:off x="4895582" y="50769"/>
              <a:ext cx="2328900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双语对照翻译</a:t>
              </a:r>
            </a:p>
          </p:txBody>
        </p:sp>
        <p:sp>
          <p:nvSpPr>
            <p:cNvPr id="73" name="Rectangle 37"/>
            <p:cNvSpPr/>
            <p:nvPr/>
          </p:nvSpPr>
          <p:spPr bwMode="auto">
            <a:xfrm>
              <a:off x="4895582" y="811143"/>
              <a:ext cx="4183173" cy="1725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左侧一列为翻译原文，译者不能修改其内容，右侧一列为翻译译文，译者能够对其进行编辑。同时，翻译界面能够根据已确认译文与全文比例实时反映翻译进度。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75539" y="1407453"/>
            <a:ext cx="3133249" cy="2449184"/>
            <a:chOff x="4029036" y="954653"/>
            <a:chExt cx="2484475" cy="2359480"/>
          </a:xfrm>
        </p:grpSpPr>
        <p:sp>
          <p:nvSpPr>
            <p:cNvPr id="75" name="Rectangle 36"/>
            <p:cNvSpPr/>
            <p:nvPr/>
          </p:nvSpPr>
          <p:spPr bwMode="auto">
            <a:xfrm>
              <a:off x="4184611" y="954653"/>
              <a:ext cx="2328900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多用户登录</a:t>
              </a:r>
            </a:p>
          </p:txBody>
        </p:sp>
        <p:sp>
          <p:nvSpPr>
            <p:cNvPr id="76" name="Rectangle 37"/>
            <p:cNvSpPr/>
            <p:nvPr/>
          </p:nvSpPr>
          <p:spPr bwMode="auto">
            <a:xfrm>
              <a:off x="4029036" y="1562168"/>
              <a:ext cx="2328900" cy="1751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Lato" charset="0"/>
                </a:rPr>
                <a:t>本平台用户分为译者、项目经理。用户可根据不同的需求进行译者、项目经理身份账号的注册。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071113" y="1408336"/>
            <a:ext cx="3301365" cy="1799512"/>
            <a:chOff x="4071581" y="1263898"/>
            <a:chExt cx="3301365" cy="1799512"/>
          </a:xfrm>
        </p:grpSpPr>
        <p:sp>
          <p:nvSpPr>
            <p:cNvPr id="78" name="Rectangle 36"/>
            <p:cNvSpPr/>
            <p:nvPr/>
          </p:nvSpPr>
          <p:spPr bwMode="auto">
            <a:xfrm>
              <a:off x="4071581" y="1263898"/>
              <a:ext cx="3301365" cy="564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句子/</a:t>
              </a:r>
              <a:r>
                <a:rPr lang="en-US" sz="2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段落自动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切割</a:t>
              </a:r>
              <a:endPara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Rectangle 37"/>
            <p:cNvSpPr/>
            <p:nvPr/>
          </p:nvSpPr>
          <p:spPr bwMode="auto">
            <a:xfrm>
              <a:off x="4203174" y="1975655"/>
              <a:ext cx="2328900" cy="1087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用户在导入文本后平台能够自动依据分隔符对句子进行分行</a:t>
              </a:r>
              <a:r>
                <a:rPr lang="zh-CN" altLang="es-E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。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094847" y="3916765"/>
            <a:ext cx="4576832" cy="2190856"/>
            <a:chOff x="4344636" y="877011"/>
            <a:chExt cx="2379277" cy="2190797"/>
          </a:xfrm>
        </p:grpSpPr>
        <p:sp>
          <p:nvSpPr>
            <p:cNvPr id="81" name="Rectangle 36"/>
            <p:cNvSpPr/>
            <p:nvPr/>
          </p:nvSpPr>
          <p:spPr bwMode="auto">
            <a:xfrm>
              <a:off x="4395013" y="877011"/>
              <a:ext cx="2328900" cy="607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文本分析</a:t>
              </a:r>
            </a:p>
          </p:txBody>
        </p:sp>
        <p:sp>
          <p:nvSpPr>
            <p:cNvPr id="82" name="Rectangle 37"/>
            <p:cNvSpPr/>
            <p:nvPr/>
          </p:nvSpPr>
          <p:spPr bwMode="auto">
            <a:xfrm>
              <a:off x="4344636" y="1647986"/>
              <a:ext cx="2328900" cy="1419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850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文本分析会以独立页面形式提供给用户。文本分析内容包括统计原文全文字数、计算重复词汇并提取重复词汇列表、计算总句数与总段落数。</a:t>
              </a:r>
              <a:r>
                <a:rPr lang="zh-CN" altLang="es-E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（</a:t>
              </a:r>
              <a:r>
                <a:rPr lang="es-E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文本分析报告</a:t>
              </a:r>
              <a:r>
                <a:rPr lang="zh-CN" altLang="es-E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Gill Sans" charset="0"/>
                </a:rPr>
                <a:t>）</a:t>
              </a:r>
            </a:p>
          </p:txBody>
        </p:sp>
      </p:grpSp>
      <p:sp>
        <p:nvSpPr>
          <p:cNvPr id="83" name="文本框 56"/>
          <p:cNvSpPr txBox="1">
            <a:spLocks noChangeArrowheads="1"/>
          </p:cNvSpPr>
          <p:nvPr/>
        </p:nvSpPr>
        <p:spPr bwMode="auto">
          <a:xfrm>
            <a:off x="1066509" y="314643"/>
            <a:ext cx="5690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平台需求说明【对功能的规定】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8" grpId="0" animBg="1"/>
          <p:bldP spid="39" grpId="0" animBg="1"/>
          <p:bldP spid="8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8" grpId="0" animBg="1"/>
          <p:bldP spid="39" grpId="0" animBg="1"/>
          <p:bldP spid="8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95,&quot;width&quot;:6456}"/>
</p:tagLst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652</Words>
  <Application>Microsoft Office PowerPoint</Application>
  <PresentationFormat>宽屏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HelveticaNeue medium</vt:lpstr>
      <vt:lpstr>宋体</vt:lpstr>
      <vt:lpstr>微软雅黑</vt:lpstr>
      <vt:lpstr>微软雅黑 Light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王 梦柔</cp:lastModifiedBy>
  <cp:revision>312</cp:revision>
  <dcterms:created xsi:type="dcterms:W3CDTF">2014-10-30T16:24:00Z</dcterms:created>
  <dcterms:modified xsi:type="dcterms:W3CDTF">2020-10-09T00:58:09Z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