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3" r:id="rId4"/>
    <p:sldId id="266" r:id="rId5"/>
    <p:sldId id="262" r:id="rId6"/>
    <p:sldId id="264" r:id="rId7"/>
    <p:sldId id="267" r:id="rId8"/>
    <p:sldId id="270" r:id="rId9"/>
    <p:sldId id="276" r:id="rId10"/>
    <p:sldId id="260" r:id="rId11"/>
    <p:sldId id="269" r:id="rId12"/>
    <p:sldId id="275" r:id="rId13"/>
    <p:sldId id="274" r:id="rId14"/>
    <p:sldId id="259" r:id="rId15"/>
    <p:sldId id="273" r:id="rId16"/>
    <p:sldId id="272" r:id="rId17"/>
    <p:sldId id="27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F86"/>
    <a:srgbClr val="E15759"/>
    <a:srgbClr val="F28E2B"/>
    <a:srgbClr val="4F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6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dddd_17585476895780/ClusterDefinitionDashboard?:language=en-US&amp;:sid=&amp;:redirect=auth&amp;:display_count=n&amp;:origin=viz_share_link" TargetMode="External"/><Relationship Id="rId2" Type="http://schemas.openxmlformats.org/officeDocument/2006/relationships/hyperlink" Target="https://public.tableau.com/views/GlobalHotelsandResortsRevenueAnalysis-CancellationAnalysis/CancelTypeRatioAnalysis?:language=en-US&amp;:sid=&amp;:redirect=auth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9AA1089-F089-4CFA-9BFB-9F2FA4B6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764" y="2559790"/>
            <a:ext cx="10840472" cy="18220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Hotels and Resorts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取消訂房分析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6E0F62-71E4-A033-D4F1-A499918C2612}"/>
              </a:ext>
            </a:extLst>
          </p:cNvPr>
          <p:cNvGrpSpPr/>
          <p:nvPr/>
        </p:nvGrpSpPr>
        <p:grpSpPr>
          <a:xfrm>
            <a:off x="20" y="1282"/>
            <a:ext cx="12191980" cy="6856718"/>
            <a:chOff x="20" y="1282"/>
            <a:chExt cx="12191980" cy="6856718"/>
          </a:xfrm>
        </p:grpSpPr>
        <p:pic>
          <p:nvPicPr>
            <p:cNvPr id="3" name="Picture 2" descr="A screenshot of a graph&#10;&#10;Description automatically generated">
              <a:extLst>
                <a:ext uri="{FF2B5EF4-FFF2-40B4-BE49-F238E27FC236}">
                  <a16:creationId xmlns:a16="http://schemas.microsoft.com/office/drawing/2014/main" id="{D741D4F7-CE21-B0FB-52A7-976464D95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"/>
            <a:stretch>
              <a:fillRect/>
            </a:stretch>
          </p:blipFill>
          <p:spPr>
            <a:xfrm>
              <a:off x="20" y="1282"/>
              <a:ext cx="12191980" cy="6856718"/>
            </a:xfrm>
            <a:prstGeom prst="rect">
              <a:avLst/>
            </a:prstGeom>
          </p:spPr>
        </p:pic>
        <p:pic>
          <p:nvPicPr>
            <p:cNvPr id="4" name="Picture 3" descr="A graph of orange and pink vertical lines&#10;&#10;Description automatically generated">
              <a:extLst>
                <a:ext uri="{FF2B5EF4-FFF2-40B4-BE49-F238E27FC236}">
                  <a16:creationId xmlns:a16="http://schemas.microsoft.com/office/drawing/2014/main" id="{60C332FC-7070-285E-F109-DFDF494AC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82" y="540446"/>
              <a:ext cx="5558118" cy="1957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3D0-99B7-6F46-4AD9-9BB5D2A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不同群體的臨時取消行為分析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1727-B30E-9C33-D1B2-17385144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國家：部分國家臨時取消率高，可能各地市場習慣、旅遊文化有關。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通路：旅行社</a:t>
            </a:r>
            <a:r>
              <a:rPr lang="en-US" altLang="zh-TW" dirty="0">
                <a:latin typeface="+mn-ea"/>
              </a:rPr>
              <a:t>/</a:t>
            </a:r>
            <a:r>
              <a:rPr lang="zh-TW" altLang="en-US" dirty="0">
                <a:latin typeface="+mn-ea"/>
              </a:rPr>
              <a:t>代理（</a:t>
            </a:r>
            <a:r>
              <a:rPr lang="en-US" dirty="0">
                <a:latin typeface="+mn-ea"/>
              </a:rPr>
              <a:t>TA/TO </a:t>
            </a:r>
            <a:r>
              <a:rPr lang="zh-TW" altLang="en-US" dirty="0">
                <a:latin typeface="+mn-ea"/>
              </a:rPr>
              <a:t>）臨時取消率較低</a:t>
            </a:r>
            <a:endParaRPr 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訂金：訂金有效降低臨時取消數量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其他族群對臨時取消的差異不大。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75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DB7C-438E-292E-0CB3-05C82FEC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專注於取消訂房的分析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96CC-7BE1-CEE9-07E2-E9B87E4D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臨時取消佔比極小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目前臨時取消策略有效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分群差異不大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BCF1-7627-9A4C-CE17-E45EB94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不同群體的取消數量與佔比分析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1925D3D7-4FD2-493D-50F1-EB2AE924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707"/>
            <a:ext cx="6054165" cy="2121788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172E3896-DD0E-B8EB-1605-385B0D649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7"/>
            <a:ext cx="12192000" cy="6852853"/>
          </a:xfrm>
          <a:prstGeom prst="rect">
            <a:avLst/>
          </a:prstGeom>
        </p:spPr>
      </p:pic>
      <p:pic>
        <p:nvPicPr>
          <p:cNvPr id="22" name="Picture 21" descr="A graph of a person with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3EE1F9FD-A481-ECFE-A5CC-94600EC45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707"/>
            <a:ext cx="6096000" cy="19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8C6F-C83A-F02D-890C-3059920C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72AF9E08-9715-75FC-76E0-82C9D6995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77"/>
            <a:ext cx="12192000" cy="6862751"/>
          </a:xfrm>
          <a:prstGeom prst="rect">
            <a:avLst/>
          </a:prstGeom>
        </p:spPr>
      </p:pic>
      <p:pic>
        <p:nvPicPr>
          <p:cNvPr id="4" name="Content Placeholder 3" descr="A graph of blue lines&#10;&#10;Description automatically generated">
            <a:extLst>
              <a:ext uri="{FF2B5EF4-FFF2-40B4-BE49-F238E27FC236}">
                <a16:creationId xmlns:a16="http://schemas.microsoft.com/office/drawing/2014/main" id="{E51E8500-388C-75CA-409C-445F981AB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6149788" cy="20912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8DFDDC-6EE0-A7CD-010C-2810FD2FDAD6}"/>
              </a:ext>
            </a:extLst>
          </p:cNvPr>
          <p:cNvSpPr/>
          <p:nvPr/>
        </p:nvSpPr>
        <p:spPr>
          <a:xfrm>
            <a:off x="5058187" y="2372659"/>
            <a:ext cx="45719" cy="8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24CD6-1B2D-FF87-FFEB-191EC8D6328A}"/>
              </a:ext>
            </a:extLst>
          </p:cNvPr>
          <p:cNvSpPr/>
          <p:nvPr/>
        </p:nvSpPr>
        <p:spPr>
          <a:xfrm>
            <a:off x="3137647" y="6724755"/>
            <a:ext cx="1410447" cy="133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6772-DD69-D036-7525-3718C82D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不同群體的取消數量與佔比分析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21BA-A8A6-FC3D-EEE7-A2E72221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取消量與取消率較高的分群類別</a:t>
            </a:r>
            <a:r>
              <a:rPr lang="en-US" b="1" dirty="0"/>
              <a:t>：</a:t>
            </a:r>
          </a:p>
          <a:p>
            <a:pPr lvl="1"/>
            <a:r>
              <a:rPr lang="en-US" dirty="0" err="1"/>
              <a:t>國家</a:t>
            </a:r>
            <a:r>
              <a:rPr lang="en-US" dirty="0"/>
              <a:t>：</a:t>
            </a:r>
            <a:r>
              <a:rPr lang="zh-TW" altLang="en-US" dirty="0"/>
              <a:t>葡萄牙</a:t>
            </a:r>
            <a:r>
              <a:rPr lang="en-US" altLang="zh-TW" dirty="0"/>
              <a:t> (PRT)</a:t>
            </a:r>
          </a:p>
          <a:p>
            <a:pPr lvl="1"/>
            <a:r>
              <a:rPr lang="en-US" dirty="0" err="1"/>
              <a:t>通路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(</a:t>
            </a:r>
            <a:r>
              <a:rPr lang="en-US" dirty="0"/>
              <a:t>TA/TO</a:t>
            </a:r>
            <a:r>
              <a:rPr lang="en-US" altLang="zh-TW" dirty="0"/>
              <a:t>)</a:t>
            </a:r>
            <a:endParaRPr lang="en-US" dirty="0"/>
          </a:p>
          <a:p>
            <a:pPr lvl="1"/>
            <a:r>
              <a:rPr lang="en-US" dirty="0" err="1"/>
              <a:t>客別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(</a:t>
            </a:r>
            <a:r>
              <a:rPr lang="en-US" altLang="zh-TW" dirty="0"/>
              <a:t>Transient)</a:t>
            </a:r>
          </a:p>
          <a:p>
            <a:pPr lvl="1"/>
            <a:r>
              <a:rPr lang="en-US" dirty="0" err="1"/>
              <a:t>回頭客：新客戶</a:t>
            </a:r>
            <a:endParaRPr lang="en-US" dirty="0"/>
          </a:p>
          <a:p>
            <a:pPr lvl="1"/>
            <a:r>
              <a:rPr lang="en-US" dirty="0" err="1"/>
              <a:t>客戶分群：商務短住、週末短住</a:t>
            </a:r>
            <a:endParaRPr lang="en-US" dirty="0"/>
          </a:p>
          <a:p>
            <a:r>
              <a:rPr lang="en-US" b="1" dirty="0" err="1"/>
              <a:t>訂金</a:t>
            </a:r>
            <a:r>
              <a:rPr lang="en-US" altLang="zh-TW" b="1" dirty="0"/>
              <a:t>(Deposit)</a:t>
            </a:r>
            <a:r>
              <a:rPr lang="zh-TW" altLang="en-US" b="1" dirty="0"/>
              <a:t>制度效果不彰</a:t>
            </a:r>
            <a:endParaRPr lang="en-US" altLang="zh-TW" b="1" dirty="0"/>
          </a:p>
          <a:p>
            <a:pPr lvl="1"/>
            <a:r>
              <a:rPr lang="en-US" dirty="0" err="1"/>
              <a:t>是否收取分類機制</a:t>
            </a:r>
            <a:endParaRPr lang="en-US" dirty="0"/>
          </a:p>
          <a:p>
            <a:pPr lvl="1"/>
            <a:r>
              <a:rPr lang="en-US" dirty="0" err="1"/>
              <a:t>訂金金額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5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3E9-B5A0-2364-170B-46501E5B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取消預測模型</a:t>
            </a:r>
            <a:endParaRPr lang="en-US" dirty="0"/>
          </a:p>
        </p:txBody>
      </p:sp>
      <p:pic>
        <p:nvPicPr>
          <p:cNvPr id="5" name="Content Placeholder 4" descr="A table with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CE7F69D-2CD6-B3D4-F9D7-26DF20B07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31" y="2858902"/>
            <a:ext cx="9325738" cy="1462577"/>
          </a:xfrm>
        </p:spPr>
      </p:pic>
    </p:spTree>
    <p:extLst>
      <p:ext uri="{BB962C8B-B14F-4D97-AF65-F5344CB8AC3E}">
        <p14:creationId xmlns:p14="http://schemas.microsoft.com/office/powerpoint/2010/main" val="320600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1EE-1AED-B506-71F8-1AA6AC1E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Tableau</a:t>
            </a:r>
            <a:r>
              <a:rPr lang="zh-TW" altLang="en-US" dirty="0"/>
              <a:t> </a:t>
            </a:r>
            <a:r>
              <a:rPr lang="en-US" altLang="zh-TW" dirty="0"/>
              <a:t>Dashboard</a:t>
            </a:r>
            <a:r>
              <a:rPr lang="zh-TW" altLang="en-US" dirty="0"/>
              <a:t> </a:t>
            </a:r>
            <a:r>
              <a:rPr lang="en-US" altLang="zh-TW" dirty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E2D8-B593-353B-0045-9AFF23A8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Cancellation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Analysis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Segmentation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5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B9B-EA1E-A616-90E8-30D54ABC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訂單取消類型比例圖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594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orange pie chart&#10;&#10;Description automatically generated">
            <a:extLst>
              <a:ext uri="{FF2B5EF4-FFF2-40B4-BE49-F238E27FC236}">
                <a16:creationId xmlns:a16="http://schemas.microsoft.com/office/drawing/2014/main" id="{4FBD11B6-D92D-1248-5957-43D8EBE3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0" y="1404934"/>
            <a:ext cx="5423050" cy="4515119"/>
          </a:xfrm>
        </p:spPr>
      </p:pic>
      <p:pic>
        <p:nvPicPr>
          <p:cNvPr id="12" name="Picture 11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DEC34633-5508-569E-18F8-718776D00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4" y="1206386"/>
            <a:ext cx="4268214" cy="490592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3D839CB-D354-FE2F-6537-4ECE4C88F525}"/>
              </a:ext>
            </a:extLst>
          </p:cNvPr>
          <p:cNvGrpSpPr/>
          <p:nvPr/>
        </p:nvGrpSpPr>
        <p:grpSpPr>
          <a:xfrm>
            <a:off x="9788952" y="396734"/>
            <a:ext cx="2235707" cy="823136"/>
            <a:chOff x="10468633" y="1751301"/>
            <a:chExt cx="2235707" cy="8231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308B36-A8A5-07A2-40B9-A355A369118F}"/>
                </a:ext>
              </a:extLst>
            </p:cNvPr>
            <p:cNvSpPr txBox="1"/>
            <p:nvPr/>
          </p:nvSpPr>
          <p:spPr>
            <a:xfrm>
              <a:off x="10601299" y="1751301"/>
              <a:ext cx="14244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dirty="0"/>
                <a:t>No</a:t>
              </a:r>
              <a:r>
                <a:rPr lang="zh-TW" altLang="en-US" sz="1500" dirty="0"/>
                <a:t> </a:t>
              </a:r>
              <a:r>
                <a:rPr lang="en-US" altLang="zh-TW" sz="1500" dirty="0"/>
                <a:t>Cancellation</a:t>
              </a:r>
              <a:r>
                <a:rPr lang="zh-TW" altLang="en-US" sz="1500" dirty="0"/>
                <a:t> </a:t>
              </a:r>
              <a:endParaRPr lang="en-US" sz="15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836A045-090C-1A14-A886-C985B2B713F4}"/>
                </a:ext>
              </a:extLst>
            </p:cNvPr>
            <p:cNvGrpSpPr/>
            <p:nvPr/>
          </p:nvGrpSpPr>
          <p:grpSpPr>
            <a:xfrm>
              <a:off x="10468633" y="1847882"/>
              <a:ext cx="2235707" cy="726555"/>
              <a:chOff x="10468633" y="1847882"/>
              <a:chExt cx="2235707" cy="726555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3C23E31-2DD3-6A7E-D836-927526C25C08}"/>
                  </a:ext>
                </a:extLst>
              </p:cNvPr>
              <p:cNvSpPr/>
              <p:nvPr/>
            </p:nvSpPr>
            <p:spPr>
              <a:xfrm>
                <a:off x="10468633" y="1847882"/>
                <a:ext cx="125506" cy="127732"/>
              </a:xfrm>
              <a:prstGeom prst="roundRect">
                <a:avLst/>
              </a:prstGeom>
              <a:solidFill>
                <a:srgbClr val="4F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7C862F4-F458-A47B-DD2A-3225112FA076}"/>
                  </a:ext>
                </a:extLst>
              </p:cNvPr>
              <p:cNvSpPr/>
              <p:nvPr/>
            </p:nvSpPr>
            <p:spPr>
              <a:xfrm>
                <a:off x="10475793" y="2100260"/>
                <a:ext cx="125506" cy="127732"/>
              </a:xfrm>
              <a:prstGeom prst="roundRect">
                <a:avLst/>
              </a:prstGeom>
              <a:solidFill>
                <a:srgbClr val="F28E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02E983FE-37AA-CEA5-0FAC-6394329E6EB4}"/>
                  </a:ext>
                </a:extLst>
              </p:cNvPr>
              <p:cNvSpPr/>
              <p:nvPr/>
            </p:nvSpPr>
            <p:spPr>
              <a:xfrm>
                <a:off x="10475793" y="2358644"/>
                <a:ext cx="125506" cy="127732"/>
              </a:xfrm>
              <a:prstGeom prst="roundRect">
                <a:avLst/>
              </a:prstGeom>
              <a:solidFill>
                <a:srgbClr val="E15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036AAC-CA03-4782-C029-8B469113EF88}"/>
                  </a:ext>
                </a:extLst>
              </p:cNvPr>
              <p:cNvSpPr txBox="1"/>
              <p:nvPr/>
            </p:nvSpPr>
            <p:spPr>
              <a:xfrm>
                <a:off x="10594139" y="2005546"/>
                <a:ext cx="15739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Early</a:t>
                </a:r>
                <a:r>
                  <a:rPr lang="zh-TW" altLang="en-US" sz="1500" dirty="0"/>
                  <a:t> </a:t>
                </a:r>
                <a:r>
                  <a:rPr lang="en-US" altLang="zh-TW" sz="1500" dirty="0"/>
                  <a:t>Cancellation</a:t>
                </a:r>
                <a:r>
                  <a:rPr lang="zh-TW" altLang="en-US" sz="1500" dirty="0"/>
                  <a:t> </a:t>
                </a:r>
                <a:endParaRPr lang="en-US" sz="15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27A9EF-B054-E844-7593-4B9302EA1A86}"/>
                  </a:ext>
                </a:extLst>
              </p:cNvPr>
              <p:cNvSpPr txBox="1"/>
              <p:nvPr/>
            </p:nvSpPr>
            <p:spPr>
              <a:xfrm>
                <a:off x="10601299" y="2251272"/>
                <a:ext cx="210304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Last-minute</a:t>
                </a:r>
                <a:r>
                  <a:rPr lang="zh-TW" altLang="en-US" sz="1500" dirty="0"/>
                  <a:t> </a:t>
                </a:r>
                <a:r>
                  <a:rPr lang="en-US" altLang="zh-TW" sz="1500" dirty="0"/>
                  <a:t>Cancellation</a:t>
                </a:r>
                <a:r>
                  <a:rPr lang="zh-TW" altLang="en-US" sz="1500" dirty="0"/>
                  <a:t> </a:t>
                </a:r>
                <a:endParaRPr 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91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EACD-27CF-B5FF-C420-D40F85D8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訂單取消類型比例圖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F9F6-7E6B-2C23-A4AD-B4E30A3F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取消訂房率高達</a:t>
            </a:r>
            <a:r>
              <a:rPr lang="en-US" altLang="zh-TW" dirty="0"/>
              <a:t>40%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臨時取消佔比極小。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53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F916-C1A7-55E2-C5E4-E78F2092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751"/>
            <a:ext cx="10515600" cy="842498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臨時取消與損失趨勢分析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9561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FABBCAF3-7BAE-5D29-1D8A-58FA6DA83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662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9F1C20-3A9E-B890-4DC1-892AD371A34B}"/>
              </a:ext>
            </a:extLst>
          </p:cNvPr>
          <p:cNvCxnSpPr>
            <a:cxnSpLocks/>
          </p:cNvCxnSpPr>
          <p:nvPr/>
        </p:nvCxnSpPr>
        <p:spPr>
          <a:xfrm>
            <a:off x="730370" y="920151"/>
            <a:ext cx="8778195" cy="675567"/>
          </a:xfrm>
          <a:prstGeom prst="line">
            <a:avLst/>
          </a:prstGeom>
          <a:ln w="9525" cap="flat" cmpd="sng" algn="ctr">
            <a:solidFill>
              <a:srgbClr val="F37F8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2B1413-1226-A672-5AFD-AE7C87FFF844}"/>
              </a:ext>
            </a:extLst>
          </p:cNvPr>
          <p:cNvCxnSpPr>
            <a:cxnSpLocks/>
          </p:cNvCxnSpPr>
          <p:nvPr/>
        </p:nvCxnSpPr>
        <p:spPr>
          <a:xfrm flipV="1">
            <a:off x="649688" y="2715467"/>
            <a:ext cx="8858877" cy="548335"/>
          </a:xfrm>
          <a:prstGeom prst="line">
            <a:avLst/>
          </a:prstGeom>
          <a:ln w="9525" cap="flat" cmpd="sng" algn="ctr">
            <a:solidFill>
              <a:srgbClr val="F37F8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5B9D96-18EB-CB52-D7AA-73B6EF19E5FF}"/>
              </a:ext>
            </a:extLst>
          </p:cNvPr>
          <p:cNvCxnSpPr>
            <a:cxnSpLocks/>
          </p:cNvCxnSpPr>
          <p:nvPr/>
        </p:nvCxnSpPr>
        <p:spPr>
          <a:xfrm flipV="1">
            <a:off x="730370" y="5061043"/>
            <a:ext cx="8736359" cy="520981"/>
          </a:xfrm>
          <a:prstGeom prst="line">
            <a:avLst/>
          </a:prstGeom>
          <a:ln w="9525" cap="flat" cmpd="sng" algn="ctr">
            <a:solidFill>
              <a:srgbClr val="F37F8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B71E-E96C-85AC-82CD-C5DA39B5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臨時取消與損失趨勢分析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E3C6-813C-63D3-98E0-CA845BE1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臨時取消率 在 </a:t>
            </a:r>
            <a:r>
              <a:rPr lang="en-US" altLang="zh-TW" dirty="0">
                <a:latin typeface="+mn-ea"/>
              </a:rPr>
              <a:t>2015–2017 </a:t>
            </a:r>
            <a:r>
              <a:rPr lang="zh-TW" altLang="en-US" dirty="0">
                <a:latin typeface="+mn-ea"/>
              </a:rPr>
              <a:t>年間呈現</a:t>
            </a:r>
            <a:r>
              <a:rPr lang="zh-TW" altLang="en-US" b="1" dirty="0">
                <a:latin typeface="+mn-ea"/>
              </a:rPr>
              <a:t>下降</a:t>
            </a:r>
            <a:r>
              <a:rPr lang="zh-TW" altLang="en-US" dirty="0">
                <a:latin typeface="+mn-ea"/>
              </a:rPr>
              <a:t>趨勢。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臨時取消平均損失以及平均每日房價呈現</a:t>
            </a:r>
            <a:r>
              <a:rPr lang="zh-TW" altLang="en-US" b="1" dirty="0">
                <a:latin typeface="+mn-ea"/>
              </a:rPr>
              <a:t>上升</a:t>
            </a:r>
            <a:r>
              <a:rPr lang="zh-TW" altLang="en-US" dirty="0">
                <a:latin typeface="+mn-ea"/>
              </a:rPr>
              <a:t>趨勢。 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總臨時取消損失呈現</a:t>
            </a:r>
            <a:r>
              <a:rPr lang="zh-TW" altLang="en-US" b="1" dirty="0">
                <a:latin typeface="+mn-ea"/>
              </a:rPr>
              <a:t>較大波動</a:t>
            </a:r>
            <a:r>
              <a:rPr lang="zh-TW" altLang="en-US" dirty="0">
                <a:latin typeface="+mn-ea"/>
              </a:rPr>
              <a:t>。 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目前對於臨時取消的</a:t>
            </a:r>
            <a:r>
              <a:rPr lang="en-US" b="1" dirty="0" err="1">
                <a:latin typeface="+mj-lt"/>
              </a:rPr>
              <a:t>策略有效</a:t>
            </a:r>
            <a:r>
              <a:rPr lang="en-US" dirty="0" err="1">
                <a:latin typeface="+mj-lt"/>
              </a:rPr>
              <a:t>，但因房價上升所以總損失並</a:t>
            </a:r>
            <a:r>
              <a:rPr lang="en-US" b="1" dirty="0" err="1">
                <a:latin typeface="+mj-lt"/>
              </a:rPr>
              <a:t>未有</a:t>
            </a:r>
            <a:r>
              <a:rPr lang="en-US" dirty="0" err="1">
                <a:latin typeface="+mj-lt"/>
              </a:rPr>
              <a:t>跟著下降的趨勢</a:t>
            </a:r>
            <a:r>
              <a:rPr lang="en-US" dirty="0">
                <a:latin typeface="+mj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3305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E8F1-D4CD-6D0F-F303-E877B9E5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不同群體的臨時取消行為分析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8E85-CC82-E8EB-A36E-B190E246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分群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EB1E-7AE4-69B5-BE36-4589B816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國家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訂房渠道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客戶類型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訂金策略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回頭客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TW" dirty="0"/>
              <a:t>Python</a:t>
            </a:r>
            <a:r>
              <a:rPr lang="zh-TW" altLang="en-US" dirty="0"/>
              <a:t>分群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7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206</Words>
  <Application>Microsoft Macintosh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Times New Roman</vt:lpstr>
      <vt:lpstr>Office Theme</vt:lpstr>
      <vt:lpstr>Global Hotels and Resorts 取消訂房分析</vt:lpstr>
      <vt:lpstr>訂單取消類型比例圖</vt:lpstr>
      <vt:lpstr>PowerPoint Presentation</vt:lpstr>
      <vt:lpstr>訂單取消類型比例圖</vt:lpstr>
      <vt:lpstr>臨時取消與損失趨勢分析</vt:lpstr>
      <vt:lpstr>PowerPoint Presentation</vt:lpstr>
      <vt:lpstr>臨時取消與損失趨勢分析</vt:lpstr>
      <vt:lpstr>不同群體的臨時取消行為分析</vt:lpstr>
      <vt:lpstr>分群</vt:lpstr>
      <vt:lpstr>PowerPoint Presentation</vt:lpstr>
      <vt:lpstr>不同群體的臨時取消行為分析</vt:lpstr>
      <vt:lpstr>專注於取消訂房的分析</vt:lpstr>
      <vt:lpstr>不同群體的取消數量與佔比分析</vt:lpstr>
      <vt:lpstr>PowerPoint Presentation</vt:lpstr>
      <vt:lpstr>PowerPoint Presentation</vt:lpstr>
      <vt:lpstr>不同群體的取消數量與佔比分析</vt:lpstr>
      <vt:lpstr>取消預測模型</vt:lpstr>
      <vt:lpstr>Tableau Dashboard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Hotels and Resorts Revenue Analysis - Cancellation Analysis</dc:title>
  <dc:creator/>
  <cp:lastModifiedBy>Lee, Sheng-Lien</cp:lastModifiedBy>
  <cp:revision>8</cp:revision>
  <dcterms:created xsi:type="dcterms:W3CDTF">2025-09-22T14:14:48Z</dcterms:created>
  <dcterms:modified xsi:type="dcterms:W3CDTF">2025-09-23T16:33:23Z</dcterms:modified>
</cp:coreProperties>
</file>