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1" r:id="rId3"/>
    <p:sldId id="263" r:id="rId4"/>
    <p:sldId id="266" r:id="rId5"/>
    <p:sldId id="262" r:id="rId6"/>
    <p:sldId id="264" r:id="rId7"/>
    <p:sldId id="267" r:id="rId8"/>
    <p:sldId id="270" r:id="rId9"/>
    <p:sldId id="276" r:id="rId10"/>
    <p:sldId id="279" r:id="rId11"/>
    <p:sldId id="278" r:id="rId12"/>
    <p:sldId id="280" r:id="rId13"/>
    <p:sldId id="260" r:id="rId14"/>
    <p:sldId id="269" r:id="rId15"/>
    <p:sldId id="275" r:id="rId16"/>
    <p:sldId id="274" r:id="rId17"/>
    <p:sldId id="259" r:id="rId18"/>
    <p:sldId id="273" r:id="rId19"/>
    <p:sldId id="272" r:id="rId20"/>
    <p:sldId id="277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F"/>
    <a:srgbClr val="FF8E95"/>
    <a:srgbClr val="F37F86"/>
    <a:srgbClr val="E15759"/>
    <a:srgbClr val="F28E2B"/>
    <a:srgbClr val="4F7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62" autoAdjust="0"/>
    <p:restoredTop sz="94660"/>
  </p:normalViewPr>
  <p:slideViewPr>
    <p:cSldViewPr snapToGrid="0">
      <p:cViewPr varScale="1">
        <p:scale>
          <a:sx n="222" d="100"/>
          <a:sy n="222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38133C-08E5-9D42-B4EB-37568A016D91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8C726-BAA9-6D46-90AB-FDF336FCA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4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8C726-BAA9-6D46-90AB-FDF336FCAE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36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dddd_17585476895780/ClusterDefinitionDashboard?:language=en-US&amp;:sid=&amp;:redirect=auth&amp;:display_count=n&amp;:origin=viz_share_link" TargetMode="External"/><Relationship Id="rId2" Type="http://schemas.openxmlformats.org/officeDocument/2006/relationships/hyperlink" Target="https://public.tableau.com/views/GlobalHotelsandResortsRevenueAnalysis-CancellationAnalysis/CancelTypeRatioAnalysis?:language=en-US&amp;:sid=&amp;:redirect=auth&amp;:display_count=n&amp;:origin=viz_share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illiam-07/GHR_Analysi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9AA1089-F089-4CFA-9BFB-9F2FA4B6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764" y="2559790"/>
            <a:ext cx="10840472" cy="182209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Hotels and Resorts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取消訂房分析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9C34-C963-EFF4-C2E5-781F8453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Python</a:t>
            </a:r>
            <a:r>
              <a:rPr lang="zh-TW" altLang="en-US" dirty="0"/>
              <a:t> 分群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8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BB4F43-3D7A-6E8B-4BA9-2C87D4A2C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28721" cy="6858000"/>
          </a:xfrm>
        </p:spPr>
      </p:pic>
    </p:spTree>
    <p:extLst>
      <p:ext uri="{BB962C8B-B14F-4D97-AF65-F5344CB8AC3E}">
        <p14:creationId xmlns:p14="http://schemas.microsoft.com/office/powerpoint/2010/main" val="65609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8028-15D1-533D-A983-9B1060303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420" y="367162"/>
            <a:ext cx="4347716" cy="3355975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Cluster </a:t>
            </a:r>
            <a:r>
              <a:rPr lang="en-US" alt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0</a:t>
            </a:r>
            <a:endParaRPr lang="en-US" sz="1800" dirty="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cs typeface="Times New Roman" panose="02020603050405020304" pitchFamily="18" charset="0"/>
              </a:rPr>
              <a:t>平均房價</a:t>
            </a:r>
            <a:r>
              <a:rPr lang="en-US" sz="1800" dirty="0">
                <a:effectLst/>
                <a:cs typeface="Times New Roman" panose="02020603050405020304" pitchFamily="18" charset="0"/>
              </a:rPr>
              <a:t> (ADR)</a:t>
            </a:r>
            <a:r>
              <a:rPr lang="zh-TW" sz="1800" dirty="0">
                <a:effectLst/>
                <a:cs typeface="Times New Roman" panose="02020603050405020304" pitchFamily="18" charset="0"/>
              </a:rPr>
              <a:t>：</a:t>
            </a:r>
            <a:r>
              <a:rPr lang="en-US" sz="1800" dirty="0">
                <a:effectLst/>
                <a:cs typeface="Times New Roman" panose="02020603050405020304" pitchFamily="18" charset="0"/>
              </a:rPr>
              <a:t> $92.6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cs typeface="Times New Roman" panose="02020603050405020304" pitchFamily="18" charset="0"/>
              </a:rPr>
              <a:t>平均入住夜數：</a:t>
            </a:r>
            <a:r>
              <a:rPr lang="en-US" sz="1800" dirty="0">
                <a:effectLst/>
                <a:cs typeface="Times New Roman" panose="02020603050405020304" pitchFamily="18" charset="0"/>
              </a:rPr>
              <a:t> 3 </a:t>
            </a:r>
            <a:r>
              <a:rPr lang="zh-TW" sz="1800" dirty="0">
                <a:effectLst/>
                <a:cs typeface="Times New Roman" panose="02020603050405020304" pitchFamily="18" charset="0"/>
              </a:rPr>
              <a:t>晚</a:t>
            </a:r>
            <a:endParaRPr lang="en-US" sz="1800" dirty="0">
              <a:effectLst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cs typeface="Times New Roman" panose="02020603050405020304" pitchFamily="18" charset="0"/>
              </a:rPr>
              <a:t>主要旅客：</a:t>
            </a:r>
            <a:r>
              <a:rPr lang="en-US" sz="1800" dirty="0">
                <a:effectLst/>
                <a:cs typeface="Times New Roman" panose="02020603050405020304" pitchFamily="18" charset="0"/>
              </a:rPr>
              <a:t> 1</a:t>
            </a:r>
            <a:r>
              <a:rPr lang="zh-TW" sz="1800" dirty="0">
                <a:effectLst/>
                <a:cs typeface="Times New Roman" panose="02020603050405020304" pitchFamily="18" charset="0"/>
              </a:rPr>
              <a:t>–</a:t>
            </a:r>
            <a:r>
              <a:rPr lang="en-US" sz="1800" dirty="0">
                <a:effectLst/>
                <a:cs typeface="Times New Roman" panose="02020603050405020304" pitchFamily="18" charset="0"/>
              </a:rPr>
              <a:t>2 </a:t>
            </a:r>
            <a:r>
              <a:rPr lang="zh-TW" sz="1800" dirty="0">
                <a:effectLst/>
                <a:cs typeface="Times New Roman" panose="02020603050405020304" pitchFamily="18" charset="0"/>
              </a:rPr>
              <a:t>位成人，幾乎沒有小孩</a:t>
            </a:r>
            <a:endParaRPr lang="en-US" sz="1800" dirty="0">
              <a:effectLst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cs typeface="Times New Roman" panose="02020603050405020304" pitchFamily="18" charset="0"/>
              </a:rPr>
              <a:t>家庭比例： 幾乎不是家庭</a:t>
            </a:r>
            <a:endParaRPr lang="en-US" altLang="zh-TW" sz="1800" dirty="0"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cs typeface="Times New Roman" panose="02020603050405020304" pitchFamily="18" charset="0"/>
              </a:rPr>
              <a:t>週末入住： 幾乎都是週末</a:t>
            </a:r>
            <a:r>
              <a:rPr lang="en-US" sz="1800" dirty="0">
                <a:effectLst/>
                <a:cs typeface="Times New Roman" panose="02020603050405020304" pitchFamily="18" charset="0"/>
              </a:rPr>
              <a:t> (100%)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cs typeface="Times New Roman" panose="02020603050405020304" pitchFamily="18" charset="0"/>
              </a:rPr>
              <a:t>特殊需求： 少</a:t>
            </a:r>
            <a:r>
              <a:rPr lang="en-US" sz="1800" dirty="0">
                <a:effectLst/>
                <a:cs typeface="Times New Roman" panose="02020603050405020304" pitchFamily="18" charset="0"/>
              </a:rPr>
              <a:t> (0.42)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cs typeface="Times New Roman" panose="02020603050405020304" pitchFamily="18" charset="0"/>
              </a:rPr>
              <a:t>平均營收：</a:t>
            </a:r>
            <a:r>
              <a:rPr lang="en-US" sz="1800" dirty="0">
                <a:effectLst/>
                <a:cs typeface="Times New Roman" panose="02020603050405020304" pitchFamily="18" charset="0"/>
              </a:rPr>
              <a:t> $270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dirty="0">
              <a:effectLst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effectLst/>
                <a:cs typeface="Times New Roman" panose="02020603050405020304" pitchFamily="18" charset="0"/>
              </a:rPr>
              <a:t>解讀：</a:t>
            </a:r>
            <a:r>
              <a:rPr lang="zh-TW" sz="1800" b="1" dirty="0">
                <a:solidFill>
                  <a:srgbClr val="FF0000"/>
                </a:solidFill>
                <a:effectLst/>
                <a:cs typeface="Times New Roman" panose="02020603050405020304" pitchFamily="18" charset="0"/>
              </a:rPr>
              <a:t>短期、週末休閒旅客</a:t>
            </a:r>
            <a:endParaRPr lang="en-US" sz="1800" b="1" dirty="0">
              <a:solidFill>
                <a:srgbClr val="FF0000"/>
              </a:solidFill>
              <a:effectLst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cs typeface="Times New Roman" panose="02020603050405020304" pitchFamily="18" charset="0"/>
              </a:rPr>
              <a:t>通常是情侶或單人，訂房很早，週末度假，需求簡單。</a:t>
            </a:r>
            <a:endParaRPr lang="en-US" sz="1800" dirty="0">
              <a:effectLst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F03C86-0729-92C3-025A-BCF211359DC4}"/>
              </a:ext>
            </a:extLst>
          </p:cNvPr>
          <p:cNvSpPr txBox="1">
            <a:spLocks/>
          </p:cNvSpPr>
          <p:nvPr/>
        </p:nvSpPr>
        <p:spPr>
          <a:xfrm>
            <a:off x="7031967" y="367162"/>
            <a:ext cx="4107611" cy="335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Cluster 1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ADR</a:t>
            </a: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$135.3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平均入住夜數：</a:t>
            </a: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5 </a:t>
            </a: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晚</a:t>
            </a:r>
            <a:endParaRPr lang="en-US" sz="1800" dirty="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主要旅客：</a:t>
            </a: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2 </a:t>
            </a: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位成人，無小孩</a:t>
            </a:r>
            <a:endParaRPr lang="en-US" sz="1800" dirty="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家庭比例： 幾乎不是家庭</a:t>
            </a:r>
            <a:endParaRPr lang="en-US" sz="1800" dirty="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週末入住： 偏高</a:t>
            </a: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(86%)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特殊需求： 中高</a:t>
            </a: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(1.14)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平均營收：</a:t>
            </a: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$643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dirty="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解讀：</a:t>
            </a:r>
            <a:r>
              <a:rPr lang="zh-TW" sz="1800" b="1" dirty="0">
                <a:solidFill>
                  <a:srgbClr val="FF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長住、高價旅客</a:t>
            </a:r>
            <a:endParaRPr lang="en-US" sz="1800" b="1" dirty="0">
              <a:solidFill>
                <a:srgbClr val="FF0000"/>
              </a:solidFill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多是雙人長住，對設施或服務有要求，屬於「高消費長住型」。</a:t>
            </a:r>
            <a:endParaRPr lang="en-US" sz="1800" dirty="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0AD2C2-BE7A-4730-F14A-6AD881FB2D56}"/>
              </a:ext>
            </a:extLst>
          </p:cNvPr>
          <p:cNvSpPr txBox="1">
            <a:spLocks/>
          </p:cNvSpPr>
          <p:nvPr/>
        </p:nvSpPr>
        <p:spPr>
          <a:xfrm>
            <a:off x="1052420" y="3512929"/>
            <a:ext cx="4107611" cy="335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Cluster 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ADR</a:t>
            </a: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$98.4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平均入住夜數：</a:t>
            </a: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2 </a:t>
            </a: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晚</a:t>
            </a:r>
            <a:endParaRPr lang="en-US" sz="1800" dirty="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主要旅客：</a:t>
            </a: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1</a:t>
            </a: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–</a:t>
            </a: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2 </a:t>
            </a: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位成人，無小孩</a:t>
            </a:r>
            <a:endParaRPr lang="en-US" sz="1800" dirty="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家庭比例： 幾乎不是家庭</a:t>
            </a:r>
            <a:endParaRPr lang="en-US" sz="1800" dirty="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週末入住： 幾乎不是週末</a:t>
            </a: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(0%)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特殊需求： 少</a:t>
            </a: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(0.45)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平均營收：</a:t>
            </a: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$203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dirty="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解讀：</a:t>
            </a:r>
            <a:r>
              <a:rPr lang="zh-TW" sz="1800" b="1" dirty="0">
                <a:solidFill>
                  <a:srgbClr val="FF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短期、平日商務型旅客</a:t>
            </a:r>
            <a:endParaRPr lang="en-US" sz="1800" b="1" dirty="0">
              <a:solidFill>
                <a:srgbClr val="FF0000"/>
              </a:solidFill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通常是商務出差或短期停留，非週末，單人或雙人。</a:t>
            </a:r>
            <a:endParaRPr lang="en-US" sz="1800" dirty="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47769F-F41B-1B4B-01A0-0B58D00FC8E5}"/>
              </a:ext>
            </a:extLst>
          </p:cNvPr>
          <p:cNvSpPr txBox="1">
            <a:spLocks/>
          </p:cNvSpPr>
          <p:nvPr/>
        </p:nvSpPr>
        <p:spPr>
          <a:xfrm>
            <a:off x="7031967" y="3512929"/>
            <a:ext cx="4262886" cy="335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Cluster 3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ADR</a:t>
            </a: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：</a:t>
            </a: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$152.0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平均入住夜數：</a:t>
            </a: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3.3 </a:t>
            </a: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晚</a:t>
            </a:r>
            <a:endParaRPr lang="en-US" sz="1800" dirty="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主要旅客：</a:t>
            </a: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2 </a:t>
            </a: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位成人</a:t>
            </a: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+ </a:t>
            </a: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平均</a:t>
            </a: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1.3 </a:t>
            </a: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個小孩</a:t>
            </a:r>
            <a:endParaRPr lang="en-US" sz="1800" dirty="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家庭比例： 幾乎都是家庭</a:t>
            </a: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週末入住：</a:t>
            </a: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60%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特殊需求： 中高</a:t>
            </a: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(1.02)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平均營收：</a:t>
            </a:r>
            <a:r>
              <a:rPr lang="en-US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 $491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dirty="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解讀：</a:t>
            </a:r>
            <a:r>
              <a:rPr lang="zh-TW" sz="1800" b="1" dirty="0">
                <a:solidFill>
                  <a:srgbClr val="FF0000"/>
                </a:solidFill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家庭旅遊型旅客</a:t>
            </a:r>
            <a:endParaRPr lang="en-US" sz="1800" b="1" dirty="0">
              <a:solidFill>
                <a:srgbClr val="FF0000"/>
              </a:solidFill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sz="1800" dirty="0">
                <a:effectLst/>
                <a:ea typeface="PMingLiU" panose="02020500000000000000" pitchFamily="18" charset="-120"/>
                <a:cs typeface="Times New Roman" panose="02020603050405020304" pitchFamily="18" charset="0"/>
              </a:rPr>
              <a:t>攜帶小孩入住，願意支付較高房價，有更多需求，適合週末或短期家庭度假。</a:t>
            </a:r>
            <a:endParaRPr lang="en-US" sz="1800" dirty="0">
              <a:effectLst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770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66E0F62-71E4-A033-D4F1-A499918C2612}"/>
              </a:ext>
            </a:extLst>
          </p:cNvPr>
          <p:cNvGrpSpPr/>
          <p:nvPr/>
        </p:nvGrpSpPr>
        <p:grpSpPr>
          <a:xfrm>
            <a:off x="20" y="1282"/>
            <a:ext cx="12191980" cy="6856718"/>
            <a:chOff x="20" y="1282"/>
            <a:chExt cx="12191980" cy="6856718"/>
          </a:xfrm>
        </p:grpSpPr>
        <p:pic>
          <p:nvPicPr>
            <p:cNvPr id="3" name="Picture 2" descr="A screenshot of a graph&#10;&#10;Description automatically generated">
              <a:extLst>
                <a:ext uri="{FF2B5EF4-FFF2-40B4-BE49-F238E27FC236}">
                  <a16:creationId xmlns:a16="http://schemas.microsoft.com/office/drawing/2014/main" id="{D741D4F7-CE21-B0FB-52A7-976464D95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"/>
            <a:stretch>
              <a:fillRect/>
            </a:stretch>
          </p:blipFill>
          <p:spPr>
            <a:xfrm>
              <a:off x="20" y="1282"/>
              <a:ext cx="12191980" cy="6856718"/>
            </a:xfrm>
            <a:prstGeom prst="rect">
              <a:avLst/>
            </a:prstGeom>
          </p:spPr>
        </p:pic>
        <p:pic>
          <p:nvPicPr>
            <p:cNvPr id="4" name="Picture 3" descr="A graph of orange and pink vertical lines&#10;&#10;Description automatically generated">
              <a:extLst>
                <a:ext uri="{FF2B5EF4-FFF2-40B4-BE49-F238E27FC236}">
                  <a16:creationId xmlns:a16="http://schemas.microsoft.com/office/drawing/2014/main" id="{60C332FC-7070-285E-F109-DFDF494AC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882" y="540446"/>
              <a:ext cx="5558118" cy="1957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B3D0-99B7-6F46-4AD9-9BB5D2AE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不同群體的臨時取消行為分析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51727-B30E-9C33-D1B2-173851443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國家：部分國家臨時取消率高，可能與各地市場習慣、旅遊文化有關。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訂房渠道 ：旅行社</a:t>
            </a:r>
            <a:r>
              <a:rPr lang="en-US" altLang="zh-TW" dirty="0">
                <a:latin typeface="+mn-ea"/>
              </a:rPr>
              <a:t>/</a:t>
            </a:r>
            <a:r>
              <a:rPr lang="zh-TW" altLang="en-US" dirty="0">
                <a:latin typeface="+mn-ea"/>
              </a:rPr>
              <a:t>代理（</a:t>
            </a:r>
            <a:r>
              <a:rPr lang="en-US" dirty="0">
                <a:latin typeface="+mn-ea"/>
              </a:rPr>
              <a:t>TA/TO </a:t>
            </a:r>
            <a:r>
              <a:rPr lang="zh-TW" altLang="en-US" dirty="0">
                <a:latin typeface="+mn-ea"/>
              </a:rPr>
              <a:t>）臨時取消率較低</a:t>
            </a:r>
            <a:endParaRPr 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訂金：訂金有效降低臨時取消數量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其他族群對臨時取消的差異不大。</a:t>
            </a:r>
            <a:endParaRPr lang="en-US" altLang="zh-TW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4755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DB7C-438E-292E-0CB3-05C82FEC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專注於取消訂房的分析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96CC-7BE1-CEE9-07E2-E9B87E4DA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臨時取消佔比極小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目前臨時取消策略有效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分群差異不大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53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BCF1-7627-9A4C-CE17-E45EB944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不同群體的取消數量與佔比分析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15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1925D3D7-4FD2-493D-50F1-EB2AE924E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707"/>
            <a:ext cx="6054165" cy="2121788"/>
          </a:xfrm>
          <a:prstGeom prst="rect">
            <a:avLst/>
          </a:prstGeom>
        </p:spPr>
      </p:pic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172E3896-DD0E-B8EB-1605-385B0D649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7"/>
            <a:ext cx="12192000" cy="6852853"/>
          </a:xfrm>
          <a:prstGeom prst="rect">
            <a:avLst/>
          </a:prstGeom>
        </p:spPr>
      </p:pic>
      <p:pic>
        <p:nvPicPr>
          <p:cNvPr id="22" name="Picture 21" descr="A graph of a person with blue and white lines&#10;&#10;Description automatically generated with medium confidence">
            <a:extLst>
              <a:ext uri="{FF2B5EF4-FFF2-40B4-BE49-F238E27FC236}">
                <a16:creationId xmlns:a16="http://schemas.microsoft.com/office/drawing/2014/main" id="{3EE1F9FD-A481-ECFE-A5CC-94600EC45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707"/>
            <a:ext cx="6096000" cy="19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8C6F-C83A-F02D-890C-3059920C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72AF9E08-9715-75FC-76E0-82C9D6995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77"/>
            <a:ext cx="12192000" cy="6862751"/>
          </a:xfrm>
          <a:prstGeom prst="rect">
            <a:avLst/>
          </a:prstGeom>
        </p:spPr>
      </p:pic>
      <p:pic>
        <p:nvPicPr>
          <p:cNvPr id="4" name="Content Placeholder 3" descr="A graph of blue lines&#10;&#10;Description automatically generated">
            <a:extLst>
              <a:ext uri="{FF2B5EF4-FFF2-40B4-BE49-F238E27FC236}">
                <a16:creationId xmlns:a16="http://schemas.microsoft.com/office/drawing/2014/main" id="{E51E8500-388C-75CA-409C-445F981AB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6149788" cy="20912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8DFDDC-6EE0-A7CD-010C-2810FD2FDAD6}"/>
              </a:ext>
            </a:extLst>
          </p:cNvPr>
          <p:cNvSpPr/>
          <p:nvPr/>
        </p:nvSpPr>
        <p:spPr>
          <a:xfrm>
            <a:off x="5058187" y="2372659"/>
            <a:ext cx="45719" cy="836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24CD6-1B2D-FF87-FFEB-191EC8D6328A}"/>
              </a:ext>
            </a:extLst>
          </p:cNvPr>
          <p:cNvSpPr/>
          <p:nvPr/>
        </p:nvSpPr>
        <p:spPr>
          <a:xfrm>
            <a:off x="3137647" y="6724755"/>
            <a:ext cx="1410447" cy="133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9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6772-DD69-D036-7525-3718C82D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不同群體的取消數量與佔比分析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321BA-A8A6-FC3D-EEE7-A2E722211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+mn-ea"/>
              </a:rPr>
              <a:t>取消量與取消率較高的分群類別</a:t>
            </a:r>
            <a:r>
              <a:rPr lang="en-US" dirty="0">
                <a:latin typeface="+mn-ea"/>
              </a:rPr>
              <a:t>：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ea"/>
              </a:rPr>
              <a:t>國家</a:t>
            </a:r>
            <a:r>
              <a:rPr lang="en-US" dirty="0">
                <a:latin typeface="+mn-ea"/>
              </a:rPr>
              <a:t>：</a:t>
            </a:r>
            <a:r>
              <a:rPr lang="zh-TW" altLang="en-US" dirty="0">
                <a:latin typeface="+mn-ea"/>
              </a:rPr>
              <a:t>葡萄牙</a:t>
            </a:r>
            <a:r>
              <a:rPr lang="en-US" altLang="zh-TW" dirty="0">
                <a:latin typeface="+mn-ea"/>
              </a:rPr>
              <a:t> (PRT)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ea"/>
              </a:rPr>
              <a:t>通路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 旅行社 </a:t>
            </a:r>
            <a:r>
              <a:rPr lang="en-US" altLang="zh-TW" dirty="0">
                <a:latin typeface="+mn-ea"/>
              </a:rPr>
              <a:t>/ </a:t>
            </a:r>
            <a:r>
              <a:rPr lang="zh-TW" altLang="en-US" dirty="0">
                <a:latin typeface="+mn-ea"/>
              </a:rPr>
              <a:t>旅遊代理 </a:t>
            </a:r>
            <a:r>
              <a:rPr lang="en-US" altLang="zh-TW" dirty="0">
                <a:latin typeface="+mn-ea"/>
                <a:sym typeface="Wingdings" pitchFamily="2" charset="2"/>
              </a:rPr>
              <a:t>(</a:t>
            </a:r>
            <a:r>
              <a:rPr lang="en-US" dirty="0">
                <a:latin typeface="+mn-ea"/>
              </a:rPr>
              <a:t>TA/TO</a:t>
            </a:r>
            <a:r>
              <a:rPr lang="en-US" altLang="zh-TW" dirty="0">
                <a:latin typeface="+mn-ea"/>
              </a:rPr>
              <a:t>)</a:t>
            </a:r>
            <a:endParaRPr lang="en-US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sz="2400" dirty="0" err="1">
                <a:latin typeface="+mn-ea"/>
              </a:rPr>
              <a:t>客戶類型</a:t>
            </a:r>
            <a:r>
              <a:rPr lang="en-US" sz="2400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:</a:t>
            </a:r>
            <a:r>
              <a:rPr lang="zh-TW" altLang="en-US" dirty="0">
                <a:latin typeface="+mn-ea"/>
              </a:rPr>
              <a:t> 散客 </a:t>
            </a:r>
            <a:r>
              <a:rPr lang="en-US" altLang="zh-TW" dirty="0">
                <a:latin typeface="+mn-ea"/>
                <a:sym typeface="Wingdings" pitchFamily="2" charset="2"/>
              </a:rPr>
              <a:t>(</a:t>
            </a:r>
            <a:r>
              <a:rPr lang="en-US" altLang="zh-TW" dirty="0">
                <a:latin typeface="+mn-ea"/>
              </a:rPr>
              <a:t>Transient)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ea"/>
              </a:rPr>
              <a:t>回頭客：新客戶</a:t>
            </a:r>
            <a:r>
              <a:rPr lang="en-US" altLang="zh-TW" dirty="0">
                <a:latin typeface="+mn-ea"/>
              </a:rPr>
              <a:t>(0)</a:t>
            </a:r>
            <a:endParaRPr lang="en-US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TW" sz="2400" dirty="0">
                <a:latin typeface="+mn-ea"/>
              </a:rPr>
              <a:t>Python</a:t>
            </a:r>
            <a:r>
              <a:rPr lang="zh-TW" altLang="en-US" sz="2400" dirty="0">
                <a:latin typeface="+mn-ea"/>
              </a:rPr>
              <a:t>分群</a:t>
            </a:r>
            <a:r>
              <a:rPr lang="en-US" dirty="0">
                <a:latin typeface="+mn-ea"/>
              </a:rPr>
              <a:t>：</a:t>
            </a:r>
            <a:r>
              <a:rPr lang="en-US" dirty="0" err="1">
                <a:latin typeface="+mn-ea"/>
              </a:rPr>
              <a:t>商務短住</a:t>
            </a:r>
            <a:r>
              <a:rPr lang="en-US" altLang="zh-TW" dirty="0">
                <a:latin typeface="+mn-ea"/>
              </a:rPr>
              <a:t>(Business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short-stay)</a:t>
            </a:r>
            <a:r>
              <a:rPr lang="en-US" dirty="0">
                <a:latin typeface="+mn-ea"/>
              </a:rPr>
              <a:t>、</a:t>
            </a:r>
            <a:r>
              <a:rPr lang="en-US" dirty="0" err="1">
                <a:latin typeface="+mn-ea"/>
              </a:rPr>
              <a:t>週末短住</a:t>
            </a:r>
            <a:r>
              <a:rPr lang="en-US" altLang="zh-TW" dirty="0">
                <a:latin typeface="+mn-ea"/>
              </a:rPr>
              <a:t>(Weekend</a:t>
            </a:r>
            <a:r>
              <a:rPr lang="zh-TW" altLang="en-US" dirty="0">
                <a:latin typeface="+mn-ea"/>
              </a:rPr>
              <a:t> </a:t>
            </a:r>
            <a:r>
              <a:rPr lang="en-US" altLang="zh-TW" dirty="0">
                <a:latin typeface="+mn-ea"/>
              </a:rPr>
              <a:t>short-stay)</a:t>
            </a:r>
            <a:endParaRPr 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+mn-ea"/>
              </a:rPr>
              <a:t>訂金</a:t>
            </a:r>
            <a:r>
              <a:rPr lang="en-US" altLang="zh-TW" dirty="0">
                <a:latin typeface="+mn-ea"/>
              </a:rPr>
              <a:t>(Deposit)</a:t>
            </a:r>
            <a:r>
              <a:rPr lang="zh-TW" altLang="en-US" dirty="0">
                <a:latin typeface="+mn-ea"/>
              </a:rPr>
              <a:t>制度效果不彰</a:t>
            </a:r>
            <a:endParaRPr lang="en-US" altLang="zh-TW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ea"/>
              </a:rPr>
              <a:t>是否收取分類機制</a:t>
            </a:r>
            <a:endParaRPr lang="en-US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+mn-ea"/>
              </a:rPr>
              <a:t>訂金金額</a:t>
            </a:r>
            <a:endParaRPr lang="en-US" dirty="0">
              <a:latin typeface="+mn-ea"/>
            </a:endParaRPr>
          </a:p>
          <a:p>
            <a:pPr lvl="1"/>
            <a:endParaRPr lang="en-US" dirty="0">
              <a:latin typeface="+mn-ea"/>
            </a:endParaRPr>
          </a:p>
          <a:p>
            <a:pPr lvl="1"/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475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AB9B-EA1E-A616-90E8-30D54ABC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/>
              <a:t>訂單取消類型比例圖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59463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63E9-B5A0-2364-170B-46501E5B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取消預測模型</a:t>
            </a:r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01237CA-6E99-A6E7-C685-BB443B61E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26242"/>
              </p:ext>
            </p:extLst>
          </p:nvPr>
        </p:nvGraphicFramePr>
        <p:xfrm>
          <a:off x="1636716" y="2249635"/>
          <a:ext cx="8918568" cy="235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642">
                  <a:extLst>
                    <a:ext uri="{9D8B030D-6E8A-4147-A177-3AD203B41FA5}">
                      <a16:colId xmlns:a16="http://schemas.microsoft.com/office/drawing/2014/main" val="2440004961"/>
                    </a:ext>
                  </a:extLst>
                </a:gridCol>
                <a:gridCol w="2229642">
                  <a:extLst>
                    <a:ext uri="{9D8B030D-6E8A-4147-A177-3AD203B41FA5}">
                      <a16:colId xmlns:a16="http://schemas.microsoft.com/office/drawing/2014/main" val="2510119324"/>
                    </a:ext>
                  </a:extLst>
                </a:gridCol>
                <a:gridCol w="2229642">
                  <a:extLst>
                    <a:ext uri="{9D8B030D-6E8A-4147-A177-3AD203B41FA5}">
                      <a16:colId xmlns:a16="http://schemas.microsoft.com/office/drawing/2014/main" val="3066830093"/>
                    </a:ext>
                  </a:extLst>
                </a:gridCol>
                <a:gridCol w="2229642">
                  <a:extLst>
                    <a:ext uri="{9D8B030D-6E8A-4147-A177-3AD203B41FA5}">
                      <a16:colId xmlns:a16="http://schemas.microsoft.com/office/drawing/2014/main" val="2070802007"/>
                    </a:ext>
                  </a:extLst>
                </a:gridCol>
              </a:tblGrid>
              <a:tr h="471746">
                <a:tc>
                  <a:txBody>
                    <a:bodyPr/>
                    <a:lstStyle/>
                    <a:p>
                      <a:r>
                        <a:rPr lang="en-US" altLang="zh-TW" dirty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Kappa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AUC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272579"/>
                  </a:ext>
                </a:extLst>
              </a:tr>
              <a:tr h="471746">
                <a:tc>
                  <a:txBody>
                    <a:bodyPr/>
                    <a:lstStyle/>
                    <a:p>
                      <a:r>
                        <a:rPr lang="en-US" altLang="zh-TW" dirty="0"/>
                        <a:t>Logistic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0.7482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108978"/>
                  </a:ext>
                </a:extLst>
              </a:tr>
              <a:tr h="471746">
                <a:tc>
                  <a:txBody>
                    <a:bodyPr/>
                    <a:lstStyle/>
                    <a:p>
                      <a:r>
                        <a:rPr lang="en-US" altLang="zh-TW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0.650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089225"/>
                  </a:ext>
                </a:extLst>
              </a:tr>
              <a:tr h="471746">
                <a:tc>
                  <a:txBody>
                    <a:bodyPr/>
                    <a:lstStyle/>
                    <a:p>
                      <a:r>
                        <a:rPr lang="en-US" altLang="zh-TW" dirty="0"/>
                        <a:t>Random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071303"/>
                  </a:ext>
                </a:extLst>
              </a:tr>
              <a:tr h="471746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XGBoost</a:t>
                      </a:r>
                      <a:endParaRPr lang="en-US" dirty="0"/>
                    </a:p>
                  </a:txBody>
                  <a:tcPr>
                    <a:solidFill>
                      <a:srgbClr val="FFCC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0.764</a:t>
                      </a:r>
                      <a:endParaRPr lang="en-US" dirty="0"/>
                    </a:p>
                  </a:txBody>
                  <a:tcPr>
                    <a:solidFill>
                      <a:srgbClr val="FFCC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0.448</a:t>
                      </a:r>
                      <a:endParaRPr lang="en-US" dirty="0"/>
                    </a:p>
                  </a:txBody>
                  <a:tcPr>
                    <a:solidFill>
                      <a:srgbClr val="FFCC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0.708</a:t>
                      </a:r>
                      <a:endParaRPr lang="en-US" dirty="0"/>
                    </a:p>
                  </a:txBody>
                  <a:tcPr>
                    <a:solidFill>
                      <a:srgbClr val="FFC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54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00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D1EE-1AED-B506-71F8-1AA6AC1E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Dashboard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CE2D8-B593-353B-0045-9AFF23A8E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hlinkClick r:id="rId2"/>
              </a:rPr>
              <a:t>Cancellation</a:t>
            </a:r>
            <a:r>
              <a:rPr lang="zh-TW" altLang="en-US" dirty="0">
                <a:hlinkClick r:id="rId2"/>
              </a:rPr>
              <a:t> </a:t>
            </a:r>
            <a:r>
              <a:rPr lang="en-US" altLang="zh-TW" dirty="0">
                <a:hlinkClick r:id="rId2"/>
              </a:rPr>
              <a:t>Analysis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3"/>
              </a:rPr>
              <a:t>Segmentation</a:t>
            </a:r>
            <a:r>
              <a:rPr lang="zh-TW" altLang="en-US" dirty="0">
                <a:hlinkClick r:id="rId3"/>
              </a:rPr>
              <a:t> </a:t>
            </a:r>
            <a:r>
              <a:rPr lang="en-US" altLang="zh-TW" dirty="0">
                <a:hlinkClick r:id="rId3"/>
              </a:rPr>
              <a:t>Analysis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4"/>
              </a:rPr>
              <a:t>ML</a:t>
            </a:r>
            <a:r>
              <a:rPr lang="zh-TW" altLang="en-US" dirty="0">
                <a:hlinkClick r:id="rId4"/>
              </a:rPr>
              <a:t> </a:t>
            </a:r>
            <a:r>
              <a:rPr lang="en-US" altLang="zh-TW" dirty="0">
                <a:hlinkClick r:id="rId4"/>
              </a:rPr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5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 and orange pie chart&#10;&#10;Description automatically generated">
            <a:extLst>
              <a:ext uri="{FF2B5EF4-FFF2-40B4-BE49-F238E27FC236}">
                <a16:creationId xmlns:a16="http://schemas.microsoft.com/office/drawing/2014/main" id="{4FBD11B6-D92D-1248-5957-43D8EBE37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0" y="1404934"/>
            <a:ext cx="5423050" cy="4515119"/>
          </a:xfrm>
        </p:spPr>
      </p:pic>
      <p:pic>
        <p:nvPicPr>
          <p:cNvPr id="12" name="Picture 11" descr="A pie chart with numbers and a number on it&#10;&#10;Description automatically generated">
            <a:extLst>
              <a:ext uri="{FF2B5EF4-FFF2-40B4-BE49-F238E27FC236}">
                <a16:creationId xmlns:a16="http://schemas.microsoft.com/office/drawing/2014/main" id="{DEC34633-5508-569E-18F8-718776D00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294" y="1206386"/>
            <a:ext cx="4268214" cy="490592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3D839CB-D354-FE2F-6537-4ECE4C88F525}"/>
              </a:ext>
            </a:extLst>
          </p:cNvPr>
          <p:cNvGrpSpPr/>
          <p:nvPr/>
        </p:nvGrpSpPr>
        <p:grpSpPr>
          <a:xfrm>
            <a:off x="9788952" y="396734"/>
            <a:ext cx="2235707" cy="823136"/>
            <a:chOff x="10468633" y="1751301"/>
            <a:chExt cx="2235707" cy="82313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308B36-A8A5-07A2-40B9-A355A369118F}"/>
                </a:ext>
              </a:extLst>
            </p:cNvPr>
            <p:cNvSpPr txBox="1"/>
            <p:nvPr/>
          </p:nvSpPr>
          <p:spPr>
            <a:xfrm>
              <a:off x="10601299" y="1751301"/>
              <a:ext cx="14244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500" dirty="0"/>
                <a:t>No</a:t>
              </a:r>
              <a:r>
                <a:rPr lang="zh-TW" altLang="en-US" sz="1500" dirty="0"/>
                <a:t> </a:t>
              </a:r>
              <a:r>
                <a:rPr lang="en-US" altLang="zh-TW" sz="1500" dirty="0"/>
                <a:t>Cancellation</a:t>
              </a:r>
              <a:r>
                <a:rPr lang="zh-TW" altLang="en-US" sz="1500" dirty="0"/>
                <a:t> </a:t>
              </a:r>
              <a:endParaRPr lang="en-US" sz="15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836A045-090C-1A14-A886-C985B2B713F4}"/>
                </a:ext>
              </a:extLst>
            </p:cNvPr>
            <p:cNvGrpSpPr/>
            <p:nvPr/>
          </p:nvGrpSpPr>
          <p:grpSpPr>
            <a:xfrm>
              <a:off x="10468633" y="1847882"/>
              <a:ext cx="2235707" cy="726555"/>
              <a:chOff x="10468633" y="1847882"/>
              <a:chExt cx="2235707" cy="726555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C3C23E31-2DD3-6A7E-D836-927526C25C08}"/>
                  </a:ext>
                </a:extLst>
              </p:cNvPr>
              <p:cNvSpPr/>
              <p:nvPr/>
            </p:nvSpPr>
            <p:spPr>
              <a:xfrm>
                <a:off x="10468633" y="1847882"/>
                <a:ext cx="125506" cy="127732"/>
              </a:xfrm>
              <a:prstGeom prst="roundRect">
                <a:avLst/>
              </a:prstGeom>
              <a:solidFill>
                <a:srgbClr val="4F79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47C862F4-F458-A47B-DD2A-3225112FA076}"/>
                  </a:ext>
                </a:extLst>
              </p:cNvPr>
              <p:cNvSpPr/>
              <p:nvPr/>
            </p:nvSpPr>
            <p:spPr>
              <a:xfrm>
                <a:off x="10475793" y="2100260"/>
                <a:ext cx="125506" cy="127732"/>
              </a:xfrm>
              <a:prstGeom prst="roundRect">
                <a:avLst/>
              </a:prstGeom>
              <a:solidFill>
                <a:srgbClr val="F28E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02E983FE-37AA-CEA5-0FAC-6394329E6EB4}"/>
                  </a:ext>
                </a:extLst>
              </p:cNvPr>
              <p:cNvSpPr/>
              <p:nvPr/>
            </p:nvSpPr>
            <p:spPr>
              <a:xfrm>
                <a:off x="10475793" y="2358644"/>
                <a:ext cx="125506" cy="127732"/>
              </a:xfrm>
              <a:prstGeom prst="roundRect">
                <a:avLst/>
              </a:prstGeom>
              <a:solidFill>
                <a:srgbClr val="E157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036AAC-CA03-4782-C029-8B469113EF88}"/>
                  </a:ext>
                </a:extLst>
              </p:cNvPr>
              <p:cNvSpPr txBox="1"/>
              <p:nvPr/>
            </p:nvSpPr>
            <p:spPr>
              <a:xfrm>
                <a:off x="10594139" y="2005546"/>
                <a:ext cx="157395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Early</a:t>
                </a:r>
                <a:r>
                  <a:rPr lang="zh-TW" altLang="en-US" sz="1500" dirty="0"/>
                  <a:t> </a:t>
                </a:r>
                <a:r>
                  <a:rPr lang="en-US" altLang="zh-TW" sz="1500" dirty="0"/>
                  <a:t>Cancellation</a:t>
                </a:r>
                <a:r>
                  <a:rPr lang="zh-TW" altLang="en-US" sz="1500" dirty="0"/>
                  <a:t> </a:t>
                </a:r>
                <a:endParaRPr lang="en-US" sz="15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27A9EF-B054-E844-7593-4B9302EA1A86}"/>
                  </a:ext>
                </a:extLst>
              </p:cNvPr>
              <p:cNvSpPr txBox="1"/>
              <p:nvPr/>
            </p:nvSpPr>
            <p:spPr>
              <a:xfrm>
                <a:off x="10601299" y="2251272"/>
                <a:ext cx="210304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500" dirty="0"/>
                  <a:t>Last-minute</a:t>
                </a:r>
                <a:r>
                  <a:rPr lang="zh-TW" altLang="en-US" sz="1500" dirty="0"/>
                  <a:t> </a:t>
                </a:r>
                <a:r>
                  <a:rPr lang="en-US" altLang="zh-TW" sz="1500" dirty="0"/>
                  <a:t>Cancellation</a:t>
                </a:r>
                <a:r>
                  <a:rPr lang="zh-TW" altLang="en-US" sz="1500" dirty="0"/>
                  <a:t> </a:t>
                </a:r>
                <a:endParaRPr lang="en-US" sz="15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914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EACD-27CF-B5FF-C420-D40F85D8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訂單取消類型比例圖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F9F6-7E6B-2C23-A4AD-B4E30A3F9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取消訂房率高達</a:t>
            </a:r>
            <a:r>
              <a:rPr lang="en-US" altLang="zh-TW" dirty="0"/>
              <a:t>40%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臨時取消佔比極小。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853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F916-C1A7-55E2-C5E4-E78F2092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751"/>
            <a:ext cx="10515600" cy="842498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/>
              <a:t>臨時取消與損失趨勢分析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9561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FABBCAF3-7BAE-5D29-1D8A-58FA6DA83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2662"/>
          </a:xfr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9F1C20-3A9E-B890-4DC1-892AD371A34B}"/>
              </a:ext>
            </a:extLst>
          </p:cNvPr>
          <p:cNvCxnSpPr>
            <a:cxnSpLocks/>
          </p:cNvCxnSpPr>
          <p:nvPr/>
        </p:nvCxnSpPr>
        <p:spPr>
          <a:xfrm>
            <a:off x="730370" y="920151"/>
            <a:ext cx="8778195" cy="675567"/>
          </a:xfrm>
          <a:prstGeom prst="line">
            <a:avLst/>
          </a:prstGeom>
          <a:ln w="9525" cap="flat" cmpd="sng" algn="ctr">
            <a:solidFill>
              <a:srgbClr val="F37F8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2B1413-1226-A672-5AFD-AE7C87FFF844}"/>
              </a:ext>
            </a:extLst>
          </p:cNvPr>
          <p:cNvCxnSpPr>
            <a:cxnSpLocks/>
          </p:cNvCxnSpPr>
          <p:nvPr/>
        </p:nvCxnSpPr>
        <p:spPr>
          <a:xfrm flipV="1">
            <a:off x="649688" y="2715467"/>
            <a:ext cx="8858877" cy="548335"/>
          </a:xfrm>
          <a:prstGeom prst="line">
            <a:avLst/>
          </a:prstGeom>
          <a:ln w="9525" cap="flat" cmpd="sng" algn="ctr">
            <a:solidFill>
              <a:srgbClr val="F37F8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5B9D96-18EB-CB52-D7AA-73B6EF19E5FF}"/>
              </a:ext>
            </a:extLst>
          </p:cNvPr>
          <p:cNvCxnSpPr>
            <a:cxnSpLocks/>
          </p:cNvCxnSpPr>
          <p:nvPr/>
        </p:nvCxnSpPr>
        <p:spPr>
          <a:xfrm flipV="1">
            <a:off x="730370" y="5061043"/>
            <a:ext cx="8736359" cy="520981"/>
          </a:xfrm>
          <a:prstGeom prst="line">
            <a:avLst/>
          </a:prstGeom>
          <a:ln w="9525" cap="flat" cmpd="sng" algn="ctr">
            <a:solidFill>
              <a:srgbClr val="F37F8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30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B71E-E96C-85AC-82CD-C5DA39B5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臨時取消與損失趨勢分析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9E3C6-813C-63D3-98E0-CA845BE1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臨時取消率 在 </a:t>
            </a:r>
            <a:r>
              <a:rPr lang="en-US" altLang="zh-TW" dirty="0">
                <a:latin typeface="+mn-ea"/>
              </a:rPr>
              <a:t>2015–2017 </a:t>
            </a:r>
            <a:r>
              <a:rPr lang="zh-TW" altLang="en-US" dirty="0">
                <a:latin typeface="+mn-ea"/>
              </a:rPr>
              <a:t>年間呈現</a:t>
            </a:r>
            <a:r>
              <a:rPr lang="zh-TW" altLang="en-US" b="1" dirty="0">
                <a:latin typeface="+mn-ea"/>
              </a:rPr>
              <a:t>下降</a:t>
            </a:r>
            <a:r>
              <a:rPr lang="zh-TW" altLang="en-US" dirty="0">
                <a:latin typeface="+mn-ea"/>
              </a:rPr>
              <a:t>趨勢。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臨時取消平均損失以及平均每日房價呈現</a:t>
            </a:r>
            <a:r>
              <a:rPr lang="zh-TW" altLang="en-US" b="1" dirty="0">
                <a:latin typeface="+mn-ea"/>
              </a:rPr>
              <a:t>上升</a:t>
            </a:r>
            <a:r>
              <a:rPr lang="zh-TW" altLang="en-US" dirty="0">
                <a:latin typeface="+mn-ea"/>
              </a:rPr>
              <a:t>趨勢。 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+mn-ea"/>
              </a:rPr>
              <a:t>總臨時取消損失呈現</a:t>
            </a:r>
            <a:r>
              <a:rPr lang="zh-TW" altLang="en-US" b="1" dirty="0">
                <a:latin typeface="+mn-ea"/>
              </a:rPr>
              <a:t>較大波動</a:t>
            </a:r>
            <a:r>
              <a:rPr lang="zh-TW" altLang="en-US" dirty="0">
                <a:latin typeface="+mn-ea"/>
              </a:rPr>
              <a:t>。 </a:t>
            </a:r>
            <a:endParaRPr lang="en-US" altLang="zh-TW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+mj-lt"/>
              </a:rPr>
              <a:t>目前對於臨時取消的</a:t>
            </a:r>
            <a:r>
              <a:rPr lang="en-US" b="1" dirty="0" err="1">
                <a:latin typeface="+mj-lt"/>
              </a:rPr>
              <a:t>策略有效</a:t>
            </a:r>
            <a:r>
              <a:rPr lang="en-US" dirty="0" err="1">
                <a:latin typeface="+mj-lt"/>
              </a:rPr>
              <a:t>，但因房價上升所以總損失並</a:t>
            </a:r>
            <a:r>
              <a:rPr lang="en-US" b="1" dirty="0" err="1">
                <a:latin typeface="+mj-lt"/>
              </a:rPr>
              <a:t>未有</a:t>
            </a:r>
            <a:r>
              <a:rPr lang="en-US" dirty="0" err="1">
                <a:latin typeface="+mj-lt"/>
              </a:rPr>
              <a:t>跟著下降的趨勢</a:t>
            </a:r>
            <a:r>
              <a:rPr lang="en-US" dirty="0">
                <a:latin typeface="+mj-lt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3305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E8F1-D4CD-6D0F-F303-E877B9E5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不同群體的臨時取消行為分析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9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8E85-CC82-E8EB-A36E-B190E246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分群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EB1E-7AE4-69B5-BE36-4589B816B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+mn-ea"/>
              </a:rPr>
              <a:t>國家：</a:t>
            </a:r>
            <a:r>
              <a:rPr lang="en-US" altLang="zh-TW" sz="2400" dirty="0">
                <a:latin typeface="+mn-ea"/>
              </a:rPr>
              <a:t>109</a:t>
            </a:r>
            <a:r>
              <a:rPr lang="zh-TW" altLang="en-US" sz="2400" dirty="0">
                <a:latin typeface="+mn-ea"/>
              </a:rPr>
              <a:t>個國家</a:t>
            </a:r>
            <a:endParaRPr lang="en-US" sz="2400" dirty="0">
              <a:latin typeface="+mn-ea"/>
            </a:endParaRP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dirty="0" err="1">
                <a:latin typeface="+mn-ea"/>
              </a:rPr>
              <a:t>訂房渠道</a:t>
            </a:r>
            <a:r>
              <a:rPr lang="zh-TW" altLang="en-US" sz="2400" dirty="0">
                <a:latin typeface="+mn-ea"/>
              </a:rPr>
              <a:t>：</a:t>
            </a:r>
            <a:r>
              <a:rPr lang="zh-TW" altLang="en-US" dirty="0">
                <a:latin typeface="+mn-ea"/>
              </a:rPr>
              <a:t>企業訂房、直接訂房、全球分銷系統、旅行社 </a:t>
            </a:r>
            <a:r>
              <a:rPr lang="en-US" altLang="zh-TW" dirty="0">
                <a:latin typeface="+mn-ea"/>
              </a:rPr>
              <a:t>/ </a:t>
            </a:r>
            <a:r>
              <a:rPr lang="zh-TW" altLang="en-US" dirty="0">
                <a:latin typeface="+mn-ea"/>
              </a:rPr>
              <a:t>旅遊代理</a:t>
            </a:r>
            <a:endParaRPr lang="en-US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+mn-ea"/>
              </a:rPr>
              <a:t>客戶類型</a:t>
            </a:r>
            <a:r>
              <a:rPr lang="zh-TW" altLang="en-US" sz="2400" dirty="0">
                <a:latin typeface="+mn-ea"/>
              </a:rPr>
              <a:t>：合約客戶、團體客、散客、散客團體</a:t>
            </a:r>
            <a:endParaRPr 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+mn-ea"/>
              </a:rPr>
              <a:t>訂金策略</a:t>
            </a:r>
            <a:r>
              <a:rPr lang="zh-TW" altLang="en-US" sz="2400" dirty="0">
                <a:latin typeface="+mn-ea"/>
              </a:rPr>
              <a:t>：無訂金、不可退訂金、可退訂金</a:t>
            </a:r>
            <a:endParaRPr 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+mn-ea"/>
              </a:rPr>
              <a:t>回頭客</a:t>
            </a:r>
            <a:r>
              <a:rPr lang="zh-TW" altLang="en-US" sz="2400" dirty="0">
                <a:latin typeface="+mn-ea"/>
              </a:rPr>
              <a:t>：新客、回頭客</a:t>
            </a:r>
            <a:endParaRPr 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latin typeface="+mn-ea"/>
              </a:rPr>
              <a:t>Python</a:t>
            </a:r>
            <a:r>
              <a:rPr lang="zh-TW" altLang="en-US" sz="2400" dirty="0">
                <a:latin typeface="+mn-ea"/>
              </a:rPr>
              <a:t>分群：商務短住、家庭旅遊、高價常住、週末短住</a:t>
            </a:r>
            <a:endParaRPr 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547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637</Words>
  <Application>Microsoft Macintosh PowerPoint</Application>
  <PresentationFormat>Widescreen</PresentationFormat>
  <Paragraphs>113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新細明體</vt:lpstr>
      <vt:lpstr>Arial</vt:lpstr>
      <vt:lpstr>Calibri</vt:lpstr>
      <vt:lpstr>Calibri Light</vt:lpstr>
      <vt:lpstr>Times New Roman</vt:lpstr>
      <vt:lpstr>Office Theme</vt:lpstr>
      <vt:lpstr>Global Hotels and Resorts 取消訂房分析</vt:lpstr>
      <vt:lpstr>訂單取消類型比例圖</vt:lpstr>
      <vt:lpstr>PowerPoint Presentation</vt:lpstr>
      <vt:lpstr>訂單取消類型比例圖</vt:lpstr>
      <vt:lpstr>臨時取消與損失趨勢分析</vt:lpstr>
      <vt:lpstr>PowerPoint Presentation</vt:lpstr>
      <vt:lpstr>臨時取消與損失趨勢分析</vt:lpstr>
      <vt:lpstr>不同群體的臨時取消行為分析</vt:lpstr>
      <vt:lpstr>分群</vt:lpstr>
      <vt:lpstr>Python 分群</vt:lpstr>
      <vt:lpstr>PowerPoint Presentation</vt:lpstr>
      <vt:lpstr>PowerPoint Presentation</vt:lpstr>
      <vt:lpstr>PowerPoint Presentation</vt:lpstr>
      <vt:lpstr>不同群體的臨時取消行為分析</vt:lpstr>
      <vt:lpstr>專注於取消訂房的分析</vt:lpstr>
      <vt:lpstr>不同群體的取消數量與佔比分析</vt:lpstr>
      <vt:lpstr>PowerPoint Presentation</vt:lpstr>
      <vt:lpstr>PowerPoint Presentation</vt:lpstr>
      <vt:lpstr>不同群體的取消數量與佔比分析</vt:lpstr>
      <vt:lpstr>取消預測模型</vt:lpstr>
      <vt:lpstr>Dashboard &amp;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Hotels and Resorts Revenue Analysis - Cancellation Analysis</dc:title>
  <dc:creator/>
  <cp:lastModifiedBy>Lee, Sheng-Lien</cp:lastModifiedBy>
  <cp:revision>15</cp:revision>
  <dcterms:created xsi:type="dcterms:W3CDTF">2025-09-22T14:14:48Z</dcterms:created>
  <dcterms:modified xsi:type="dcterms:W3CDTF">2025-09-24T04:48:57Z</dcterms:modified>
</cp:coreProperties>
</file>