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68" r:id="rId5"/>
    <p:sldId id="259" r:id="rId6"/>
    <p:sldId id="278" r:id="rId7"/>
    <p:sldId id="267" r:id="rId8"/>
    <p:sldId id="270" r:id="rId9"/>
    <p:sldId id="260" r:id="rId10"/>
    <p:sldId id="262" r:id="rId11"/>
    <p:sldId id="263" r:id="rId12"/>
    <p:sldId id="271" r:id="rId13"/>
    <p:sldId id="272" r:id="rId14"/>
    <p:sldId id="273" r:id="rId15"/>
    <p:sldId id="280" r:id="rId16"/>
    <p:sldId id="279" r:id="rId17"/>
    <p:sldId id="274" r:id="rId18"/>
    <p:sldId id="275" r:id="rId19"/>
    <p:sldId id="276"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FD5"/>
    <a:srgbClr val="F0FFFF"/>
    <a:srgbClr val="F0FFF0"/>
    <a:srgbClr val="F5F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4186-7F33-4017-A9CB-3DD79F9B37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BC12E1A-04A2-44B1-BDCD-B9D1B2436B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358F8A-2A31-40B8-8226-7A46614B7E49}"/>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5" name="Footer Placeholder 4">
            <a:extLst>
              <a:ext uri="{FF2B5EF4-FFF2-40B4-BE49-F238E27FC236}">
                <a16:creationId xmlns:a16="http://schemas.microsoft.com/office/drawing/2014/main" id="{A38954F2-DF6F-4C2D-8FBB-60E7217F17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BDE0C9-8DAE-4575-A289-BBD62C261791}"/>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151876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832B-8D60-474E-AA2D-636CFFFB0AE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971A5F-C993-426D-8B4C-5EF5546E1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7042D3-E090-4C13-BD64-D1C46B7988D2}"/>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5" name="Footer Placeholder 4">
            <a:extLst>
              <a:ext uri="{FF2B5EF4-FFF2-40B4-BE49-F238E27FC236}">
                <a16:creationId xmlns:a16="http://schemas.microsoft.com/office/drawing/2014/main" id="{62E75058-E944-4B13-93E6-4C76C84DFC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2F581D-82D4-4294-A982-8D66F157D158}"/>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364738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2480B-A64A-437E-A418-716E4D6E2A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68B46B6-FBB9-40C9-A609-B37DF22C6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AEBBEC-D85D-4E0A-95F4-89418B883AA2}"/>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5" name="Footer Placeholder 4">
            <a:extLst>
              <a:ext uri="{FF2B5EF4-FFF2-40B4-BE49-F238E27FC236}">
                <a16:creationId xmlns:a16="http://schemas.microsoft.com/office/drawing/2014/main" id="{52696DF5-051A-4F26-81C7-B53E19861F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15C97A-A6B1-4CB3-B7FF-FF3DB7C39884}"/>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38170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7856-A42E-4B04-9E09-3315CB0288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A42D04E-C51E-4034-954A-7CAF2E678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EEBD52-5392-4CFF-808F-50E540E4AC23}"/>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5" name="Footer Placeholder 4">
            <a:extLst>
              <a:ext uri="{FF2B5EF4-FFF2-40B4-BE49-F238E27FC236}">
                <a16:creationId xmlns:a16="http://schemas.microsoft.com/office/drawing/2014/main" id="{565A1D5B-4A73-4056-A8D2-278EB10E5E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B236D1-0137-4AD6-82FA-62F340213A95}"/>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397913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95DD-ED71-46AC-883C-5F6E7F9FF4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17505C3-C4F6-44BC-8E1A-197D5B1CF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3DD45-0C05-4040-8270-8CE610337A98}"/>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5" name="Footer Placeholder 4">
            <a:extLst>
              <a:ext uri="{FF2B5EF4-FFF2-40B4-BE49-F238E27FC236}">
                <a16:creationId xmlns:a16="http://schemas.microsoft.com/office/drawing/2014/main" id="{C70149E0-691B-4866-BCBC-1DDCF2510F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A6BAEC-5678-44B7-B666-B98D48ED6B10}"/>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288103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16C7-0541-4F72-8B84-0867C8BEB2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C9A922-118C-4052-8022-A8F499092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65A0AF-A9A9-47DF-9FAA-E14695705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D1D1D9-3C87-46B8-A348-0790AC0D2B48}"/>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6" name="Footer Placeholder 5">
            <a:extLst>
              <a:ext uri="{FF2B5EF4-FFF2-40B4-BE49-F238E27FC236}">
                <a16:creationId xmlns:a16="http://schemas.microsoft.com/office/drawing/2014/main" id="{E0D3B9DF-79A1-4B2A-AFC4-8E257F2B9A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C9983E-8018-4356-A1F1-63AAB6DD1DD0}"/>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76030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D281-0CF0-468E-AEFB-7B0A4610C6C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B9DFAF-710B-4B89-8030-D013727CB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883BC-E4D8-4630-A06A-14FA6E5DF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BA0200-6537-4C41-97CD-2452C2FAB4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E3016-9B61-4164-8C38-250E3DFD57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C15084B-409B-454A-B03F-9C7DA873F144}"/>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8" name="Footer Placeholder 7">
            <a:extLst>
              <a:ext uri="{FF2B5EF4-FFF2-40B4-BE49-F238E27FC236}">
                <a16:creationId xmlns:a16="http://schemas.microsoft.com/office/drawing/2014/main" id="{9717A794-E7BA-4556-BA87-22E5D22234A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43F855-B9CF-4ABD-9564-CF4FB6954E05}"/>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388033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AF15-B392-465B-8457-7122FAEFAA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F491E3-9CCB-4376-875F-F66A148B2C4F}"/>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4" name="Footer Placeholder 3">
            <a:extLst>
              <a:ext uri="{FF2B5EF4-FFF2-40B4-BE49-F238E27FC236}">
                <a16:creationId xmlns:a16="http://schemas.microsoft.com/office/drawing/2014/main" id="{78D51436-753C-4C41-A787-28F7861ECEC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EDBE82-D123-4780-8342-619904CDF44D}"/>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264143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220568-230B-4143-A2DD-431DD86BDC49}"/>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3" name="Footer Placeholder 2">
            <a:extLst>
              <a:ext uri="{FF2B5EF4-FFF2-40B4-BE49-F238E27FC236}">
                <a16:creationId xmlns:a16="http://schemas.microsoft.com/office/drawing/2014/main" id="{18D804F0-5A02-42A0-94D4-81A07464A9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199757-B71A-430D-9E25-865AC4B1EF48}"/>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339966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FD47-4B44-4ACF-8FF4-DD4855579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6F818B-96C9-44D6-A81A-46F9C75BF7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984B94-7B4E-4968-BCF4-5087D8BBF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CB645-C31B-405E-A510-17B87DDE7D0C}"/>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6" name="Footer Placeholder 5">
            <a:extLst>
              <a:ext uri="{FF2B5EF4-FFF2-40B4-BE49-F238E27FC236}">
                <a16:creationId xmlns:a16="http://schemas.microsoft.com/office/drawing/2014/main" id="{BFCDD46A-8BE8-45CF-88CE-615738D264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489A54-76FD-4505-A1E2-815C65A97106}"/>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135759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3158-1ABC-4642-8A86-B96766D7B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20C734-D528-4B03-8045-E18F46144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1F5BF7-2CAF-4FE3-B197-AE7204E95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611DD-C785-4F1C-8515-665E26564CA0}"/>
              </a:ext>
            </a:extLst>
          </p:cNvPr>
          <p:cNvSpPr>
            <a:spLocks noGrp="1"/>
          </p:cNvSpPr>
          <p:nvPr>
            <p:ph type="dt" sz="half" idx="10"/>
          </p:nvPr>
        </p:nvSpPr>
        <p:spPr/>
        <p:txBody>
          <a:bodyPr/>
          <a:lstStyle/>
          <a:p>
            <a:fld id="{5130EE58-5C01-4EDF-88EC-7E8DB202E152}" type="datetimeFigureOut">
              <a:rPr lang="en-GB" smtClean="0"/>
              <a:t>08/06/2020</a:t>
            </a:fld>
            <a:endParaRPr lang="en-GB"/>
          </a:p>
        </p:txBody>
      </p:sp>
      <p:sp>
        <p:nvSpPr>
          <p:cNvPr id="6" name="Footer Placeholder 5">
            <a:extLst>
              <a:ext uri="{FF2B5EF4-FFF2-40B4-BE49-F238E27FC236}">
                <a16:creationId xmlns:a16="http://schemas.microsoft.com/office/drawing/2014/main" id="{C837D786-5B26-403B-AD06-1D0421463B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DE6B80-FA76-4882-A7DD-770658E14CC6}"/>
              </a:ext>
            </a:extLst>
          </p:cNvPr>
          <p:cNvSpPr>
            <a:spLocks noGrp="1"/>
          </p:cNvSpPr>
          <p:nvPr>
            <p:ph type="sldNum" sz="quarter" idx="12"/>
          </p:nvPr>
        </p:nvSpPr>
        <p:spPr/>
        <p:txBody>
          <a:bodyPr/>
          <a:lstStyle/>
          <a:p>
            <a:fld id="{BC0377E3-DACA-4F6D-BE16-92AC7284A583}" type="slidenum">
              <a:rPr lang="en-GB" smtClean="0"/>
              <a:t>‹#›</a:t>
            </a:fld>
            <a:endParaRPr lang="en-GB"/>
          </a:p>
        </p:txBody>
      </p:sp>
    </p:spTree>
    <p:extLst>
      <p:ext uri="{BB962C8B-B14F-4D97-AF65-F5344CB8AC3E}">
        <p14:creationId xmlns:p14="http://schemas.microsoft.com/office/powerpoint/2010/main" val="171400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D951EA-B051-47C0-B3D7-4B6EC19EF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0FDE42-7473-4CD7-99C3-8E986ACBB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8209B3-A292-4AF4-AA94-1999FAEC7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0EE58-5C01-4EDF-88EC-7E8DB202E152}" type="datetimeFigureOut">
              <a:rPr lang="en-GB" smtClean="0"/>
              <a:t>08/06/2020</a:t>
            </a:fld>
            <a:endParaRPr lang="en-GB"/>
          </a:p>
        </p:txBody>
      </p:sp>
      <p:sp>
        <p:nvSpPr>
          <p:cNvPr id="5" name="Footer Placeholder 4">
            <a:extLst>
              <a:ext uri="{FF2B5EF4-FFF2-40B4-BE49-F238E27FC236}">
                <a16:creationId xmlns:a16="http://schemas.microsoft.com/office/drawing/2014/main" id="{A53A9333-8848-4095-88F0-BB02117772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425256-6611-4C0D-8787-C9C9C0EBF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377E3-DACA-4F6D-BE16-92AC7284A583}" type="slidenum">
              <a:rPr lang="en-GB" smtClean="0"/>
              <a:t>‹#›</a:t>
            </a:fld>
            <a:endParaRPr lang="en-GB"/>
          </a:p>
        </p:txBody>
      </p:sp>
    </p:spTree>
    <p:extLst>
      <p:ext uri="{BB962C8B-B14F-4D97-AF65-F5344CB8AC3E}">
        <p14:creationId xmlns:p14="http://schemas.microsoft.com/office/powerpoint/2010/main" val="303580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x.doi.org/10.1016/j.dss.2014.03.001" TargetMode="External"/><Relationship Id="rId2" Type="http://schemas.openxmlformats.org/officeDocument/2006/relationships/hyperlink" Target="http://archive.ics.uci.edu/ml/datasets/Bank+Marketing" TargetMode="External"/><Relationship Id="rId1" Type="http://schemas.openxmlformats.org/officeDocument/2006/relationships/slideLayout" Target="../slideLayouts/slideLayout2.xml"/><Relationship Id="rId4" Type="http://schemas.openxmlformats.org/officeDocument/2006/relationships/hyperlink" Target="http://www3.dsi.uminho.pt/pcortez/bib/2014-dss.t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F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04FD-EA69-47BF-B7F0-453F5A706D21}"/>
              </a:ext>
            </a:extLst>
          </p:cNvPr>
          <p:cNvSpPr>
            <a:spLocks noGrp="1"/>
          </p:cNvSpPr>
          <p:nvPr>
            <p:ph type="ctrTitle"/>
          </p:nvPr>
        </p:nvSpPr>
        <p:spPr>
          <a:xfrm>
            <a:off x="1524000" y="1379817"/>
            <a:ext cx="9144000" cy="2387600"/>
          </a:xfrm>
        </p:spPr>
        <p:txBody>
          <a:bodyPr>
            <a:normAutofit fontScale="90000"/>
          </a:bodyPr>
          <a:lstStyle/>
          <a:p>
            <a:r>
              <a:rPr lang="en-GB" dirty="0"/>
              <a:t>Banco di Portugal’s</a:t>
            </a:r>
            <a:br>
              <a:rPr lang="en-GB" dirty="0"/>
            </a:br>
            <a:r>
              <a:rPr lang="en-GB" dirty="0"/>
              <a:t>2014 Long-Term Deposit Telemarketing Campaign</a:t>
            </a:r>
          </a:p>
        </p:txBody>
      </p:sp>
      <p:sp>
        <p:nvSpPr>
          <p:cNvPr id="3" name="Subtitle 2">
            <a:extLst>
              <a:ext uri="{FF2B5EF4-FFF2-40B4-BE49-F238E27FC236}">
                <a16:creationId xmlns:a16="http://schemas.microsoft.com/office/drawing/2014/main" id="{2FF69284-A163-4D04-941E-52194FB9E32D}"/>
              </a:ext>
            </a:extLst>
          </p:cNvPr>
          <p:cNvSpPr>
            <a:spLocks noGrp="1"/>
          </p:cNvSpPr>
          <p:nvPr>
            <p:ph type="subTitle" idx="1"/>
          </p:nvPr>
        </p:nvSpPr>
        <p:spPr>
          <a:xfrm>
            <a:off x="1524000" y="3859492"/>
            <a:ext cx="9144000" cy="1655762"/>
          </a:xfrm>
        </p:spPr>
        <p:txBody>
          <a:bodyPr/>
          <a:lstStyle/>
          <a:p>
            <a:r>
              <a:rPr lang="en-GB" dirty="0"/>
              <a:t>Data Exploration &amp; Analysis</a:t>
            </a:r>
          </a:p>
        </p:txBody>
      </p:sp>
    </p:spTree>
    <p:extLst>
      <p:ext uri="{BB962C8B-B14F-4D97-AF65-F5344CB8AC3E}">
        <p14:creationId xmlns:p14="http://schemas.microsoft.com/office/powerpoint/2010/main" val="122723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CCC0-C1FA-4133-887C-B21E740C23F9}"/>
              </a:ext>
            </a:extLst>
          </p:cNvPr>
          <p:cNvSpPr>
            <a:spLocks noGrp="1"/>
          </p:cNvSpPr>
          <p:nvPr>
            <p:ph type="title"/>
          </p:nvPr>
        </p:nvSpPr>
        <p:spPr/>
        <p:txBody>
          <a:bodyPr/>
          <a:lstStyle/>
          <a:p>
            <a:r>
              <a:rPr lang="en-GB" dirty="0"/>
              <a:t>Age Distribution of Clients Contacted &amp; Success Rates for Respective Age Groups</a:t>
            </a:r>
          </a:p>
        </p:txBody>
      </p:sp>
      <p:sp>
        <p:nvSpPr>
          <p:cNvPr id="3" name="Text Placeholder 2">
            <a:extLst>
              <a:ext uri="{FF2B5EF4-FFF2-40B4-BE49-F238E27FC236}">
                <a16:creationId xmlns:a16="http://schemas.microsoft.com/office/drawing/2014/main" id="{E1FDE581-56C8-4A08-AA33-A2E91EF3EC99}"/>
              </a:ext>
            </a:extLst>
          </p:cNvPr>
          <p:cNvSpPr>
            <a:spLocks noGrp="1"/>
          </p:cNvSpPr>
          <p:nvPr>
            <p:ph type="body" idx="1"/>
          </p:nvPr>
        </p:nvSpPr>
        <p:spPr>
          <a:xfrm>
            <a:off x="838200" y="5310028"/>
            <a:ext cx="10515600" cy="1334453"/>
          </a:xfrm>
        </p:spPr>
        <p:txBody>
          <a:bodyPr anchor="t">
            <a:normAutofit fontScale="92500" lnSpcReduction="10000"/>
          </a:bodyPr>
          <a:lstStyle/>
          <a:p>
            <a:pPr marL="342900" indent="-342900">
              <a:buFont typeface="Arial" panose="020B0604020202020204" pitchFamily="34" charset="0"/>
              <a:buChar char="•"/>
            </a:pPr>
            <a:r>
              <a:rPr lang="en-GB" b="0" dirty="0"/>
              <a:t>The majority of clients contacted fit within a 25-60 age bracket, however the success rate of calls was strongest for the 60-and-above age groups</a:t>
            </a:r>
          </a:p>
          <a:p>
            <a:pPr marL="342900" indent="-342900">
              <a:buFont typeface="Arial" panose="020B0604020202020204" pitchFamily="34" charset="0"/>
              <a:buChar char="•"/>
            </a:pPr>
            <a:r>
              <a:rPr lang="en-GB" b="0" dirty="0"/>
              <a:t>Accordingly, if the bank’s primary objective is to increase the </a:t>
            </a:r>
            <a:r>
              <a:rPr lang="en-GB" b="0" i="1" dirty="0"/>
              <a:t>number</a:t>
            </a:r>
            <a:r>
              <a:rPr lang="en-GB" b="0" dirty="0"/>
              <a:t> of term deposit accounts opened, it might consider targeting older age groups more</a:t>
            </a:r>
          </a:p>
          <a:p>
            <a:endParaRPr lang="en-GB" b="0" dirty="0"/>
          </a:p>
        </p:txBody>
      </p:sp>
      <p:pic>
        <p:nvPicPr>
          <p:cNvPr id="8" name="Content Placeholder 7">
            <a:extLst>
              <a:ext uri="{FF2B5EF4-FFF2-40B4-BE49-F238E27FC236}">
                <a16:creationId xmlns:a16="http://schemas.microsoft.com/office/drawing/2014/main" id="{F759EB74-885C-4BCA-9893-5ED48F0F11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836612" y="1699578"/>
            <a:ext cx="5157786" cy="3610451"/>
          </a:xfrm>
        </p:spPr>
      </p:pic>
      <p:pic>
        <p:nvPicPr>
          <p:cNvPr id="10" name="Content Placeholder 9">
            <a:extLst>
              <a:ext uri="{FF2B5EF4-FFF2-40B4-BE49-F238E27FC236}">
                <a16:creationId xmlns:a16="http://schemas.microsoft.com/office/drawing/2014/main" id="{931E06FC-3F6B-40A0-87F6-454053DD8A5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169025" y="1690688"/>
            <a:ext cx="5183186" cy="3628231"/>
          </a:xfrm>
        </p:spPr>
      </p:pic>
    </p:spTree>
    <p:extLst>
      <p:ext uri="{BB962C8B-B14F-4D97-AF65-F5344CB8AC3E}">
        <p14:creationId xmlns:p14="http://schemas.microsoft.com/office/powerpoint/2010/main" val="8178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FF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3CDD-A0EC-40D6-904A-26B05AC4AEEB}"/>
              </a:ext>
            </a:extLst>
          </p:cNvPr>
          <p:cNvSpPr>
            <a:spLocks noGrp="1"/>
          </p:cNvSpPr>
          <p:nvPr>
            <p:ph type="title"/>
          </p:nvPr>
        </p:nvSpPr>
        <p:spPr/>
        <p:txBody>
          <a:bodyPr>
            <a:normAutofit/>
          </a:bodyPr>
          <a:lstStyle/>
          <a:p>
            <a:r>
              <a:rPr lang="en-GB" dirty="0"/>
              <a:t>Number of Successes/Failures &amp; Success Rates for Different Call Durations</a:t>
            </a:r>
          </a:p>
        </p:txBody>
      </p:sp>
      <p:pic>
        <p:nvPicPr>
          <p:cNvPr id="5" name="Content Placeholder 4">
            <a:extLst>
              <a:ext uri="{FF2B5EF4-FFF2-40B4-BE49-F238E27FC236}">
                <a16:creationId xmlns:a16="http://schemas.microsoft.com/office/drawing/2014/main" id="{7ED61BE9-F8D0-4284-A23A-939AB662D2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1690688"/>
            <a:ext cx="8448613" cy="4505926"/>
          </a:xfrm>
        </p:spPr>
      </p:pic>
      <p:sp>
        <p:nvSpPr>
          <p:cNvPr id="3" name="TextBox 2">
            <a:extLst>
              <a:ext uri="{FF2B5EF4-FFF2-40B4-BE49-F238E27FC236}">
                <a16:creationId xmlns:a16="http://schemas.microsoft.com/office/drawing/2014/main" id="{9AE33A3D-DCDA-486D-904C-E844E79B81DF}"/>
              </a:ext>
            </a:extLst>
          </p:cNvPr>
          <p:cNvSpPr txBox="1"/>
          <p:nvPr/>
        </p:nvSpPr>
        <p:spPr>
          <a:xfrm>
            <a:off x="7901127" y="2148397"/>
            <a:ext cx="3728620" cy="3754874"/>
          </a:xfrm>
          <a:prstGeom prst="rect">
            <a:avLst/>
          </a:prstGeom>
          <a:noFill/>
        </p:spPr>
        <p:txBody>
          <a:bodyPr wrap="square" rtlCol="0">
            <a:spAutoFit/>
          </a:bodyPr>
          <a:lstStyle/>
          <a:p>
            <a:pPr marL="285750" indent="-285750">
              <a:buFont typeface="Arial" panose="020B0604020202020204" pitchFamily="34" charset="0"/>
              <a:buChar char="•"/>
            </a:pPr>
            <a:r>
              <a:rPr lang="en-GB" sz="1400" dirty="0"/>
              <a:t>There is a clear positive correlation between call duration and success rates</a:t>
            </a:r>
          </a:p>
          <a:p>
            <a:pPr marL="285750" indent="-285750">
              <a:buFont typeface="Arial" panose="020B0604020202020204" pitchFamily="34" charset="0"/>
              <a:buChar char="•"/>
            </a:pPr>
            <a:r>
              <a:rPr lang="en-GB" sz="1400" dirty="0"/>
              <a:t>However, correlation is not causation (e.g. the high failure rate of 0-5 minute calls is likely to be a reflection of an inherent lack of interest being discovered early on)</a:t>
            </a:r>
          </a:p>
          <a:p>
            <a:pPr marL="285750" indent="-285750">
              <a:buFont typeface="Arial" panose="020B0604020202020204" pitchFamily="34" charset="0"/>
              <a:buChar char="•"/>
            </a:pPr>
            <a:r>
              <a:rPr lang="en-GB" sz="1400" dirty="0"/>
              <a:t>Similarly, although some clients may have required more time to be persuaded, some calls may have been longer due to other factors (e.g. general chit-chat, taking longer to go through details or process the opening of an account)</a:t>
            </a:r>
          </a:p>
          <a:p>
            <a:pPr marL="285750" indent="-285750">
              <a:buFont typeface="Arial" panose="020B0604020202020204" pitchFamily="34" charset="0"/>
              <a:buChar char="•"/>
            </a:pPr>
            <a:r>
              <a:rPr lang="en-GB" sz="1400" dirty="0"/>
              <a:t>Optimum timing target in future campaigns likely to be 10-20 minutes, since the marginal increase in success tapers off after this point</a:t>
            </a:r>
          </a:p>
        </p:txBody>
      </p:sp>
    </p:spTree>
    <p:extLst>
      <p:ext uri="{BB962C8B-B14F-4D97-AF65-F5344CB8AC3E}">
        <p14:creationId xmlns:p14="http://schemas.microsoft.com/office/powerpoint/2010/main" val="332633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CC0F-A851-4E15-BECC-0757E247C888}"/>
              </a:ext>
            </a:extLst>
          </p:cNvPr>
          <p:cNvSpPr>
            <a:spLocks noGrp="1"/>
          </p:cNvSpPr>
          <p:nvPr>
            <p:ph type="title"/>
          </p:nvPr>
        </p:nvSpPr>
        <p:spPr/>
        <p:txBody>
          <a:bodyPr/>
          <a:lstStyle/>
          <a:p>
            <a:r>
              <a:rPr lang="en-GB" dirty="0"/>
              <a:t>Success Rates by Job Category</a:t>
            </a:r>
          </a:p>
        </p:txBody>
      </p:sp>
      <p:sp>
        <p:nvSpPr>
          <p:cNvPr id="3" name="Content Placeholder 2">
            <a:extLst>
              <a:ext uri="{FF2B5EF4-FFF2-40B4-BE49-F238E27FC236}">
                <a16:creationId xmlns:a16="http://schemas.microsoft.com/office/drawing/2014/main" id="{AB839C8C-8612-4451-A605-310637FAA3F9}"/>
              </a:ext>
            </a:extLst>
          </p:cNvPr>
          <p:cNvSpPr>
            <a:spLocks noGrp="1"/>
          </p:cNvSpPr>
          <p:nvPr>
            <p:ph sz="half" idx="1"/>
          </p:nvPr>
        </p:nvSpPr>
        <p:spPr>
          <a:xfrm>
            <a:off x="838200" y="1825625"/>
            <a:ext cx="3988592" cy="4351338"/>
          </a:xfrm>
        </p:spPr>
        <p:txBody>
          <a:bodyPr>
            <a:normAutofit fontScale="92500" lnSpcReduction="20000"/>
          </a:bodyPr>
          <a:lstStyle/>
          <a:p>
            <a:pPr>
              <a:lnSpc>
                <a:spcPct val="110000"/>
              </a:lnSpc>
            </a:pPr>
            <a:r>
              <a:rPr lang="en-GB" dirty="0"/>
              <a:t>Success rates highest for students and retired people (30% and 25% respectively)</a:t>
            </a:r>
          </a:p>
          <a:p>
            <a:pPr lvl="1">
              <a:lnSpc>
                <a:spcPct val="110000"/>
              </a:lnSpc>
            </a:pPr>
            <a:r>
              <a:rPr lang="en-GB" sz="2000" dirty="0"/>
              <a:t>Not many clients contacted within these groups</a:t>
            </a:r>
            <a:endParaRPr lang="en-GB" dirty="0"/>
          </a:p>
          <a:p>
            <a:pPr>
              <a:lnSpc>
                <a:spcPct val="110000"/>
              </a:lnSpc>
            </a:pPr>
            <a:r>
              <a:rPr lang="en-GB" dirty="0"/>
              <a:t>Success rates for other groups are between 7% and 14%</a:t>
            </a:r>
          </a:p>
          <a:p>
            <a:pPr lvl="1">
              <a:lnSpc>
                <a:spcPct val="110000"/>
              </a:lnSpc>
            </a:pPr>
            <a:r>
              <a:rPr lang="en-GB" sz="1900" dirty="0"/>
              <a:t>Admin, technician and blue-collar most frequently contacted</a:t>
            </a:r>
          </a:p>
        </p:txBody>
      </p:sp>
      <p:pic>
        <p:nvPicPr>
          <p:cNvPr id="6" name="Content Placeholder 5" descr="A screenshot of a cell phone&#10;&#10;Description automatically generated">
            <a:extLst>
              <a:ext uri="{FF2B5EF4-FFF2-40B4-BE49-F238E27FC236}">
                <a16:creationId xmlns:a16="http://schemas.microsoft.com/office/drawing/2014/main" id="{FFC57190-54CE-403C-8F0A-3AD98654CC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26792" y="1825625"/>
            <a:ext cx="6527008" cy="4351338"/>
          </a:xfrm>
        </p:spPr>
      </p:pic>
    </p:spTree>
    <p:extLst>
      <p:ext uri="{BB962C8B-B14F-4D97-AF65-F5344CB8AC3E}">
        <p14:creationId xmlns:p14="http://schemas.microsoft.com/office/powerpoint/2010/main" val="49521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CC0F-A851-4E15-BECC-0757E247C888}"/>
              </a:ext>
            </a:extLst>
          </p:cNvPr>
          <p:cNvSpPr>
            <a:spLocks noGrp="1"/>
          </p:cNvSpPr>
          <p:nvPr>
            <p:ph type="title"/>
          </p:nvPr>
        </p:nvSpPr>
        <p:spPr/>
        <p:txBody>
          <a:bodyPr/>
          <a:lstStyle/>
          <a:p>
            <a:r>
              <a:rPr lang="en-GB" dirty="0"/>
              <a:t>Success Rates by Educational Background</a:t>
            </a:r>
          </a:p>
        </p:txBody>
      </p:sp>
      <p:sp>
        <p:nvSpPr>
          <p:cNvPr id="3" name="Content Placeholder 2">
            <a:extLst>
              <a:ext uri="{FF2B5EF4-FFF2-40B4-BE49-F238E27FC236}">
                <a16:creationId xmlns:a16="http://schemas.microsoft.com/office/drawing/2014/main" id="{AB839C8C-8612-4451-A605-310637FAA3F9}"/>
              </a:ext>
            </a:extLst>
          </p:cNvPr>
          <p:cNvSpPr>
            <a:spLocks noGrp="1"/>
          </p:cNvSpPr>
          <p:nvPr>
            <p:ph sz="half" idx="1"/>
          </p:nvPr>
        </p:nvSpPr>
        <p:spPr>
          <a:xfrm>
            <a:off x="838200" y="1825625"/>
            <a:ext cx="3988592" cy="4351338"/>
          </a:xfrm>
        </p:spPr>
        <p:txBody>
          <a:bodyPr>
            <a:normAutofit fontScale="85000" lnSpcReduction="10000"/>
          </a:bodyPr>
          <a:lstStyle/>
          <a:p>
            <a:pPr marL="285750" indent="-285750">
              <a:lnSpc>
                <a:spcPct val="110000"/>
              </a:lnSpc>
            </a:pPr>
            <a:r>
              <a:rPr lang="en-GB" dirty="0"/>
              <a:t>Percentage success rate between different educational backgrounds was relatively marginal</a:t>
            </a:r>
          </a:p>
          <a:p>
            <a:pPr marL="285750" indent="-285750">
              <a:lnSpc>
                <a:spcPct val="110000"/>
              </a:lnSpc>
            </a:pPr>
            <a:r>
              <a:rPr lang="en-GB" dirty="0"/>
              <a:t>However, those with higher levels of education were slightly more likely to open accounts, possibly because their incomes are likely to have been higher</a:t>
            </a:r>
          </a:p>
        </p:txBody>
      </p:sp>
      <p:pic>
        <p:nvPicPr>
          <p:cNvPr id="6" name="Content Placeholder 5">
            <a:extLst>
              <a:ext uri="{FF2B5EF4-FFF2-40B4-BE49-F238E27FC236}">
                <a16:creationId xmlns:a16="http://schemas.microsoft.com/office/drawing/2014/main" id="{FFC57190-54CE-403C-8F0A-3AD98654CC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826793" y="1825625"/>
            <a:ext cx="6527006" cy="4351338"/>
          </a:xfrm>
        </p:spPr>
      </p:pic>
    </p:spTree>
    <p:extLst>
      <p:ext uri="{BB962C8B-B14F-4D97-AF65-F5344CB8AC3E}">
        <p14:creationId xmlns:p14="http://schemas.microsoft.com/office/powerpoint/2010/main" val="152016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CC0F-A851-4E15-BECC-0757E247C888}"/>
              </a:ext>
            </a:extLst>
          </p:cNvPr>
          <p:cNvSpPr>
            <a:spLocks noGrp="1"/>
          </p:cNvSpPr>
          <p:nvPr>
            <p:ph type="title"/>
          </p:nvPr>
        </p:nvSpPr>
        <p:spPr/>
        <p:txBody>
          <a:bodyPr/>
          <a:lstStyle/>
          <a:p>
            <a:r>
              <a:rPr lang="en-GB" dirty="0"/>
              <a:t>Success Rates by Marital Status</a:t>
            </a:r>
          </a:p>
        </p:txBody>
      </p:sp>
      <p:sp>
        <p:nvSpPr>
          <p:cNvPr id="3" name="Content Placeholder 2">
            <a:extLst>
              <a:ext uri="{FF2B5EF4-FFF2-40B4-BE49-F238E27FC236}">
                <a16:creationId xmlns:a16="http://schemas.microsoft.com/office/drawing/2014/main" id="{AB839C8C-8612-4451-A605-310637FAA3F9}"/>
              </a:ext>
            </a:extLst>
          </p:cNvPr>
          <p:cNvSpPr>
            <a:spLocks noGrp="1"/>
          </p:cNvSpPr>
          <p:nvPr>
            <p:ph sz="half" idx="1"/>
          </p:nvPr>
        </p:nvSpPr>
        <p:spPr>
          <a:xfrm>
            <a:off x="838200" y="1825625"/>
            <a:ext cx="3988592" cy="4351338"/>
          </a:xfrm>
        </p:spPr>
        <p:txBody>
          <a:bodyPr>
            <a:normAutofit/>
          </a:bodyPr>
          <a:lstStyle/>
          <a:p>
            <a:pPr marL="285750" indent="-285750">
              <a:lnSpc>
                <a:spcPct val="100000"/>
              </a:lnSpc>
            </a:pPr>
            <a:r>
              <a:rPr lang="en-GB" dirty="0"/>
              <a:t>Single clients were 40% more likely to open an account than those who were married or divorced</a:t>
            </a:r>
          </a:p>
        </p:txBody>
      </p:sp>
      <p:pic>
        <p:nvPicPr>
          <p:cNvPr id="6" name="Content Placeholder 5">
            <a:extLst>
              <a:ext uri="{FF2B5EF4-FFF2-40B4-BE49-F238E27FC236}">
                <a16:creationId xmlns:a16="http://schemas.microsoft.com/office/drawing/2014/main" id="{FFC57190-54CE-403C-8F0A-3AD98654CC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826793" y="1825625"/>
            <a:ext cx="6527006" cy="4351337"/>
          </a:xfrm>
        </p:spPr>
      </p:pic>
    </p:spTree>
    <p:extLst>
      <p:ext uri="{BB962C8B-B14F-4D97-AF65-F5344CB8AC3E}">
        <p14:creationId xmlns:p14="http://schemas.microsoft.com/office/powerpoint/2010/main" val="105139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D793-5A13-45E2-85E1-0CA9178DB926}"/>
              </a:ext>
            </a:extLst>
          </p:cNvPr>
          <p:cNvSpPr>
            <a:spLocks noGrp="1"/>
          </p:cNvSpPr>
          <p:nvPr>
            <p:ph type="title"/>
          </p:nvPr>
        </p:nvSpPr>
        <p:spPr/>
        <p:txBody>
          <a:bodyPr/>
          <a:lstStyle/>
          <a:p>
            <a:r>
              <a:rPr lang="en-GB" dirty="0"/>
              <a:t>Conclusions from Slides So Far</a:t>
            </a:r>
          </a:p>
        </p:txBody>
      </p:sp>
      <p:sp>
        <p:nvSpPr>
          <p:cNvPr id="3" name="Content Placeholder 2">
            <a:extLst>
              <a:ext uri="{FF2B5EF4-FFF2-40B4-BE49-F238E27FC236}">
                <a16:creationId xmlns:a16="http://schemas.microsoft.com/office/drawing/2014/main" id="{E7A162BC-1C10-450B-BAC6-2DECB570CC9B}"/>
              </a:ext>
            </a:extLst>
          </p:cNvPr>
          <p:cNvSpPr>
            <a:spLocks noGrp="1"/>
          </p:cNvSpPr>
          <p:nvPr>
            <p:ph idx="1"/>
          </p:nvPr>
        </p:nvSpPr>
        <p:spPr/>
        <p:txBody>
          <a:bodyPr>
            <a:normAutofit/>
          </a:bodyPr>
          <a:lstStyle/>
          <a:p>
            <a:r>
              <a:rPr lang="en-GB" sz="2400" dirty="0"/>
              <a:t>Clients who have received previous telemarketing calls are more likely to subscribe, especially if they have subscribed previously, so future campaigns should endeavour to call clients who previously declined again</a:t>
            </a:r>
            <a:endParaRPr lang="en-GB" sz="2000" dirty="0"/>
          </a:p>
          <a:p>
            <a:r>
              <a:rPr lang="en-GB" sz="2400" dirty="0"/>
              <a:t>Calls should be distributed across all age groups if possible, unless there is an exterior reason not to focus so much on the 60+ age groups</a:t>
            </a:r>
          </a:p>
          <a:p>
            <a:r>
              <a:rPr lang="en-GB" sz="2400" dirty="0"/>
              <a:t>Calls should be limited to around 15 minutes, since the likelihood of success does not improve significantly after this point</a:t>
            </a:r>
          </a:p>
          <a:p>
            <a:r>
              <a:rPr lang="en-GB" sz="2400" dirty="0"/>
              <a:t>Students and retired clients are twice as likely to subscribe as working clients of any job category, so future campaigns might target them more</a:t>
            </a:r>
          </a:p>
          <a:p>
            <a:r>
              <a:rPr lang="en-GB" sz="2400" dirty="0"/>
              <a:t>Educational background and marital status do not make a difference significant enough to warrant any change in approach in future campaigns</a:t>
            </a:r>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1485330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alpha val="1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29869-08A9-4BA0-955E-DBC1CDF79192}"/>
              </a:ext>
            </a:extLst>
          </p:cNvPr>
          <p:cNvSpPr>
            <a:spLocks noGrp="1"/>
          </p:cNvSpPr>
          <p:nvPr>
            <p:ph type="title"/>
          </p:nvPr>
        </p:nvSpPr>
        <p:spPr/>
        <p:txBody>
          <a:bodyPr/>
          <a:lstStyle/>
          <a:p>
            <a:r>
              <a:rPr lang="en-GB" dirty="0"/>
              <a:t>Telemarketing Outcome Prediction Using K-Nearest </a:t>
            </a:r>
            <a:r>
              <a:rPr lang="en-GB" dirty="0" err="1"/>
              <a:t>Neighbors</a:t>
            </a:r>
            <a:r>
              <a:rPr lang="en-GB" dirty="0"/>
              <a:t> ML Model</a:t>
            </a:r>
          </a:p>
        </p:txBody>
      </p:sp>
      <p:sp>
        <p:nvSpPr>
          <p:cNvPr id="3" name="Content Placeholder 2">
            <a:extLst>
              <a:ext uri="{FF2B5EF4-FFF2-40B4-BE49-F238E27FC236}">
                <a16:creationId xmlns:a16="http://schemas.microsoft.com/office/drawing/2014/main" id="{0A796B2B-0B0A-4456-9CDD-A2BC99D3C7F8}"/>
              </a:ext>
            </a:extLst>
          </p:cNvPr>
          <p:cNvSpPr>
            <a:spLocks noGrp="1"/>
          </p:cNvSpPr>
          <p:nvPr>
            <p:ph idx="1"/>
          </p:nvPr>
        </p:nvSpPr>
        <p:spPr/>
        <p:txBody>
          <a:bodyPr>
            <a:normAutofit/>
          </a:bodyPr>
          <a:lstStyle/>
          <a:p>
            <a:r>
              <a:rPr lang="en-GB" dirty="0"/>
              <a:t>The following slides run through a few stages of my application of a K-Means++ Cluster algorithm to the following four socio-economic features, recorded at the time of each call:</a:t>
            </a:r>
          </a:p>
          <a:p>
            <a:pPr lvl="1"/>
            <a:r>
              <a:rPr lang="en-GB" dirty="0"/>
              <a:t>Employment Variation Rate</a:t>
            </a:r>
          </a:p>
          <a:p>
            <a:pPr lvl="1"/>
            <a:r>
              <a:rPr lang="en-GB" dirty="0"/>
              <a:t>Consumer Confidence Index</a:t>
            </a:r>
          </a:p>
          <a:p>
            <a:pPr lvl="1"/>
            <a:r>
              <a:rPr lang="en-GB" dirty="0"/>
              <a:t>Consumer Price Index</a:t>
            </a:r>
          </a:p>
          <a:p>
            <a:pPr lvl="1"/>
            <a:r>
              <a:rPr lang="en-GB" dirty="0"/>
              <a:t>Euribor 3m</a:t>
            </a:r>
          </a:p>
          <a:p>
            <a:r>
              <a:rPr lang="en-GB" dirty="0"/>
              <a:t>The output variable used was the outcome of the calls (0 for failure, 1 for success)</a:t>
            </a:r>
          </a:p>
          <a:p>
            <a:r>
              <a:rPr lang="en-GB" dirty="0"/>
              <a:t>80% of the data was used to train the model and 20% to test</a:t>
            </a:r>
          </a:p>
        </p:txBody>
      </p:sp>
    </p:spTree>
    <p:extLst>
      <p:ext uri="{BB962C8B-B14F-4D97-AF65-F5344CB8AC3E}">
        <p14:creationId xmlns:p14="http://schemas.microsoft.com/office/powerpoint/2010/main" val="128597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alpha val="1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68C9-64CF-4880-BBEA-992E88E6ABCF}"/>
              </a:ext>
            </a:extLst>
          </p:cNvPr>
          <p:cNvSpPr>
            <a:spLocks noGrp="1"/>
          </p:cNvSpPr>
          <p:nvPr>
            <p:ph type="title"/>
          </p:nvPr>
        </p:nvSpPr>
        <p:spPr/>
        <p:txBody>
          <a:bodyPr/>
          <a:lstStyle/>
          <a:p>
            <a:r>
              <a:rPr lang="en-GB" dirty="0"/>
              <a:t>K-Nearest </a:t>
            </a:r>
            <a:r>
              <a:rPr lang="en-GB" dirty="0" err="1"/>
              <a:t>Neighbor</a:t>
            </a:r>
            <a:r>
              <a:rPr lang="en-GB" dirty="0"/>
              <a:t> on Socio-economic Features – First Attempt</a:t>
            </a:r>
          </a:p>
        </p:txBody>
      </p:sp>
      <p:pic>
        <p:nvPicPr>
          <p:cNvPr id="6" name="Content Placeholder 5">
            <a:extLst>
              <a:ext uri="{FF2B5EF4-FFF2-40B4-BE49-F238E27FC236}">
                <a16:creationId xmlns:a16="http://schemas.microsoft.com/office/drawing/2014/main" id="{C23F76A6-29CD-4719-B1E2-371B08CBDA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552018" y="1825626"/>
            <a:ext cx="5801782" cy="4351337"/>
          </a:xfrm>
        </p:spPr>
      </p:pic>
      <p:sp>
        <p:nvSpPr>
          <p:cNvPr id="3" name="Content Placeholder 2">
            <a:extLst>
              <a:ext uri="{FF2B5EF4-FFF2-40B4-BE49-F238E27FC236}">
                <a16:creationId xmlns:a16="http://schemas.microsoft.com/office/drawing/2014/main" id="{8579446E-D5C9-46F2-9760-9878D12F948F}"/>
              </a:ext>
            </a:extLst>
          </p:cNvPr>
          <p:cNvSpPr>
            <a:spLocks noGrp="1"/>
          </p:cNvSpPr>
          <p:nvPr>
            <p:ph sz="half" idx="1"/>
          </p:nvPr>
        </p:nvSpPr>
        <p:spPr>
          <a:xfrm>
            <a:off x="838200" y="1825625"/>
            <a:ext cx="4351205" cy="4351338"/>
          </a:xfrm>
        </p:spPr>
        <p:txBody>
          <a:bodyPr>
            <a:normAutofit fontScale="55000" lnSpcReduction="20000"/>
          </a:bodyPr>
          <a:lstStyle/>
          <a:p>
            <a:pPr>
              <a:lnSpc>
                <a:spcPct val="120000"/>
              </a:lnSpc>
            </a:pPr>
            <a:r>
              <a:rPr lang="en-GB" dirty="0"/>
              <a:t>Initially, the algorithm was applied to the entire dataset and produced an accuracy of around 89%, the same as the failure rate of the entire campaign</a:t>
            </a:r>
          </a:p>
          <a:p>
            <a:pPr>
              <a:lnSpc>
                <a:spcPct val="120000"/>
              </a:lnSpc>
            </a:pPr>
            <a:r>
              <a:rPr lang="en-GB" dirty="0"/>
              <a:t>This indicated that the training data being heavily weighted towards negative outcomes resulted in the algorithm almost always predicting a negative outcome, ‘knowing’ it would be correct 89% of the time, and was therefore not meaningful or accurate</a:t>
            </a:r>
          </a:p>
          <a:p>
            <a:pPr>
              <a:lnSpc>
                <a:spcPct val="120000"/>
              </a:lnSpc>
            </a:pPr>
            <a:r>
              <a:rPr lang="en-GB" dirty="0"/>
              <a:t>The low k-value (~8) at which the accuracy of the model peaks (as in the diagram) also seems odd given the size of the dataset</a:t>
            </a:r>
          </a:p>
          <a:p>
            <a:pPr>
              <a:lnSpc>
                <a:spcPct val="120000"/>
              </a:lnSpc>
            </a:pPr>
            <a:r>
              <a:rPr lang="en-GB" dirty="0"/>
              <a:t>(The various plots in the diagram represent different random states used for the splitting of the data into training and validation sets)</a:t>
            </a:r>
          </a:p>
        </p:txBody>
      </p:sp>
    </p:spTree>
    <p:extLst>
      <p:ext uri="{BB962C8B-B14F-4D97-AF65-F5344CB8AC3E}">
        <p14:creationId xmlns:p14="http://schemas.microsoft.com/office/powerpoint/2010/main" val="295228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030A0">
            <a:alpha val="1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68C9-64CF-4880-BBEA-992E88E6ABCF}"/>
              </a:ext>
            </a:extLst>
          </p:cNvPr>
          <p:cNvSpPr>
            <a:spLocks noGrp="1"/>
          </p:cNvSpPr>
          <p:nvPr>
            <p:ph type="title"/>
          </p:nvPr>
        </p:nvSpPr>
        <p:spPr/>
        <p:txBody>
          <a:bodyPr/>
          <a:lstStyle/>
          <a:p>
            <a:r>
              <a:rPr lang="en-GB" dirty="0"/>
              <a:t>K-Nearest </a:t>
            </a:r>
            <a:r>
              <a:rPr lang="en-GB" dirty="0" err="1"/>
              <a:t>Neighbor</a:t>
            </a:r>
            <a:r>
              <a:rPr lang="en-GB" dirty="0"/>
              <a:t> on Socio-economic Features – Second Attempt</a:t>
            </a:r>
          </a:p>
        </p:txBody>
      </p:sp>
      <p:pic>
        <p:nvPicPr>
          <p:cNvPr id="6" name="Content Placeholder 5">
            <a:extLst>
              <a:ext uri="{FF2B5EF4-FFF2-40B4-BE49-F238E27FC236}">
                <a16:creationId xmlns:a16="http://schemas.microsoft.com/office/drawing/2014/main" id="{C23F76A6-29CD-4719-B1E2-371B08CBDA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552018" y="1825627"/>
            <a:ext cx="5801782" cy="4351336"/>
          </a:xfrm>
        </p:spPr>
      </p:pic>
      <p:sp>
        <p:nvSpPr>
          <p:cNvPr id="3" name="Content Placeholder 2">
            <a:extLst>
              <a:ext uri="{FF2B5EF4-FFF2-40B4-BE49-F238E27FC236}">
                <a16:creationId xmlns:a16="http://schemas.microsoft.com/office/drawing/2014/main" id="{8579446E-D5C9-46F2-9760-9878D12F948F}"/>
              </a:ext>
            </a:extLst>
          </p:cNvPr>
          <p:cNvSpPr>
            <a:spLocks noGrp="1"/>
          </p:cNvSpPr>
          <p:nvPr>
            <p:ph sz="half" idx="1"/>
          </p:nvPr>
        </p:nvSpPr>
        <p:spPr>
          <a:xfrm>
            <a:off x="838200" y="1825625"/>
            <a:ext cx="4351205" cy="4351338"/>
          </a:xfrm>
        </p:spPr>
        <p:txBody>
          <a:bodyPr>
            <a:normAutofit fontScale="62500" lnSpcReduction="20000"/>
          </a:bodyPr>
          <a:lstStyle/>
          <a:p>
            <a:pPr>
              <a:lnSpc>
                <a:spcPct val="120000"/>
              </a:lnSpc>
            </a:pPr>
            <a:r>
              <a:rPr lang="en-GB" dirty="0"/>
              <a:t>To address the issue highlighted in the previous slide, I randomly selected 4640 rows with negative outcomes and discarded the remainder, so that there would be an equal number of rows with positive and negative outcomes</a:t>
            </a:r>
          </a:p>
          <a:p>
            <a:pPr>
              <a:lnSpc>
                <a:spcPct val="120000"/>
              </a:lnSpc>
            </a:pPr>
            <a:r>
              <a:rPr lang="en-GB" dirty="0"/>
              <a:t>This resulted with a model that predicted the outcome with around 75% accuracy, using a k-value of 30</a:t>
            </a:r>
          </a:p>
          <a:p>
            <a:pPr>
              <a:lnSpc>
                <a:spcPct val="120000"/>
              </a:lnSpc>
            </a:pPr>
            <a:r>
              <a:rPr lang="en-GB" dirty="0"/>
              <a:t>It is therefore clear that the four features together play a significant part in determining the success of term-deposit telemarketing calls</a:t>
            </a:r>
          </a:p>
        </p:txBody>
      </p:sp>
    </p:spTree>
    <p:extLst>
      <p:ext uri="{BB962C8B-B14F-4D97-AF65-F5344CB8AC3E}">
        <p14:creationId xmlns:p14="http://schemas.microsoft.com/office/powerpoint/2010/main" val="2789084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alpha val="1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68C9-64CF-4880-BBEA-992E88E6ABCF}"/>
              </a:ext>
            </a:extLst>
          </p:cNvPr>
          <p:cNvSpPr>
            <a:spLocks noGrp="1"/>
          </p:cNvSpPr>
          <p:nvPr>
            <p:ph type="title"/>
          </p:nvPr>
        </p:nvSpPr>
        <p:spPr>
          <a:xfrm>
            <a:off x="838200" y="365125"/>
            <a:ext cx="4351205" cy="1325563"/>
          </a:xfrm>
        </p:spPr>
        <p:txBody>
          <a:bodyPr>
            <a:noAutofit/>
          </a:bodyPr>
          <a:lstStyle/>
          <a:p>
            <a:r>
              <a:rPr lang="en-GB" sz="3200" dirty="0"/>
              <a:t>Which factor(s) were the most influential?</a:t>
            </a:r>
          </a:p>
        </p:txBody>
      </p:sp>
      <p:pic>
        <p:nvPicPr>
          <p:cNvPr id="6" name="Content Placeholder 5">
            <a:extLst>
              <a:ext uri="{FF2B5EF4-FFF2-40B4-BE49-F238E27FC236}">
                <a16:creationId xmlns:a16="http://schemas.microsoft.com/office/drawing/2014/main" id="{C23F76A6-29CD-4719-B1E2-371B08CBDA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504156" y="170154"/>
            <a:ext cx="6517892" cy="6517894"/>
          </a:xfrm>
        </p:spPr>
      </p:pic>
      <p:sp>
        <p:nvSpPr>
          <p:cNvPr id="3" name="Content Placeholder 2">
            <a:extLst>
              <a:ext uri="{FF2B5EF4-FFF2-40B4-BE49-F238E27FC236}">
                <a16:creationId xmlns:a16="http://schemas.microsoft.com/office/drawing/2014/main" id="{8579446E-D5C9-46F2-9760-9878D12F948F}"/>
              </a:ext>
            </a:extLst>
          </p:cNvPr>
          <p:cNvSpPr>
            <a:spLocks noGrp="1"/>
          </p:cNvSpPr>
          <p:nvPr>
            <p:ph sz="half" idx="1"/>
          </p:nvPr>
        </p:nvSpPr>
        <p:spPr>
          <a:xfrm>
            <a:off x="838200" y="1825625"/>
            <a:ext cx="4351205" cy="4351338"/>
          </a:xfrm>
        </p:spPr>
        <p:txBody>
          <a:bodyPr>
            <a:normAutofit fontScale="92500" lnSpcReduction="10000"/>
          </a:bodyPr>
          <a:lstStyle/>
          <a:p>
            <a:pPr>
              <a:lnSpc>
                <a:spcPct val="120000"/>
              </a:lnSpc>
            </a:pPr>
            <a:r>
              <a:rPr lang="en-GB" sz="1600" dirty="0"/>
              <a:t>Interested to find out which of the four features used for the K-Nearest </a:t>
            </a:r>
            <a:r>
              <a:rPr lang="en-GB" sz="1600" dirty="0" err="1"/>
              <a:t>Neighbors</a:t>
            </a:r>
            <a:r>
              <a:rPr lang="en-GB" sz="1600" dirty="0"/>
              <a:t> model were most useful for the predictions, I then ran them all individually using 9 different randomly selected rows of data</a:t>
            </a:r>
          </a:p>
          <a:p>
            <a:pPr>
              <a:lnSpc>
                <a:spcPct val="120000"/>
              </a:lnSpc>
            </a:pPr>
            <a:r>
              <a:rPr lang="en-GB" sz="1600" dirty="0"/>
              <a:t>A pattern can be found to show Employment Variation Rate, Consumer Confidence Index and Euribor 3m to be the most helpful, whereas the accuracy of Consumer Price Index is slightly lower and fluctuates much more</a:t>
            </a:r>
          </a:p>
          <a:p>
            <a:pPr>
              <a:lnSpc>
                <a:spcPct val="120000"/>
              </a:lnSpc>
            </a:pPr>
            <a:r>
              <a:rPr lang="en-GB" sz="1600" dirty="0"/>
              <a:t>However, since the accuracies of the individual features are very close to each other and the accuracy of the model when they are all used in conjunction, it is likely that they are not entirely independent of each other and reflect similar economic mechanisms</a:t>
            </a:r>
          </a:p>
        </p:txBody>
      </p:sp>
    </p:spTree>
    <p:extLst>
      <p:ext uri="{BB962C8B-B14F-4D97-AF65-F5344CB8AC3E}">
        <p14:creationId xmlns:p14="http://schemas.microsoft.com/office/powerpoint/2010/main" val="241636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D793-5A13-45E2-85E1-0CA9178DB926}"/>
              </a:ext>
            </a:extLst>
          </p:cNvPr>
          <p:cNvSpPr>
            <a:spLocks noGrp="1"/>
          </p:cNvSpPr>
          <p:nvPr>
            <p:ph type="title"/>
          </p:nvPr>
        </p:nvSpPr>
        <p:spPr/>
        <p:txBody>
          <a:bodyPr/>
          <a:lstStyle/>
          <a:p>
            <a:r>
              <a:rPr lang="en-GB" dirty="0"/>
              <a:t>Aims of this Presentation</a:t>
            </a:r>
          </a:p>
        </p:txBody>
      </p:sp>
      <p:sp>
        <p:nvSpPr>
          <p:cNvPr id="3" name="Content Placeholder 2">
            <a:extLst>
              <a:ext uri="{FF2B5EF4-FFF2-40B4-BE49-F238E27FC236}">
                <a16:creationId xmlns:a16="http://schemas.microsoft.com/office/drawing/2014/main" id="{E7A162BC-1C10-450B-BAC6-2DECB570CC9B}"/>
              </a:ext>
            </a:extLst>
          </p:cNvPr>
          <p:cNvSpPr>
            <a:spLocks noGrp="1"/>
          </p:cNvSpPr>
          <p:nvPr>
            <p:ph idx="1"/>
          </p:nvPr>
        </p:nvSpPr>
        <p:spPr/>
        <p:txBody>
          <a:bodyPr>
            <a:normAutofit/>
          </a:bodyPr>
          <a:lstStyle/>
          <a:p>
            <a:r>
              <a:rPr lang="en-GB" sz="2400" dirty="0"/>
              <a:t>This presentation intends to showcase various analyses I have made from a dataset originally put together to predict the success of telemarketing campaigns selling long-term bank deposit accounts</a:t>
            </a:r>
          </a:p>
          <a:p>
            <a:r>
              <a:rPr lang="en-GB" sz="2400" dirty="0"/>
              <a:t>My analyses and this presentation do not attempt to reproduce the results of the original project but instead aim to explore the data and, where possible, derive some preliminary insights on how future campaigns could be tweaked in order to boost their success</a:t>
            </a:r>
          </a:p>
          <a:p>
            <a:r>
              <a:rPr lang="en-GB" sz="2400" dirty="0"/>
              <a:t>Those behind the original research, the details of which are cited on the following slide, employed machine learning techniques in a way beyond my current capabilities to predict the success of telemarketing calls, but I have produced </a:t>
            </a:r>
            <a:r>
              <a:rPr lang="en-GB" sz="2400" i="1" dirty="0"/>
              <a:t>some</a:t>
            </a:r>
            <a:r>
              <a:rPr lang="en-GB" sz="2400" dirty="0"/>
              <a:t> meaningful results of my own by using a K-Nearest </a:t>
            </a:r>
            <a:r>
              <a:rPr lang="en-GB" sz="2400" dirty="0" err="1"/>
              <a:t>Neighbors</a:t>
            </a:r>
            <a:r>
              <a:rPr lang="en-GB" sz="2400" dirty="0"/>
              <a:t> model on four socio-economic features of each data point</a:t>
            </a:r>
          </a:p>
          <a:p>
            <a:endParaRPr lang="en-GB" sz="2400" dirty="0"/>
          </a:p>
          <a:p>
            <a:endParaRPr lang="en-GB" sz="2400" dirty="0"/>
          </a:p>
        </p:txBody>
      </p:sp>
    </p:spTree>
    <p:extLst>
      <p:ext uri="{BB962C8B-B14F-4D97-AF65-F5344CB8AC3E}">
        <p14:creationId xmlns:p14="http://schemas.microsoft.com/office/powerpoint/2010/main" val="348291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EF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A42A-0AD6-48B5-A0F0-F1E5433EC739}"/>
              </a:ext>
            </a:extLst>
          </p:cNvPr>
          <p:cNvSpPr>
            <a:spLocks noGrp="1"/>
          </p:cNvSpPr>
          <p:nvPr>
            <p:ph type="title"/>
          </p:nvPr>
        </p:nvSpPr>
        <p:spPr/>
        <p:txBody>
          <a:bodyPr/>
          <a:lstStyle/>
          <a:p>
            <a:r>
              <a:rPr lang="en-GB" dirty="0"/>
              <a:t>Concluding Remarks</a:t>
            </a:r>
          </a:p>
        </p:txBody>
      </p:sp>
      <p:sp>
        <p:nvSpPr>
          <p:cNvPr id="3" name="Content Placeholder 2">
            <a:extLst>
              <a:ext uri="{FF2B5EF4-FFF2-40B4-BE49-F238E27FC236}">
                <a16:creationId xmlns:a16="http://schemas.microsoft.com/office/drawing/2014/main" id="{9D2C51EE-1B35-41B8-BDC5-E9C99EC8D771}"/>
              </a:ext>
            </a:extLst>
          </p:cNvPr>
          <p:cNvSpPr>
            <a:spLocks noGrp="1"/>
          </p:cNvSpPr>
          <p:nvPr>
            <p:ph idx="1"/>
          </p:nvPr>
        </p:nvSpPr>
        <p:spPr/>
        <p:txBody>
          <a:bodyPr>
            <a:normAutofit fontScale="70000" lnSpcReduction="20000"/>
          </a:bodyPr>
          <a:lstStyle/>
          <a:p>
            <a:pPr>
              <a:lnSpc>
                <a:spcPct val="120000"/>
              </a:lnSpc>
            </a:pPr>
            <a:r>
              <a:rPr lang="en-GB" dirty="0"/>
              <a:t>The predictive success of socio-economic factors produced by the original research and to a lesser extent my own model would suggest that telemarketing campaigns selling long-term bank deposits should be scheduled at times when those factors are such that the potential for success is highest</a:t>
            </a:r>
          </a:p>
          <a:p>
            <a:pPr>
              <a:lnSpc>
                <a:spcPct val="120000"/>
              </a:lnSpc>
            </a:pPr>
            <a:r>
              <a:rPr lang="en-GB" dirty="0"/>
              <a:t>Although the content of this presentation works within my limitations, there are several major questions worth pointing out that reside and cannot be answered without paid access to the research (and possibly not at all):</a:t>
            </a:r>
          </a:p>
          <a:p>
            <a:pPr lvl="1">
              <a:lnSpc>
                <a:spcPct val="120000"/>
              </a:lnSpc>
            </a:pPr>
            <a:r>
              <a:rPr lang="en-GB" dirty="0"/>
              <a:t>What was the ultimate goal of predicting the success of these campaigns; was it to ascertain how to calibrate them in the future or simply whether to run them at all?</a:t>
            </a:r>
          </a:p>
          <a:p>
            <a:pPr lvl="1">
              <a:lnSpc>
                <a:spcPct val="120000"/>
              </a:lnSpc>
            </a:pPr>
            <a:r>
              <a:rPr lang="en-GB" dirty="0"/>
              <a:t>How were the clients contacted chosen?  Why was there such a focus on the 25-60 age group?</a:t>
            </a:r>
          </a:p>
          <a:p>
            <a:pPr lvl="1">
              <a:lnSpc>
                <a:spcPct val="120000"/>
              </a:lnSpc>
            </a:pPr>
            <a:r>
              <a:rPr lang="en-GB" dirty="0"/>
              <a:t>How were the callers briefed/trained and did their individual styles have any effect on the outcomes?</a:t>
            </a:r>
          </a:p>
          <a:p>
            <a:pPr lvl="1">
              <a:lnSpc>
                <a:spcPct val="120000"/>
              </a:lnSpc>
            </a:pPr>
            <a:r>
              <a:rPr lang="en-GB" dirty="0"/>
              <a:t>Were the calls cost-beneficial, i.e. was an overall success rate of 11% high enough to cover the costs of the campaign and turn a profit from the accounts sold?</a:t>
            </a:r>
          </a:p>
        </p:txBody>
      </p:sp>
    </p:spTree>
    <p:extLst>
      <p:ext uri="{BB962C8B-B14F-4D97-AF65-F5344CB8AC3E}">
        <p14:creationId xmlns:p14="http://schemas.microsoft.com/office/powerpoint/2010/main" val="268524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D793-5A13-45E2-85E1-0CA9178DB926}"/>
              </a:ext>
            </a:extLst>
          </p:cNvPr>
          <p:cNvSpPr>
            <a:spLocks noGrp="1"/>
          </p:cNvSpPr>
          <p:nvPr>
            <p:ph type="title"/>
          </p:nvPr>
        </p:nvSpPr>
        <p:spPr/>
        <p:txBody>
          <a:bodyPr/>
          <a:lstStyle/>
          <a:p>
            <a:r>
              <a:rPr lang="en-GB" dirty="0"/>
              <a:t>Details of Original Research Project</a:t>
            </a:r>
          </a:p>
        </p:txBody>
      </p:sp>
      <p:sp>
        <p:nvSpPr>
          <p:cNvPr id="3" name="Content Placeholder 2">
            <a:extLst>
              <a:ext uri="{FF2B5EF4-FFF2-40B4-BE49-F238E27FC236}">
                <a16:creationId xmlns:a16="http://schemas.microsoft.com/office/drawing/2014/main" id="{E7A162BC-1C10-450B-BAC6-2DECB570CC9B}"/>
              </a:ext>
            </a:extLst>
          </p:cNvPr>
          <p:cNvSpPr>
            <a:spLocks noGrp="1"/>
          </p:cNvSpPr>
          <p:nvPr>
            <p:ph idx="1"/>
          </p:nvPr>
        </p:nvSpPr>
        <p:spPr/>
        <p:txBody>
          <a:bodyPr>
            <a:normAutofit fontScale="92500" lnSpcReduction="10000"/>
          </a:bodyPr>
          <a:lstStyle/>
          <a:p>
            <a:r>
              <a:rPr lang="en-GB" sz="2400" b="1" dirty="0"/>
              <a:t>This presentation references a dataset containing various attributes of a selection of Banco di Portugal’s clients and the outcomes of a telemarketing campaign they ran to sell long-term deposit accounts</a:t>
            </a:r>
          </a:p>
          <a:p>
            <a:r>
              <a:rPr lang="en-GB" sz="2400" dirty="0"/>
              <a:t>The official abstract for the associated research project is quoted on the next slide</a:t>
            </a:r>
          </a:p>
          <a:p>
            <a:r>
              <a:rPr lang="en-GB" sz="2400" dirty="0"/>
              <a:t>Data available here: </a:t>
            </a:r>
            <a:r>
              <a:rPr lang="en-GB" sz="2400" dirty="0">
                <a:hlinkClick r:id="rId2"/>
              </a:rPr>
              <a:t>http://archive.ics.uci.edu/ml/datasets/Bank+Marketing</a:t>
            </a:r>
            <a:r>
              <a:rPr lang="en-GB" sz="2400" dirty="0"/>
              <a:t>)</a:t>
            </a:r>
          </a:p>
          <a:p>
            <a:r>
              <a:rPr lang="en-GB" sz="2400" dirty="0"/>
              <a:t>Originally described and analysed by </a:t>
            </a:r>
            <a:r>
              <a:rPr lang="en-GB" sz="2400" dirty="0" err="1"/>
              <a:t>Sérgio</a:t>
            </a:r>
            <a:r>
              <a:rPr lang="en-GB" sz="2400" dirty="0"/>
              <a:t> Moro (ISCTE-IUL), Paulo Cortez (Univ. Minho) and Paulo Rita (ISCTE-IUL)</a:t>
            </a:r>
          </a:p>
          <a:p>
            <a:r>
              <a:rPr lang="en-GB" sz="2400" dirty="0"/>
              <a:t>Citation: [Moro et al., 2014] S. Moro, P. Cortez and P. Rita. A Data-Driven Approach to Predict the Success of Bank Telemarketing. Decision Support Systems, In press, </a:t>
            </a:r>
            <a:r>
              <a:rPr lang="en-GB" sz="2400" dirty="0">
                <a:hlinkClick r:id="rId3"/>
              </a:rPr>
              <a:t>http://dx.doi.org/10.1016/j.dss.2014.03.001</a:t>
            </a:r>
            <a:r>
              <a:rPr lang="en-GB" sz="2400" dirty="0"/>
              <a:t>. Available at:</a:t>
            </a:r>
          </a:p>
          <a:p>
            <a:pPr lvl="1"/>
            <a:r>
              <a:rPr lang="en-GB" sz="2000" dirty="0"/>
              <a:t>[pdf] </a:t>
            </a:r>
            <a:r>
              <a:rPr lang="en-GB" sz="2000" dirty="0">
                <a:hlinkClick r:id="rId3"/>
              </a:rPr>
              <a:t>http://dx.doi.org/10.1016/j.dss.2014.03.001</a:t>
            </a:r>
            <a:endParaRPr lang="en-GB" sz="2000" dirty="0"/>
          </a:p>
          <a:p>
            <a:pPr lvl="1"/>
            <a:r>
              <a:rPr lang="en-GB" sz="2000" dirty="0"/>
              <a:t>[bib] </a:t>
            </a:r>
            <a:r>
              <a:rPr lang="en-GB" sz="2000" dirty="0">
                <a:hlinkClick r:id="rId4"/>
              </a:rPr>
              <a:t>http://www3.dsi.uminho.pt/pcortez/bib/2014-dss.txt</a:t>
            </a:r>
            <a:endParaRPr lang="en-GB" sz="2000" dirty="0"/>
          </a:p>
          <a:p>
            <a:r>
              <a:rPr lang="en-GB" sz="2400" dirty="0"/>
              <a:t>Dataset contains 41188 rows and 21 columns</a:t>
            </a:r>
          </a:p>
          <a:p>
            <a:endParaRPr lang="en-GB" sz="2400" dirty="0"/>
          </a:p>
        </p:txBody>
      </p:sp>
    </p:spTree>
    <p:extLst>
      <p:ext uri="{BB962C8B-B14F-4D97-AF65-F5344CB8AC3E}">
        <p14:creationId xmlns:p14="http://schemas.microsoft.com/office/powerpoint/2010/main" val="59760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D793-5A13-45E2-85E1-0CA9178DB926}"/>
              </a:ext>
            </a:extLst>
          </p:cNvPr>
          <p:cNvSpPr>
            <a:spLocks noGrp="1"/>
          </p:cNvSpPr>
          <p:nvPr>
            <p:ph type="title"/>
          </p:nvPr>
        </p:nvSpPr>
        <p:spPr/>
        <p:txBody>
          <a:bodyPr/>
          <a:lstStyle/>
          <a:p>
            <a:r>
              <a:rPr lang="en-GB" dirty="0"/>
              <a:t>(Abstract of Original Research Project)</a:t>
            </a:r>
          </a:p>
        </p:txBody>
      </p:sp>
      <p:sp>
        <p:nvSpPr>
          <p:cNvPr id="3" name="Content Placeholder 2">
            <a:extLst>
              <a:ext uri="{FF2B5EF4-FFF2-40B4-BE49-F238E27FC236}">
                <a16:creationId xmlns:a16="http://schemas.microsoft.com/office/drawing/2014/main" id="{E7A162BC-1C10-450B-BAC6-2DECB570CC9B}"/>
              </a:ext>
            </a:extLst>
          </p:cNvPr>
          <p:cNvSpPr>
            <a:spLocks noGrp="1"/>
          </p:cNvSpPr>
          <p:nvPr>
            <p:ph idx="1"/>
          </p:nvPr>
        </p:nvSpPr>
        <p:spPr/>
        <p:txBody>
          <a:bodyPr>
            <a:noAutofit/>
          </a:bodyPr>
          <a:lstStyle/>
          <a:p>
            <a:pPr marL="0" indent="0">
              <a:lnSpc>
                <a:spcPct val="100000"/>
              </a:lnSpc>
              <a:buNone/>
            </a:pPr>
            <a:r>
              <a:rPr lang="en-GB" sz="1800" dirty="0"/>
              <a:t>“We propose a data mining (DM) approach to predict the success of telemarketing calls for selling bank long-term deposits. A Portuguese retail bank was addressed, with data collected from 2008 to 2013, thus including the effects of the recent financial crisis. We </a:t>
            </a:r>
            <a:r>
              <a:rPr lang="en-GB" sz="1800" dirty="0" err="1"/>
              <a:t>analyzed</a:t>
            </a:r>
            <a:r>
              <a:rPr lang="en-GB" sz="1800" dirty="0"/>
              <a:t> a large set of 150 features related with bank client, product and social-economic attributes. A semi-automatic feature selection was explored in the </a:t>
            </a:r>
            <a:r>
              <a:rPr lang="en-GB" sz="1800" dirty="0" err="1"/>
              <a:t>modeling</a:t>
            </a:r>
            <a:r>
              <a:rPr lang="en-GB" sz="1800" dirty="0"/>
              <a:t> phase, performed with the data prior to July 2012 and that allowed to select a reduced set of 22 features. We also compared four DM models: logistic regression, decision trees (DTs), neural network (NN) and support vector machine. Using two metrics, area of the receiver operating characteristic curve (AUC) and area of the LIFT cumulative curve (ALIFT), the four models were tested on an evaluation set, using the most recent data (after July 2012) and a rolling window scheme. The NN presented the best results (AUC = 0.8 and ALIFT = 0.7), allowing to reach 79% of the subscribers by selecting the half better classified clients. Also, two knowledge extraction methods, a sensitivity analysis and a DT, were applied to the NN model and revealed several key attributes (e.g., Euribor rate, direction of the call and bank agent experience). Such knowledge extraction confirmed the obtained model as credible and valuable for telemarketing campaign managers.”</a:t>
            </a:r>
          </a:p>
        </p:txBody>
      </p:sp>
    </p:spTree>
    <p:extLst>
      <p:ext uri="{BB962C8B-B14F-4D97-AF65-F5344CB8AC3E}">
        <p14:creationId xmlns:p14="http://schemas.microsoft.com/office/powerpoint/2010/main" val="143001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35D8-A9A9-437D-A9AE-CEA77D184337}"/>
              </a:ext>
            </a:extLst>
          </p:cNvPr>
          <p:cNvSpPr>
            <a:spLocks noGrp="1"/>
          </p:cNvSpPr>
          <p:nvPr>
            <p:ph type="title"/>
          </p:nvPr>
        </p:nvSpPr>
        <p:spPr/>
        <p:txBody>
          <a:bodyPr/>
          <a:lstStyle/>
          <a:p>
            <a:r>
              <a:rPr lang="en-GB" dirty="0"/>
              <a:t>Dataset Column Names &amp; Descriptions</a:t>
            </a:r>
          </a:p>
        </p:txBody>
      </p:sp>
      <p:sp>
        <p:nvSpPr>
          <p:cNvPr id="4" name="TextBox 3">
            <a:extLst>
              <a:ext uri="{FF2B5EF4-FFF2-40B4-BE49-F238E27FC236}">
                <a16:creationId xmlns:a16="http://schemas.microsoft.com/office/drawing/2014/main" id="{EE7A96B8-2CE1-423B-AD39-D063B5F112E4}"/>
              </a:ext>
            </a:extLst>
          </p:cNvPr>
          <p:cNvSpPr txBox="1"/>
          <p:nvPr/>
        </p:nvSpPr>
        <p:spPr>
          <a:xfrm>
            <a:off x="838200" y="1362214"/>
            <a:ext cx="10515600" cy="4939814"/>
          </a:xfrm>
          <a:prstGeom prst="rect">
            <a:avLst/>
          </a:prstGeom>
          <a:noFill/>
        </p:spPr>
        <p:txBody>
          <a:bodyPr wrap="square" rtlCol="0">
            <a:spAutoFit/>
          </a:bodyPr>
          <a:lstStyle/>
          <a:p>
            <a:r>
              <a:rPr lang="en-GB" sz="1050" b="1" dirty="0"/>
              <a:t># bank client data:</a:t>
            </a:r>
          </a:p>
          <a:p>
            <a:r>
              <a:rPr lang="en-GB" sz="1050" dirty="0"/>
              <a:t>   1 - age 		(numeric)</a:t>
            </a:r>
          </a:p>
          <a:p>
            <a:r>
              <a:rPr lang="en-GB" sz="1050" dirty="0"/>
              <a:t>   2 - job : 		type of job (categorical: "admin.","blue-collar","entrepreneur","housemaid","management","retired","self-					employed","services","student","technician","unemployed","unknown")</a:t>
            </a:r>
          </a:p>
          <a:p>
            <a:r>
              <a:rPr lang="en-GB" sz="1050" dirty="0"/>
              <a:t>   3 - marital : 		marital status (categorical: "</a:t>
            </a:r>
            <a:r>
              <a:rPr lang="en-GB" sz="1050" dirty="0" err="1"/>
              <a:t>divorced","married","single","unknown</a:t>
            </a:r>
            <a:r>
              <a:rPr lang="en-GB" sz="1050" dirty="0"/>
              <a:t>"; note: "divorced" means divorced or widowed)</a:t>
            </a:r>
          </a:p>
          <a:p>
            <a:r>
              <a:rPr lang="en-GB" sz="1050" dirty="0"/>
              <a:t>   4 - education:	(categorical: "basic.4y","basic.6y","basic.9y","high.school","illiterate","professional.course","university.degree","unknown")</a:t>
            </a:r>
          </a:p>
          <a:p>
            <a:r>
              <a:rPr lang="en-GB" sz="1050" dirty="0"/>
              <a:t>   5 - default: 		has credit in default? (categorical: "</a:t>
            </a:r>
            <a:r>
              <a:rPr lang="en-GB" sz="1050" dirty="0" err="1"/>
              <a:t>no","yes","unknown</a:t>
            </a:r>
            <a:r>
              <a:rPr lang="en-GB" sz="1050" dirty="0"/>
              <a:t>")</a:t>
            </a:r>
          </a:p>
          <a:p>
            <a:r>
              <a:rPr lang="en-GB" sz="1050" dirty="0"/>
              <a:t>   6 - housing: 		has housing loan? (categorical: "</a:t>
            </a:r>
            <a:r>
              <a:rPr lang="en-GB" sz="1050" dirty="0" err="1"/>
              <a:t>no","yes","unknown</a:t>
            </a:r>
            <a:r>
              <a:rPr lang="en-GB" sz="1050" dirty="0"/>
              <a:t>")</a:t>
            </a:r>
          </a:p>
          <a:p>
            <a:r>
              <a:rPr lang="en-GB" sz="1050" dirty="0"/>
              <a:t>   7 - loan: has 		personal loan? (categorical: "</a:t>
            </a:r>
            <a:r>
              <a:rPr lang="en-GB" sz="1050" dirty="0" err="1"/>
              <a:t>no","yes","unknown</a:t>
            </a:r>
            <a:r>
              <a:rPr lang="en-GB" sz="1050" dirty="0"/>
              <a:t>")</a:t>
            </a:r>
          </a:p>
          <a:p>
            <a:r>
              <a:rPr lang="en-GB" sz="1050" b="1" dirty="0"/>
              <a:t># related with the last contact of the current campaign:</a:t>
            </a:r>
          </a:p>
          <a:p>
            <a:r>
              <a:rPr lang="en-GB" sz="1050" dirty="0"/>
              <a:t>   8 - contact: 		contact communication type (categorical: "</a:t>
            </a:r>
            <a:r>
              <a:rPr lang="en-GB" sz="1050" dirty="0" err="1"/>
              <a:t>cellular","telephone</a:t>
            </a:r>
            <a:r>
              <a:rPr lang="en-GB" sz="1050" dirty="0"/>
              <a:t>") </a:t>
            </a:r>
          </a:p>
          <a:p>
            <a:r>
              <a:rPr lang="en-GB" sz="1050" dirty="0"/>
              <a:t>   9 - month: 		last contact month of year (categorical: "</a:t>
            </a:r>
            <a:r>
              <a:rPr lang="en-GB" sz="1050" dirty="0" err="1"/>
              <a:t>jan</a:t>
            </a:r>
            <a:r>
              <a:rPr lang="en-GB" sz="1050" dirty="0"/>
              <a:t>", "</a:t>
            </a:r>
            <a:r>
              <a:rPr lang="en-GB" sz="1050" dirty="0" err="1"/>
              <a:t>feb</a:t>
            </a:r>
            <a:r>
              <a:rPr lang="en-GB" sz="1050" dirty="0"/>
              <a:t>", "mar", ..., "</a:t>
            </a:r>
            <a:r>
              <a:rPr lang="en-GB" sz="1050" dirty="0" err="1"/>
              <a:t>nov</a:t>
            </a:r>
            <a:r>
              <a:rPr lang="en-GB" sz="1050" dirty="0"/>
              <a:t>", "</a:t>
            </a:r>
            <a:r>
              <a:rPr lang="en-GB" sz="1050" dirty="0" err="1"/>
              <a:t>dec</a:t>
            </a:r>
            <a:r>
              <a:rPr lang="en-GB" sz="1050" dirty="0"/>
              <a:t>")</a:t>
            </a:r>
          </a:p>
          <a:p>
            <a:r>
              <a:rPr lang="en-GB" sz="1050" dirty="0"/>
              <a:t>  10 - </a:t>
            </a:r>
            <a:r>
              <a:rPr lang="en-GB" sz="1050" dirty="0" err="1"/>
              <a:t>day_of_week</a:t>
            </a:r>
            <a:r>
              <a:rPr lang="en-GB" sz="1050" dirty="0"/>
              <a:t>: 	last contact day of the week (categorical: "mon","</a:t>
            </a:r>
            <a:r>
              <a:rPr lang="en-GB" sz="1050" dirty="0" err="1"/>
              <a:t>tue</a:t>
            </a:r>
            <a:r>
              <a:rPr lang="en-GB" sz="1050" dirty="0"/>
              <a:t>","wed","</a:t>
            </a:r>
            <a:r>
              <a:rPr lang="en-GB" sz="1050" dirty="0" err="1"/>
              <a:t>thu</a:t>
            </a:r>
            <a:r>
              <a:rPr lang="en-GB" sz="1050" dirty="0"/>
              <a:t>","</a:t>
            </a:r>
            <a:r>
              <a:rPr lang="en-GB" sz="1050" dirty="0" err="1"/>
              <a:t>fri</a:t>
            </a:r>
            <a:r>
              <a:rPr lang="en-GB" sz="1050" dirty="0"/>
              <a:t>")</a:t>
            </a:r>
          </a:p>
          <a:p>
            <a:r>
              <a:rPr lang="en-GB" sz="1050" dirty="0"/>
              <a:t>  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r>
              <a:rPr lang="en-GB" sz="1050" b="1" dirty="0"/>
              <a:t># other attributes:</a:t>
            </a:r>
          </a:p>
          <a:p>
            <a:r>
              <a:rPr lang="en-GB" sz="1050" dirty="0"/>
              <a:t>  12 - campaign: 	number of contacts performed during this campaign and for this client (numeric, includes last contact)</a:t>
            </a:r>
          </a:p>
          <a:p>
            <a:r>
              <a:rPr lang="en-GB" sz="1050" dirty="0"/>
              <a:t>  13 - </a:t>
            </a:r>
            <a:r>
              <a:rPr lang="en-GB" sz="1050" dirty="0" err="1"/>
              <a:t>pdays</a:t>
            </a:r>
            <a:r>
              <a:rPr lang="en-GB" sz="1050" dirty="0"/>
              <a:t>: 		number of days that passed by after the client was last contacted from a previous campaign (numeric; 999 means client was not previously contacted)</a:t>
            </a:r>
          </a:p>
          <a:p>
            <a:r>
              <a:rPr lang="en-GB" sz="1050" dirty="0"/>
              <a:t>  14 - previous: 		number of contacts performed before this campaign and for this client (numeric)</a:t>
            </a:r>
          </a:p>
          <a:p>
            <a:r>
              <a:rPr lang="en-GB" sz="1050" dirty="0"/>
              <a:t>  15 - </a:t>
            </a:r>
            <a:r>
              <a:rPr lang="en-GB" sz="1050" dirty="0" err="1"/>
              <a:t>poutcome</a:t>
            </a:r>
            <a:r>
              <a:rPr lang="en-GB" sz="1050" dirty="0"/>
              <a:t>: 	outcome of the previous marketing campaign (categorical: "</a:t>
            </a:r>
            <a:r>
              <a:rPr lang="en-GB" sz="1050" dirty="0" err="1"/>
              <a:t>failure","nonexistent","success</a:t>
            </a:r>
            <a:r>
              <a:rPr lang="en-GB" sz="1050" dirty="0"/>
              <a:t>")</a:t>
            </a:r>
          </a:p>
          <a:p>
            <a:r>
              <a:rPr lang="en-GB" sz="1050" b="1" dirty="0"/>
              <a:t># social and economic context attributes</a:t>
            </a:r>
          </a:p>
          <a:p>
            <a:r>
              <a:rPr lang="en-GB" sz="1050" dirty="0"/>
              <a:t>  16 - </a:t>
            </a:r>
            <a:r>
              <a:rPr lang="en-GB" sz="1050" dirty="0" err="1"/>
              <a:t>emp.var.rate</a:t>
            </a:r>
            <a:r>
              <a:rPr lang="en-GB" sz="1050" dirty="0"/>
              <a:t>: 	employment variation rate - quarterly indicator (numeric)</a:t>
            </a:r>
          </a:p>
          <a:p>
            <a:r>
              <a:rPr lang="en-GB" sz="1050" dirty="0"/>
              <a:t>  17 - </a:t>
            </a:r>
            <a:r>
              <a:rPr lang="en-GB" sz="1050" dirty="0" err="1"/>
              <a:t>cons.price.idx</a:t>
            </a:r>
            <a:r>
              <a:rPr lang="en-GB" sz="1050" dirty="0"/>
              <a:t>: 	consumer price index - monthly indicator (numeric)     </a:t>
            </a:r>
          </a:p>
          <a:p>
            <a:r>
              <a:rPr lang="en-GB" sz="1050" dirty="0"/>
              <a:t>  18 - </a:t>
            </a:r>
            <a:r>
              <a:rPr lang="en-GB" sz="1050" dirty="0" err="1"/>
              <a:t>cons.conf.idx</a:t>
            </a:r>
            <a:r>
              <a:rPr lang="en-GB" sz="1050" dirty="0"/>
              <a:t>: 	consumer confidence index - monthly indicator (numeric)     </a:t>
            </a:r>
          </a:p>
          <a:p>
            <a:r>
              <a:rPr lang="en-GB" sz="1050" dirty="0"/>
              <a:t>  19 - euribor3m: 	</a:t>
            </a:r>
            <a:r>
              <a:rPr lang="en-GB" sz="1050" dirty="0" err="1"/>
              <a:t>euribor</a:t>
            </a:r>
            <a:r>
              <a:rPr lang="en-GB" sz="1050" dirty="0"/>
              <a:t> 3 month rate - daily indicator (numeric)</a:t>
            </a:r>
          </a:p>
          <a:p>
            <a:r>
              <a:rPr lang="en-GB" sz="1050" dirty="0"/>
              <a:t>  20 - </a:t>
            </a:r>
            <a:r>
              <a:rPr lang="en-GB" sz="1050" dirty="0" err="1"/>
              <a:t>nr.employed</a:t>
            </a:r>
            <a:r>
              <a:rPr lang="en-GB" sz="1050" dirty="0"/>
              <a:t>: 	number of employees - quarterly indicator (numeric)</a:t>
            </a:r>
          </a:p>
          <a:p>
            <a:r>
              <a:rPr lang="en-GB" sz="1050" b="1" dirty="0"/>
              <a:t># Output variable (desired target):</a:t>
            </a:r>
          </a:p>
          <a:p>
            <a:r>
              <a:rPr lang="en-GB" sz="1050" dirty="0"/>
              <a:t>  21 – y:		has the client subscribed a term deposit? (binary: "</a:t>
            </a:r>
            <a:r>
              <a:rPr lang="en-GB" sz="1050" dirty="0" err="1"/>
              <a:t>yes","no</a:t>
            </a:r>
            <a:r>
              <a:rPr lang="en-GB" sz="1050" dirty="0"/>
              <a:t>")</a:t>
            </a:r>
          </a:p>
        </p:txBody>
      </p:sp>
    </p:spTree>
    <p:extLst>
      <p:ext uri="{BB962C8B-B14F-4D97-AF65-F5344CB8AC3E}">
        <p14:creationId xmlns:p14="http://schemas.microsoft.com/office/powerpoint/2010/main" val="229160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D793-5A13-45E2-85E1-0CA9178DB926}"/>
              </a:ext>
            </a:extLst>
          </p:cNvPr>
          <p:cNvSpPr>
            <a:spLocks noGrp="1"/>
          </p:cNvSpPr>
          <p:nvPr>
            <p:ph type="title"/>
          </p:nvPr>
        </p:nvSpPr>
        <p:spPr/>
        <p:txBody>
          <a:bodyPr/>
          <a:lstStyle/>
          <a:p>
            <a:r>
              <a:rPr lang="en-GB" dirty="0"/>
              <a:t>Contents of Upcoming Slides</a:t>
            </a:r>
          </a:p>
        </p:txBody>
      </p:sp>
      <p:sp>
        <p:nvSpPr>
          <p:cNvPr id="3" name="Content Placeholder 2">
            <a:extLst>
              <a:ext uri="{FF2B5EF4-FFF2-40B4-BE49-F238E27FC236}">
                <a16:creationId xmlns:a16="http://schemas.microsoft.com/office/drawing/2014/main" id="{E7A162BC-1C10-450B-BAC6-2DECB570CC9B}"/>
              </a:ext>
            </a:extLst>
          </p:cNvPr>
          <p:cNvSpPr>
            <a:spLocks noGrp="1"/>
          </p:cNvSpPr>
          <p:nvPr>
            <p:ph idx="1"/>
          </p:nvPr>
        </p:nvSpPr>
        <p:spPr/>
        <p:txBody>
          <a:bodyPr>
            <a:normAutofit fontScale="92500" lnSpcReduction="10000"/>
          </a:bodyPr>
          <a:lstStyle/>
          <a:p>
            <a:r>
              <a:rPr lang="en-GB" sz="2400" dirty="0"/>
              <a:t>Overall success rate of telemarketing calls</a:t>
            </a:r>
          </a:p>
          <a:p>
            <a:r>
              <a:rPr lang="en-GB" sz="2400" dirty="0"/>
              <a:t>Successes and failures of the campaign based on previous campaign outcomes</a:t>
            </a:r>
          </a:p>
          <a:p>
            <a:pPr lvl="1"/>
            <a:r>
              <a:rPr lang="en-GB" sz="2000" dirty="0"/>
              <a:t>Total figures</a:t>
            </a:r>
          </a:p>
          <a:p>
            <a:pPr lvl="1"/>
            <a:r>
              <a:rPr lang="en-GB" sz="2000" dirty="0"/>
              <a:t>As percentages</a:t>
            </a:r>
            <a:endParaRPr lang="en-GB" dirty="0"/>
          </a:p>
          <a:p>
            <a:r>
              <a:rPr lang="en-GB" sz="2400" dirty="0"/>
              <a:t>Age distribution of clients contacted and success rates for respective age groups</a:t>
            </a:r>
          </a:p>
          <a:p>
            <a:r>
              <a:rPr lang="en-GB" sz="2400" dirty="0"/>
              <a:t>Success rates based on call duration</a:t>
            </a:r>
          </a:p>
          <a:p>
            <a:r>
              <a:rPr lang="en-GB" sz="2400" dirty="0"/>
              <a:t>Success rates based on the following personal attributes:</a:t>
            </a:r>
          </a:p>
          <a:p>
            <a:pPr lvl="1"/>
            <a:r>
              <a:rPr lang="en-GB" sz="2000" dirty="0"/>
              <a:t>Job category of client</a:t>
            </a:r>
          </a:p>
          <a:p>
            <a:pPr lvl="1"/>
            <a:r>
              <a:rPr lang="en-GB" sz="2000" dirty="0"/>
              <a:t>Educational background of client</a:t>
            </a:r>
          </a:p>
          <a:p>
            <a:pPr lvl="1"/>
            <a:r>
              <a:rPr lang="en-GB" sz="2000" dirty="0"/>
              <a:t>Marital status of client</a:t>
            </a:r>
          </a:p>
          <a:p>
            <a:r>
              <a:rPr lang="en-GB" sz="2400" dirty="0"/>
              <a:t>Walkthrough of K-Nearest </a:t>
            </a:r>
            <a:r>
              <a:rPr lang="en-GB" sz="2400" dirty="0" err="1"/>
              <a:t>Neighbors</a:t>
            </a:r>
            <a:r>
              <a:rPr lang="en-GB" sz="2400" dirty="0"/>
              <a:t> model used to predict call outcome from four socio-economic attributes at the time of calling</a:t>
            </a:r>
          </a:p>
          <a:p>
            <a:endParaRPr lang="en-GB" sz="2400" dirty="0"/>
          </a:p>
          <a:p>
            <a:endParaRPr lang="en-GB" sz="2400" dirty="0"/>
          </a:p>
        </p:txBody>
      </p:sp>
    </p:spTree>
    <p:extLst>
      <p:ext uri="{BB962C8B-B14F-4D97-AF65-F5344CB8AC3E}">
        <p14:creationId xmlns:p14="http://schemas.microsoft.com/office/powerpoint/2010/main" val="127460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FD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7522D6-FE7B-4596-BAF1-C6DFB033BE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4198" y="1425098"/>
            <a:ext cx="5319712" cy="5319712"/>
          </a:xfrm>
          <a:prstGeom prst="rect">
            <a:avLst/>
          </a:prstGeom>
        </p:spPr>
      </p:pic>
      <p:sp>
        <p:nvSpPr>
          <p:cNvPr id="9" name="TextBox 8">
            <a:extLst>
              <a:ext uri="{FF2B5EF4-FFF2-40B4-BE49-F238E27FC236}">
                <a16:creationId xmlns:a16="http://schemas.microsoft.com/office/drawing/2014/main" id="{F07B234B-0410-46FB-AFFB-2DC1EFDA1D45}"/>
              </a:ext>
            </a:extLst>
          </p:cNvPr>
          <p:cNvSpPr txBox="1"/>
          <p:nvPr/>
        </p:nvSpPr>
        <p:spPr>
          <a:xfrm>
            <a:off x="838200" y="1860597"/>
            <a:ext cx="3387571" cy="3970318"/>
          </a:xfrm>
          <a:prstGeom prst="rect">
            <a:avLst/>
          </a:prstGeom>
          <a:noFill/>
        </p:spPr>
        <p:txBody>
          <a:bodyPr wrap="square" rtlCol="0">
            <a:spAutoFit/>
          </a:bodyPr>
          <a:lstStyle/>
          <a:p>
            <a:pPr marL="285750" indent="-285750">
              <a:buFont typeface="Arial" panose="020B0604020202020204" pitchFamily="34" charset="0"/>
              <a:buChar char="•"/>
            </a:pPr>
            <a:r>
              <a:rPr lang="en-GB" b="1" dirty="0"/>
              <a:t>Total number of clients contacted</a:t>
            </a:r>
            <a:r>
              <a:rPr lang="en-GB" dirty="0"/>
              <a:t>: 41,188</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Total successes: </a:t>
            </a:r>
            <a:r>
              <a:rPr lang="en-GB" dirty="0"/>
              <a:t>4640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Total failures: </a:t>
            </a:r>
            <a:r>
              <a:rPr lang="en-GB" dirty="0"/>
              <a:t>36548</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Overall success rate: </a:t>
            </a:r>
            <a:r>
              <a:rPr lang="en-GB" dirty="0"/>
              <a:t>11.3%</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In a nutshell:                   </a:t>
            </a:r>
            <a:r>
              <a:rPr lang="en-GB" dirty="0"/>
              <a:t>Just over 1 in 10 clients contacted subscribed to a long term deposit account</a:t>
            </a:r>
          </a:p>
        </p:txBody>
      </p:sp>
      <p:sp>
        <p:nvSpPr>
          <p:cNvPr id="5" name="Title 4">
            <a:extLst>
              <a:ext uri="{FF2B5EF4-FFF2-40B4-BE49-F238E27FC236}">
                <a16:creationId xmlns:a16="http://schemas.microsoft.com/office/drawing/2014/main" id="{C869FA95-9576-4916-A23A-C4A0F74E9C64}"/>
              </a:ext>
            </a:extLst>
          </p:cNvPr>
          <p:cNvSpPr>
            <a:spLocks noGrp="1"/>
          </p:cNvSpPr>
          <p:nvPr>
            <p:ph type="title"/>
          </p:nvPr>
        </p:nvSpPr>
        <p:spPr/>
        <p:txBody>
          <a:bodyPr/>
          <a:lstStyle/>
          <a:p>
            <a:r>
              <a:rPr lang="en-GB" dirty="0"/>
              <a:t>Overall Outcome of Current Campaign</a:t>
            </a:r>
          </a:p>
        </p:txBody>
      </p:sp>
    </p:spTree>
    <p:extLst>
      <p:ext uri="{BB962C8B-B14F-4D97-AF65-F5344CB8AC3E}">
        <p14:creationId xmlns:p14="http://schemas.microsoft.com/office/powerpoint/2010/main" val="34553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FD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7522D6-FE7B-4596-BAF1-C6DFB033BE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66016" y="1644922"/>
            <a:ext cx="7087784" cy="4252668"/>
          </a:xfrm>
          <a:prstGeom prst="rect">
            <a:avLst/>
          </a:prstGeom>
        </p:spPr>
      </p:pic>
      <p:sp>
        <p:nvSpPr>
          <p:cNvPr id="2" name="Title 1">
            <a:extLst>
              <a:ext uri="{FF2B5EF4-FFF2-40B4-BE49-F238E27FC236}">
                <a16:creationId xmlns:a16="http://schemas.microsoft.com/office/drawing/2014/main" id="{0939F0C9-92B8-4380-BB99-A77A9C4EC3CA}"/>
              </a:ext>
            </a:extLst>
          </p:cNvPr>
          <p:cNvSpPr>
            <a:spLocks noGrp="1"/>
          </p:cNvSpPr>
          <p:nvPr>
            <p:ph type="title"/>
          </p:nvPr>
        </p:nvSpPr>
        <p:spPr>
          <a:xfrm>
            <a:off x="905206" y="221603"/>
            <a:ext cx="10360557" cy="1325563"/>
          </a:xfrm>
        </p:spPr>
        <p:txBody>
          <a:bodyPr>
            <a:noAutofit/>
          </a:bodyPr>
          <a:lstStyle/>
          <a:p>
            <a:r>
              <a:rPr lang="en-GB" sz="3200" dirty="0"/>
              <a:t>Total Successes and Failures based on Previous Campaign Outcome </a:t>
            </a:r>
            <a:r>
              <a:rPr lang="en-GB" sz="2000" dirty="0"/>
              <a:t>(Client not Contacted / Failure / Success)</a:t>
            </a:r>
            <a:endParaRPr lang="en-GB" sz="3200" dirty="0"/>
          </a:p>
        </p:txBody>
      </p:sp>
      <p:sp>
        <p:nvSpPr>
          <p:cNvPr id="5" name="TextBox 4">
            <a:extLst>
              <a:ext uri="{FF2B5EF4-FFF2-40B4-BE49-F238E27FC236}">
                <a16:creationId xmlns:a16="http://schemas.microsoft.com/office/drawing/2014/main" id="{BCF009E2-DAF6-4CD0-BE45-7C38D79466BD}"/>
              </a:ext>
            </a:extLst>
          </p:cNvPr>
          <p:cNvSpPr txBox="1"/>
          <p:nvPr/>
        </p:nvSpPr>
        <p:spPr>
          <a:xfrm>
            <a:off x="838200" y="1860597"/>
            <a:ext cx="3387571" cy="3970318"/>
          </a:xfrm>
          <a:prstGeom prst="rect">
            <a:avLst/>
          </a:prstGeom>
          <a:noFill/>
        </p:spPr>
        <p:txBody>
          <a:bodyPr wrap="square" rtlCol="0">
            <a:spAutoFit/>
          </a:bodyPr>
          <a:lstStyle/>
          <a:p>
            <a:pPr marL="285750" indent="-285750">
              <a:buFont typeface="Arial" panose="020B0604020202020204" pitchFamily="34" charset="0"/>
              <a:buChar char="•"/>
            </a:pPr>
            <a:r>
              <a:rPr lang="en-GB" b="1" dirty="0"/>
              <a:t>Total number of clients contacted</a:t>
            </a:r>
            <a:r>
              <a:rPr lang="en-GB" dirty="0"/>
              <a:t>: 41,188</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Total successes: </a:t>
            </a:r>
            <a:r>
              <a:rPr lang="en-GB" dirty="0"/>
              <a:t>4640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Total failures: </a:t>
            </a:r>
            <a:r>
              <a:rPr lang="en-GB" dirty="0"/>
              <a:t>36548</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Overall success rate: </a:t>
            </a:r>
            <a:r>
              <a:rPr lang="en-GB" dirty="0"/>
              <a:t>11.3%</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In a nutshell:                   </a:t>
            </a:r>
            <a:r>
              <a:rPr lang="en-GB" dirty="0"/>
              <a:t>Just over 1 in 10 clients contacted subscribed to a long term deposit account</a:t>
            </a:r>
          </a:p>
        </p:txBody>
      </p:sp>
    </p:spTree>
    <p:extLst>
      <p:ext uri="{BB962C8B-B14F-4D97-AF65-F5344CB8AC3E}">
        <p14:creationId xmlns:p14="http://schemas.microsoft.com/office/powerpoint/2010/main" val="383629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FD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DA5FF8-D09C-4107-A9A5-7E29A7EFEFF6}"/>
              </a:ext>
            </a:extLst>
          </p:cNvPr>
          <p:cNvPicPr>
            <a:picLocks noChangeAspect="1"/>
          </p:cNvPicPr>
          <p:nvPr/>
        </p:nvPicPr>
        <p:blipFill rotWithShape="1">
          <a:blip r:embed="rId2">
            <a:extLst>
              <a:ext uri="{28A0092B-C50C-407E-A947-70E740481C1C}">
                <a14:useLocalDpi xmlns:a14="http://schemas.microsoft.com/office/drawing/2010/main" val="0"/>
              </a:ext>
            </a:extLst>
          </a:blip>
          <a:srcRect l="13372"/>
          <a:stretch/>
        </p:blipFill>
        <p:spPr>
          <a:xfrm>
            <a:off x="1922712" y="1842453"/>
            <a:ext cx="8215738" cy="3161283"/>
          </a:xfrm>
          <a:prstGeom prst="rect">
            <a:avLst/>
          </a:prstGeom>
        </p:spPr>
      </p:pic>
      <p:sp>
        <p:nvSpPr>
          <p:cNvPr id="9" name="TextBox 8">
            <a:extLst>
              <a:ext uri="{FF2B5EF4-FFF2-40B4-BE49-F238E27FC236}">
                <a16:creationId xmlns:a16="http://schemas.microsoft.com/office/drawing/2014/main" id="{8DE07CC3-7585-42D5-BA8E-883A6588745B}"/>
              </a:ext>
            </a:extLst>
          </p:cNvPr>
          <p:cNvSpPr txBox="1"/>
          <p:nvPr/>
        </p:nvSpPr>
        <p:spPr>
          <a:xfrm>
            <a:off x="839788" y="5015547"/>
            <a:ext cx="10381586" cy="1477328"/>
          </a:xfrm>
          <a:prstGeom prst="rect">
            <a:avLst/>
          </a:prstGeom>
          <a:noFill/>
        </p:spPr>
        <p:txBody>
          <a:bodyPr wrap="square" rtlCol="0">
            <a:spAutoFit/>
          </a:bodyPr>
          <a:lstStyle/>
          <a:p>
            <a:pPr marL="285750" indent="-285750">
              <a:buFont typeface="Arial" panose="020B0604020202020204" pitchFamily="34" charset="0"/>
              <a:buChar char="•"/>
            </a:pPr>
            <a:r>
              <a:rPr lang="en-GB" dirty="0"/>
              <a:t>If clients have received a call and previously declined the offer on a previous campaign, they are 5% more likely to subscribe to a long-term deposit account this time around than if they had received no previous contact at all</a:t>
            </a:r>
          </a:p>
          <a:p>
            <a:pPr marL="285750" indent="-285750">
              <a:buFont typeface="Arial" panose="020B0604020202020204" pitchFamily="34" charset="0"/>
              <a:buChar char="•"/>
            </a:pPr>
            <a:r>
              <a:rPr lang="en-GB" dirty="0"/>
              <a:t>If a client had previously subscribed to a long-term deposit account, they are significantly more likely to subscribe again than if they had previously declined</a:t>
            </a:r>
          </a:p>
        </p:txBody>
      </p:sp>
      <p:sp>
        <p:nvSpPr>
          <p:cNvPr id="10" name="Title 1">
            <a:extLst>
              <a:ext uri="{FF2B5EF4-FFF2-40B4-BE49-F238E27FC236}">
                <a16:creationId xmlns:a16="http://schemas.microsoft.com/office/drawing/2014/main" id="{01797B2B-80D1-4EA4-80F9-50C1C5DEC438}"/>
              </a:ext>
            </a:extLst>
          </p:cNvPr>
          <p:cNvSpPr txBox="1">
            <a:spLocks/>
          </p:cNvSpPr>
          <p:nvPr/>
        </p:nvSpPr>
        <p:spPr>
          <a:xfrm>
            <a:off x="905206" y="221603"/>
            <a:ext cx="10360557" cy="1325563"/>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t>Current Campaign Success Rates based on Previous Campaign Outcomes </a:t>
            </a:r>
            <a:r>
              <a:rPr lang="en-GB" sz="2000" dirty="0"/>
              <a:t>(Client not Contacted / Failure / Success)</a:t>
            </a:r>
            <a:endParaRPr lang="en-GB" sz="3200" dirty="0"/>
          </a:p>
        </p:txBody>
      </p:sp>
    </p:spTree>
    <p:extLst>
      <p:ext uri="{BB962C8B-B14F-4D97-AF65-F5344CB8AC3E}">
        <p14:creationId xmlns:p14="http://schemas.microsoft.com/office/powerpoint/2010/main" val="3194814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2559</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Segoe UI</vt:lpstr>
      <vt:lpstr>Office Theme</vt:lpstr>
      <vt:lpstr>Banco di Portugal’s 2014 Long-Term Deposit Telemarketing Campaign</vt:lpstr>
      <vt:lpstr>Aims of this Presentation</vt:lpstr>
      <vt:lpstr>Details of Original Research Project</vt:lpstr>
      <vt:lpstr>(Abstract of Original Research Project)</vt:lpstr>
      <vt:lpstr>Dataset Column Names &amp; Descriptions</vt:lpstr>
      <vt:lpstr>Contents of Upcoming Slides</vt:lpstr>
      <vt:lpstr>Overall Outcome of Current Campaign</vt:lpstr>
      <vt:lpstr>Total Successes and Failures based on Previous Campaign Outcome (Client not Contacted / Failure / Success)</vt:lpstr>
      <vt:lpstr>PowerPoint Presentation</vt:lpstr>
      <vt:lpstr>Age Distribution of Clients Contacted &amp; Success Rates for Respective Age Groups</vt:lpstr>
      <vt:lpstr>Number of Successes/Failures &amp; Success Rates for Different Call Durations</vt:lpstr>
      <vt:lpstr>Success Rates by Job Category</vt:lpstr>
      <vt:lpstr>Success Rates by Educational Background</vt:lpstr>
      <vt:lpstr>Success Rates by Marital Status</vt:lpstr>
      <vt:lpstr>Conclusions from Slides So Far</vt:lpstr>
      <vt:lpstr>Telemarketing Outcome Prediction Using K-Nearest Neighbors ML Model</vt:lpstr>
      <vt:lpstr>K-Nearest Neighbor on Socio-economic Features – First Attempt</vt:lpstr>
      <vt:lpstr>K-Nearest Neighbor on Socio-economic Features – Second Attempt</vt:lpstr>
      <vt:lpstr>Which factor(s) were the most influential?</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di Portugal 2014 Telemarketing Campaign</dc:title>
  <dc:creator>William</dc:creator>
  <cp:lastModifiedBy>William</cp:lastModifiedBy>
  <cp:revision>60</cp:revision>
  <dcterms:created xsi:type="dcterms:W3CDTF">2020-05-25T12:03:16Z</dcterms:created>
  <dcterms:modified xsi:type="dcterms:W3CDTF">2020-06-08T09:30:37Z</dcterms:modified>
</cp:coreProperties>
</file>