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3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D5"/>
    <a:srgbClr val="F0FFF0"/>
    <a:srgbClr val="F0FFFF"/>
    <a:srgbClr val="F5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186-7F33-4017-A9CB-3DD79F9B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2E1A-04A2-44B1-BDCD-B9D1B2436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8F8A-2A31-40B8-8226-7A46614B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54F2-DF6F-4C2D-8FBB-60E7217F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E0C9-8DAE-4575-A289-BBD62C26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6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832B-8D60-474E-AA2D-636CFFFB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1A5F-C993-426D-8B4C-5EF5546E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42D3-E090-4C13-BD64-D1C46B79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5058-E944-4B13-93E6-4C76C84D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581D-82D4-4294-A982-8D66F157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2480B-A64A-437E-A418-716E4D6E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B46B6-FBB9-40C9-A609-B37DF22C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BBEC-D85D-4E0A-95F4-89418B88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6DF5-051A-4F26-81C7-B53E1986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C97A-A6B1-4CB3-B7FF-FF3DB7C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9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7856-A42E-4B04-9E09-3315CB02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D04E-C51E-4034-954A-7CAF2E67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BD52-5392-4CFF-808F-50E540E4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1D5B-4A73-4056-A8D2-278EB10E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36D1-0137-4AD6-82FA-62F34021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95DD-ED71-46AC-883C-5F6E7F9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05C3-C4F6-44BC-8E1A-197D5B1C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DD45-0C05-4040-8270-8CE61033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49E0-691B-4866-BCBC-1DDCF251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BAEC-5678-44B7-B666-B98D48ED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3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16C7-0541-4F72-8B84-0867C8BE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A922-118C-4052-8022-A8F499092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5A0AF-A9A9-47DF-9FAA-E14695705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1D1D9-3C87-46B8-A348-0790AC0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B9DF-79A1-4B2A-AFC4-8E257F2B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9983E-8018-4356-A1F1-63AAB6D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D281-0CF0-468E-AEFB-7B0A4610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9DFAF-710B-4B89-8030-D013727C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883BC-E4D8-4630-A06A-14FA6E5DF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A0200-6537-4C41-97CD-2452C2FAB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E3016-9B61-4164-8C38-250E3DFD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5084B-409B-454A-B03F-9C7DA873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7A794-E7BA-4556-BA87-22E5D222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3F855-B9CF-4ABD-9564-CF4FB695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3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AF15-B392-465B-8457-7122FAE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91E3-9CCB-4376-875F-F66A148B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51436-753C-4C41-A787-28F7861E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BE82-D123-4780-8342-619904CD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20568-230B-4143-A2DD-431DD86B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04F0-5A02-42A0-94D4-81A07464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99757-B71A-430D-9E25-865AC4B1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66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FD47-4B44-4ACF-8FF4-DD48555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818B-96C9-44D6-A81A-46F9C75B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84B94-7B4E-4968-BCF4-5087D8BB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B645-C31B-405E-A510-17B87DDE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DD46A-8BE8-45CF-88CE-615738D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9A54-76FD-4505-A1E2-815C65A9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3158-1ABC-4642-8A86-B96766D7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0C734-D528-4B03-8045-E18F46144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5BF7-2CAF-4FE3-B197-AE7204E95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611DD-C785-4F1C-8515-665E2656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7D786-5B26-403B-AD06-1D042146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E6B80-FA76-4882-A7DD-770658E1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0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951EA-B051-47C0-B3D7-4B6EC19E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DE42-7473-4CD7-99C3-8E986ACB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09B3-A292-4AF4-AA94-1999FAEC7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EE58-5C01-4EDF-88EC-7E8DB202E152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9333-8848-4095-88F0-BB0211777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5256-6611-4C0D-8787-C9C9C0EBF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77E3-DACA-4F6D-BE16-92AC7284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dss.2014.03.001" TargetMode="External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3.dsi.uminho.pt/pcortez/bib/2014-dss.t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04FD-EA69-47BF-B7F0-453F5A70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817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Banco di Portugal 2014 Telemarketing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9284-A163-4D04-941E-52194FB9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492"/>
            <a:ext cx="9144000" cy="1655762"/>
          </a:xfrm>
        </p:spPr>
        <p:txBody>
          <a:bodyPr/>
          <a:lstStyle/>
          <a:p>
            <a:r>
              <a:rPr lang="en-GB" dirty="0"/>
              <a:t>Visualization and 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122723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040E25A-8649-4794-80C5-D9C88E57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658" y="1826046"/>
            <a:ext cx="9550670" cy="3820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33CDD-A0EC-40D6-904A-26B05AC4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Success/Failure Counts &amp; Success Rates by Marital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D2A7-97E3-4407-9407-CDA7A6709633}"/>
              </a:ext>
            </a:extLst>
          </p:cNvPr>
          <p:cNvSpPr txBox="1"/>
          <p:nvPr/>
        </p:nvSpPr>
        <p:spPr>
          <a:xfrm>
            <a:off x="838200" y="5672947"/>
            <a:ext cx="103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clients were 40% more likely to open an account than those who were married or divorced</a:t>
            </a:r>
          </a:p>
        </p:txBody>
      </p:sp>
    </p:spTree>
    <p:extLst>
      <p:ext uri="{BB962C8B-B14F-4D97-AF65-F5344CB8AC3E}">
        <p14:creationId xmlns:p14="http://schemas.microsoft.com/office/powerpoint/2010/main" val="77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D793-5A13-45E2-85E1-0CA9178D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62BC-1C10-450B-BAC6-2DECB570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b="1" dirty="0"/>
              <a:t>This dataset records various attributes of a selection of Banco di Portugal’s clients and the outcomes of a telemarketing campaign run in 2014 to persuade them to open term deposit accounts</a:t>
            </a:r>
          </a:p>
          <a:p>
            <a:r>
              <a:rPr lang="en-GB" sz="2400" dirty="0"/>
              <a:t>It is publicly available for research (please check the description at: </a:t>
            </a:r>
            <a:r>
              <a:rPr lang="en-GB" sz="2400" dirty="0">
                <a:hlinkClick r:id="rId2"/>
              </a:rPr>
              <a:t>http://archive.ics.uci.edu/ml/datasets/Bank+Marketing</a:t>
            </a:r>
            <a:r>
              <a:rPr lang="en-GB" sz="2400" dirty="0"/>
              <a:t>)</a:t>
            </a:r>
          </a:p>
          <a:p>
            <a:r>
              <a:rPr lang="en-GB" sz="2400" dirty="0"/>
              <a:t>Originally described and analysed by </a:t>
            </a:r>
            <a:r>
              <a:rPr lang="en-GB" sz="2400" dirty="0" err="1"/>
              <a:t>Sérgio</a:t>
            </a:r>
            <a:r>
              <a:rPr lang="en-GB" sz="2400" dirty="0"/>
              <a:t> Moro (ISCTE-IUL), Paulo Cortez (Univ. Minho) and Paulo Rita (ISCTE-IUL)</a:t>
            </a:r>
          </a:p>
          <a:p>
            <a:r>
              <a:rPr lang="en-GB" sz="2400" dirty="0"/>
              <a:t>Citation: [Moro et al., 2014] S. Moro, P. Cortez and P. Rita. A Data-Driven Approach to Predict the Success of Bank Telemarketing. Decision Support Systems, In press, </a:t>
            </a:r>
            <a:r>
              <a:rPr lang="en-GB" sz="2400" dirty="0">
                <a:hlinkClick r:id="rId3"/>
              </a:rPr>
              <a:t>http://dx.doi.org/10.1016/j.dss.2014.03.001</a:t>
            </a:r>
            <a:r>
              <a:rPr lang="en-GB" sz="2400" dirty="0"/>
              <a:t>. Available at:</a:t>
            </a:r>
          </a:p>
          <a:p>
            <a:pPr lvl="1"/>
            <a:r>
              <a:rPr lang="en-GB" sz="2000" dirty="0"/>
              <a:t>[pdf] </a:t>
            </a:r>
            <a:r>
              <a:rPr lang="en-GB" sz="2000" dirty="0">
                <a:hlinkClick r:id="rId3"/>
              </a:rPr>
              <a:t>http://dx.doi.org/10.1016/j.dss.2014.03.001</a:t>
            </a:r>
            <a:endParaRPr lang="en-GB" sz="2000" dirty="0"/>
          </a:p>
          <a:p>
            <a:pPr lvl="1"/>
            <a:r>
              <a:rPr lang="en-GB" sz="2000" dirty="0"/>
              <a:t>[bib] </a:t>
            </a:r>
            <a:r>
              <a:rPr lang="en-GB" sz="2000" dirty="0">
                <a:hlinkClick r:id="rId4"/>
              </a:rPr>
              <a:t>http://www3.dsi.uminho.pt/pcortez/bib/2014-dss.txt</a:t>
            </a:r>
            <a:endParaRPr lang="en-GB" sz="2000" dirty="0"/>
          </a:p>
          <a:p>
            <a:r>
              <a:rPr lang="en-GB" sz="2400" dirty="0"/>
              <a:t>Dataset contains 41188 rows and 21 columns</a:t>
            </a:r>
          </a:p>
        </p:txBody>
      </p:sp>
    </p:spTree>
    <p:extLst>
      <p:ext uri="{BB962C8B-B14F-4D97-AF65-F5344CB8AC3E}">
        <p14:creationId xmlns:p14="http://schemas.microsoft.com/office/powerpoint/2010/main" val="59760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35D8-A9A9-437D-A9AE-CEA77D18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Column Names + Descriptions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A96B8-2CE1-423B-AD39-D063B5F112E4}"/>
              </a:ext>
            </a:extLst>
          </p:cNvPr>
          <p:cNvSpPr txBox="1"/>
          <p:nvPr/>
        </p:nvSpPr>
        <p:spPr>
          <a:xfrm>
            <a:off x="838200" y="1362214"/>
            <a:ext cx="10515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# bank client data:</a:t>
            </a:r>
          </a:p>
          <a:p>
            <a:r>
              <a:rPr lang="en-GB" sz="1050" dirty="0"/>
              <a:t>   1 - age 		(numeric)</a:t>
            </a:r>
          </a:p>
          <a:p>
            <a:r>
              <a:rPr lang="en-GB" sz="1050" dirty="0"/>
              <a:t>   2 - job : 		type of job (categorical: "admin.","blue-collar","entrepreneur","housemaid","management","retired","self-					employed","services","student","technician","unemployed","unknown")</a:t>
            </a:r>
          </a:p>
          <a:p>
            <a:r>
              <a:rPr lang="en-GB" sz="1050" dirty="0"/>
              <a:t>   3 - marital : 		marital status (categorical: "</a:t>
            </a:r>
            <a:r>
              <a:rPr lang="en-GB" sz="1050" dirty="0" err="1"/>
              <a:t>divorced","married","single","unknown</a:t>
            </a:r>
            <a:r>
              <a:rPr lang="en-GB" sz="1050" dirty="0"/>
              <a:t>"; note: "divorced" means divorced or widowed)</a:t>
            </a:r>
          </a:p>
          <a:p>
            <a:r>
              <a:rPr lang="en-GB" sz="1050" dirty="0"/>
              <a:t>   4 - education:	(categorical: "basic.4y","basic.6y","basic.9y","high.school","illiterate","professional.course","university.degree","unknown")</a:t>
            </a:r>
          </a:p>
          <a:p>
            <a:r>
              <a:rPr lang="en-GB" sz="1050" dirty="0"/>
              <a:t>   5 - default: 		has credit in default? (categorical: "</a:t>
            </a:r>
            <a:r>
              <a:rPr lang="en-GB" sz="1050" dirty="0" err="1"/>
              <a:t>no","yes","unknown</a:t>
            </a:r>
            <a:r>
              <a:rPr lang="en-GB" sz="1050" dirty="0"/>
              <a:t>")</a:t>
            </a:r>
          </a:p>
          <a:p>
            <a:r>
              <a:rPr lang="en-GB" sz="1050" dirty="0"/>
              <a:t>   6 - housing: 		has housing loan? (categorical: "</a:t>
            </a:r>
            <a:r>
              <a:rPr lang="en-GB" sz="1050" dirty="0" err="1"/>
              <a:t>no","yes","unknown</a:t>
            </a:r>
            <a:r>
              <a:rPr lang="en-GB" sz="1050" dirty="0"/>
              <a:t>")</a:t>
            </a:r>
          </a:p>
          <a:p>
            <a:r>
              <a:rPr lang="en-GB" sz="1050" dirty="0"/>
              <a:t>   7 - loan: has 		personal loan? (categorical: "</a:t>
            </a:r>
            <a:r>
              <a:rPr lang="en-GB" sz="1050" dirty="0" err="1"/>
              <a:t>no","yes","unknown</a:t>
            </a:r>
            <a:r>
              <a:rPr lang="en-GB" sz="1050" dirty="0"/>
              <a:t>")</a:t>
            </a:r>
          </a:p>
          <a:p>
            <a:r>
              <a:rPr lang="en-GB" sz="1050" b="1" dirty="0"/>
              <a:t># related with the last contact of the current campaign:</a:t>
            </a:r>
          </a:p>
          <a:p>
            <a:r>
              <a:rPr lang="en-GB" sz="1050" dirty="0"/>
              <a:t>   8 - contact: 		contact communication type (categorical: "</a:t>
            </a:r>
            <a:r>
              <a:rPr lang="en-GB" sz="1050" dirty="0" err="1"/>
              <a:t>cellular","telephone</a:t>
            </a:r>
            <a:r>
              <a:rPr lang="en-GB" sz="1050" dirty="0"/>
              <a:t>") </a:t>
            </a:r>
          </a:p>
          <a:p>
            <a:r>
              <a:rPr lang="en-GB" sz="1050" dirty="0"/>
              <a:t>   9 - month: 		last contact month of year (categorical: "</a:t>
            </a:r>
            <a:r>
              <a:rPr lang="en-GB" sz="1050" dirty="0" err="1"/>
              <a:t>jan</a:t>
            </a:r>
            <a:r>
              <a:rPr lang="en-GB" sz="1050" dirty="0"/>
              <a:t>", "</a:t>
            </a:r>
            <a:r>
              <a:rPr lang="en-GB" sz="1050" dirty="0" err="1"/>
              <a:t>feb</a:t>
            </a:r>
            <a:r>
              <a:rPr lang="en-GB" sz="1050" dirty="0"/>
              <a:t>", "mar", ..., "</a:t>
            </a:r>
            <a:r>
              <a:rPr lang="en-GB" sz="1050" dirty="0" err="1"/>
              <a:t>nov</a:t>
            </a:r>
            <a:r>
              <a:rPr lang="en-GB" sz="1050" dirty="0"/>
              <a:t>", "</a:t>
            </a:r>
            <a:r>
              <a:rPr lang="en-GB" sz="1050" dirty="0" err="1"/>
              <a:t>dec</a:t>
            </a:r>
            <a:r>
              <a:rPr lang="en-GB" sz="1050" dirty="0"/>
              <a:t>")</a:t>
            </a:r>
          </a:p>
          <a:p>
            <a:r>
              <a:rPr lang="en-GB" sz="1050" dirty="0"/>
              <a:t>  10 - </a:t>
            </a:r>
            <a:r>
              <a:rPr lang="en-GB" sz="1050" dirty="0" err="1"/>
              <a:t>day_of_week</a:t>
            </a:r>
            <a:r>
              <a:rPr lang="en-GB" sz="1050" dirty="0"/>
              <a:t>: 	last contact day of the week (categorical: "mon","</a:t>
            </a:r>
            <a:r>
              <a:rPr lang="en-GB" sz="1050" dirty="0" err="1"/>
              <a:t>tue</a:t>
            </a:r>
            <a:r>
              <a:rPr lang="en-GB" sz="1050" dirty="0"/>
              <a:t>","wed","</a:t>
            </a:r>
            <a:r>
              <a:rPr lang="en-GB" sz="1050" dirty="0" err="1"/>
              <a:t>thu</a:t>
            </a:r>
            <a:r>
              <a:rPr lang="en-GB" sz="1050" dirty="0"/>
              <a:t>","</a:t>
            </a:r>
            <a:r>
              <a:rPr lang="en-GB" sz="1050" dirty="0" err="1"/>
              <a:t>fri</a:t>
            </a:r>
            <a:r>
              <a:rPr lang="en-GB" sz="1050" dirty="0"/>
              <a:t>")</a:t>
            </a:r>
          </a:p>
          <a:p>
            <a:r>
              <a:rPr lang="en-GB" sz="1050" dirty="0"/>
              <a:t>  11 - duration: 		last contact duration, in seconds (numeric). Important note:  this attribute highly affects the output target (e.g., if duration=0 then y="no"). Yet, 		the duration is not known before a call is performed. Also, after the end of the call y is obviously known. Thus, this input should only be included 		for benchmark purposes and should be discarded if the intention is to have a realistic predictive model.</a:t>
            </a:r>
          </a:p>
          <a:p>
            <a:r>
              <a:rPr lang="en-GB" sz="1050" b="1" dirty="0"/>
              <a:t># other attributes:</a:t>
            </a:r>
          </a:p>
          <a:p>
            <a:r>
              <a:rPr lang="en-GB" sz="1050" dirty="0"/>
              <a:t>  12 - campaign: 	number of contacts performed during this campaign and for this client (numeric, includes last contact)</a:t>
            </a:r>
          </a:p>
          <a:p>
            <a:r>
              <a:rPr lang="en-GB" sz="1050" dirty="0"/>
              <a:t>  13 - </a:t>
            </a:r>
            <a:r>
              <a:rPr lang="en-GB" sz="1050" dirty="0" err="1"/>
              <a:t>pdays</a:t>
            </a:r>
            <a:r>
              <a:rPr lang="en-GB" sz="1050" dirty="0"/>
              <a:t>: 		number of days that passed by after the client was last contacted from a previous campaign (numeric; 999 means client was not previously contacted)</a:t>
            </a:r>
          </a:p>
          <a:p>
            <a:r>
              <a:rPr lang="en-GB" sz="1050" dirty="0"/>
              <a:t>  14 - previous: 		number of contacts performed before this campaign and for this client (numeric)</a:t>
            </a:r>
          </a:p>
          <a:p>
            <a:r>
              <a:rPr lang="en-GB" sz="1050" dirty="0"/>
              <a:t>  15 - </a:t>
            </a:r>
            <a:r>
              <a:rPr lang="en-GB" sz="1050" dirty="0" err="1"/>
              <a:t>poutcome</a:t>
            </a:r>
            <a:r>
              <a:rPr lang="en-GB" sz="1050" dirty="0"/>
              <a:t>: 	outcome of the previous marketing campaign (categorical: "</a:t>
            </a:r>
            <a:r>
              <a:rPr lang="en-GB" sz="1050" dirty="0" err="1"/>
              <a:t>failure","nonexistent","success</a:t>
            </a:r>
            <a:r>
              <a:rPr lang="en-GB" sz="1050" dirty="0"/>
              <a:t>")</a:t>
            </a:r>
          </a:p>
          <a:p>
            <a:r>
              <a:rPr lang="en-GB" sz="1050" b="1" dirty="0"/>
              <a:t># social and economic context attributes</a:t>
            </a:r>
          </a:p>
          <a:p>
            <a:r>
              <a:rPr lang="en-GB" sz="1050" dirty="0"/>
              <a:t>  16 - </a:t>
            </a:r>
            <a:r>
              <a:rPr lang="en-GB" sz="1050" dirty="0" err="1"/>
              <a:t>emp.var.rate</a:t>
            </a:r>
            <a:r>
              <a:rPr lang="en-GB" sz="1050" dirty="0"/>
              <a:t>: 	employment variation rate - quarterly indicator (numeric)</a:t>
            </a:r>
          </a:p>
          <a:p>
            <a:r>
              <a:rPr lang="en-GB" sz="1050" dirty="0"/>
              <a:t>  17 - </a:t>
            </a:r>
            <a:r>
              <a:rPr lang="en-GB" sz="1050" dirty="0" err="1"/>
              <a:t>cons.price.idx</a:t>
            </a:r>
            <a:r>
              <a:rPr lang="en-GB" sz="1050" dirty="0"/>
              <a:t>: 	consumer price index - monthly indicator (numeric)     </a:t>
            </a:r>
          </a:p>
          <a:p>
            <a:r>
              <a:rPr lang="en-GB" sz="1050" dirty="0"/>
              <a:t>  18 - </a:t>
            </a:r>
            <a:r>
              <a:rPr lang="en-GB" sz="1050" dirty="0" err="1"/>
              <a:t>cons.conf.idx</a:t>
            </a:r>
            <a:r>
              <a:rPr lang="en-GB" sz="1050" dirty="0"/>
              <a:t>: 	consumer confidence index - monthly indicator (numeric)     </a:t>
            </a:r>
          </a:p>
          <a:p>
            <a:r>
              <a:rPr lang="en-GB" sz="1050" dirty="0"/>
              <a:t>  19 - euribor3m: 	</a:t>
            </a:r>
            <a:r>
              <a:rPr lang="en-GB" sz="1050" dirty="0" err="1"/>
              <a:t>euribor</a:t>
            </a:r>
            <a:r>
              <a:rPr lang="en-GB" sz="1050" dirty="0"/>
              <a:t> 3 month rate - daily indicator (numeric)</a:t>
            </a:r>
          </a:p>
          <a:p>
            <a:r>
              <a:rPr lang="en-GB" sz="1050" dirty="0"/>
              <a:t>  20 - </a:t>
            </a:r>
            <a:r>
              <a:rPr lang="en-GB" sz="1050" dirty="0" err="1"/>
              <a:t>nr.employed</a:t>
            </a:r>
            <a:r>
              <a:rPr lang="en-GB" sz="1050" dirty="0"/>
              <a:t>: 	number of employees - quarterly indicator (numeric)</a:t>
            </a:r>
          </a:p>
          <a:p>
            <a:r>
              <a:rPr lang="en-GB" sz="1050" b="1" dirty="0"/>
              <a:t># Output variable (desired target):</a:t>
            </a:r>
          </a:p>
          <a:p>
            <a:r>
              <a:rPr lang="en-GB" sz="1050" dirty="0"/>
              <a:t>  21 – y:		has the client subscribed a term deposit? (binary: "</a:t>
            </a:r>
            <a:r>
              <a:rPr lang="en-GB" sz="1050" dirty="0" err="1"/>
              <a:t>yes","no</a:t>
            </a:r>
            <a:r>
              <a:rPr lang="en-GB" sz="105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916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F0C9-92B8-4380-BB99-A77A9C4E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06" y="221603"/>
            <a:ext cx="10360557" cy="1325563"/>
          </a:xfrm>
        </p:spPr>
        <p:txBody>
          <a:bodyPr>
            <a:noAutofit/>
          </a:bodyPr>
          <a:lstStyle/>
          <a:p>
            <a:r>
              <a:rPr lang="en-GB" sz="3200" dirty="0"/>
              <a:t>Total Success/Failure Counts by Outcome of Previous Campaign (‘nonexistent’ = no previous contact)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522D6-FE7B-4596-BAF1-C6DFB033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853" y="1316685"/>
            <a:ext cx="8866186" cy="5319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B234B-0410-46FB-AFFB-2DC1EFDA1D45}"/>
              </a:ext>
            </a:extLst>
          </p:cNvPr>
          <p:cNvSpPr txBox="1"/>
          <p:nvPr/>
        </p:nvSpPr>
        <p:spPr>
          <a:xfrm>
            <a:off x="9117366" y="1882067"/>
            <a:ext cx="2663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Total number of clients contacted</a:t>
            </a:r>
            <a:r>
              <a:rPr lang="en-GB" dirty="0"/>
              <a:t>: 41,188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Total successful: </a:t>
            </a:r>
            <a:r>
              <a:rPr lang="en-GB" dirty="0"/>
              <a:t>4640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Total success rate:</a:t>
            </a:r>
            <a:r>
              <a:rPr lang="en-GB" dirty="0"/>
              <a:t> 11.3%</a:t>
            </a:r>
          </a:p>
        </p:txBody>
      </p:sp>
    </p:spTree>
    <p:extLst>
      <p:ext uri="{BB962C8B-B14F-4D97-AF65-F5344CB8AC3E}">
        <p14:creationId xmlns:p14="http://schemas.microsoft.com/office/powerpoint/2010/main" val="34553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DA5FF8-D09C-4107-A9A5-7E29A7EFE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"/>
          <a:stretch/>
        </p:blipFill>
        <p:spPr>
          <a:xfrm>
            <a:off x="-1" y="1545225"/>
            <a:ext cx="9483851" cy="33506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2B9E29-2F1D-4043-9AE5-4099622D6604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38158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Current Campaign Success Rates (%) Grouped by Outcomes of Previous Campaign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07CC3-7585-42D5-BA8E-883A6588745B}"/>
              </a:ext>
            </a:extLst>
          </p:cNvPr>
          <p:cNvSpPr txBox="1"/>
          <p:nvPr/>
        </p:nvSpPr>
        <p:spPr>
          <a:xfrm>
            <a:off x="839788" y="5015547"/>
            <a:ext cx="10381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clear from the diagram on the far right that a previous success significantly improved the chances of a further success with the same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leftmost diagrams show that the chance of a success was around 50% higher if the client had received a call during the previous campaign – it might therefore be beneficial to make repeat calls to clients over certain time periods if they do not sign up immediately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19413-36A7-455A-ABA4-A4AF36D0790E}"/>
              </a:ext>
            </a:extLst>
          </p:cNvPr>
          <p:cNvSpPr txBox="1"/>
          <p:nvPr/>
        </p:nvSpPr>
        <p:spPr>
          <a:xfrm>
            <a:off x="9117366" y="1882067"/>
            <a:ext cx="2663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Total number of clients contacted</a:t>
            </a:r>
            <a:r>
              <a:rPr lang="en-GB" dirty="0"/>
              <a:t>: 41,188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Total successful: </a:t>
            </a:r>
            <a:r>
              <a:rPr lang="en-GB" dirty="0"/>
              <a:t>4640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Total success rate:</a:t>
            </a:r>
            <a:r>
              <a:rPr lang="en-GB" dirty="0"/>
              <a:t> 11.3%</a:t>
            </a:r>
          </a:p>
        </p:txBody>
      </p:sp>
    </p:spTree>
    <p:extLst>
      <p:ext uri="{BB962C8B-B14F-4D97-AF65-F5344CB8AC3E}">
        <p14:creationId xmlns:p14="http://schemas.microsoft.com/office/powerpoint/2010/main" val="3194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CCC0-C1FA-4133-887C-B21E740C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Clients Contacted vs Success Rates by Age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581-56C8-4A08-AA33-A2E91EF3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310028"/>
            <a:ext cx="10515600" cy="1334453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The majority of clients contacted fit within a 25-60 age bracket, however the success rate of calls was strongest for the 60-and-above age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Accordingly, if the bank’s primary objective is to increase the </a:t>
            </a:r>
            <a:r>
              <a:rPr lang="en-GB" b="0" i="1" dirty="0"/>
              <a:t>number</a:t>
            </a:r>
            <a:r>
              <a:rPr lang="en-GB" b="0" dirty="0"/>
              <a:t> of term deposit accounts opened, it might consider targeting older age groups more</a:t>
            </a:r>
          </a:p>
          <a:p>
            <a:endParaRPr lang="en-GB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59EB74-885C-4BCA-9893-5ED48F0F1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12" y="1699578"/>
            <a:ext cx="5157786" cy="361045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1E06FC-3F6B-40A0-87F6-454053DD8A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025" y="1690688"/>
            <a:ext cx="5183186" cy="3628231"/>
          </a:xfrm>
        </p:spPr>
      </p:pic>
    </p:spTree>
    <p:extLst>
      <p:ext uri="{BB962C8B-B14F-4D97-AF65-F5344CB8AC3E}">
        <p14:creationId xmlns:p14="http://schemas.microsoft.com/office/powerpoint/2010/main" val="81788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3CDD-A0EC-40D6-904A-26B05AC4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Number of Successes/Failures vs Success Rates Categorised by Call 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61BE9-F8D0-4284-A23A-939AB662D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8448613" cy="45059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E33A3D-DCDA-486D-904C-E844E79B81DF}"/>
              </a:ext>
            </a:extLst>
          </p:cNvPr>
          <p:cNvSpPr txBox="1"/>
          <p:nvPr/>
        </p:nvSpPr>
        <p:spPr>
          <a:xfrm>
            <a:off x="7901127" y="2148397"/>
            <a:ext cx="37286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There is a clear positive correlation between call duration and success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However, correlation is not causation (e.g. the high failure rate of 0-5 minute calls is likely to be a reflection of an inherent lack of interest being discovered early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Similarly, although some clients may have required more time to be persuaded, some calls may have been longer due to other factors (e.g. general chit-chat, taking longer to go through details or process the opening of an account)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Optimum timing target in future campaigns likely to be 10-20 minutes, since the marginal increase in success tapers off after this point</a:t>
            </a:r>
          </a:p>
        </p:txBody>
      </p:sp>
    </p:spTree>
    <p:extLst>
      <p:ext uri="{BB962C8B-B14F-4D97-AF65-F5344CB8AC3E}">
        <p14:creationId xmlns:p14="http://schemas.microsoft.com/office/powerpoint/2010/main" val="332633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3CDD-A0EC-40D6-904A-26B05AC4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Success/Failure Counts &amp; Success Rates by Job Category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8BF9F9-4C0E-4E52-80D7-644290509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658" y="1859364"/>
            <a:ext cx="9550670" cy="382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5DF546-942E-4A1E-8050-FBA4FAE80A7E}"/>
              </a:ext>
            </a:extLst>
          </p:cNvPr>
          <p:cNvSpPr txBox="1"/>
          <p:nvPr/>
        </p:nvSpPr>
        <p:spPr>
          <a:xfrm>
            <a:off x="838200" y="5679631"/>
            <a:ext cx="103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Greatest success rates appear to be those of retired clients and students, which are both 10% higher than those of other groups or more</a:t>
            </a:r>
          </a:p>
        </p:txBody>
      </p:sp>
    </p:spTree>
    <p:extLst>
      <p:ext uri="{BB962C8B-B14F-4D97-AF65-F5344CB8AC3E}">
        <p14:creationId xmlns:p14="http://schemas.microsoft.com/office/powerpoint/2010/main" val="13066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F52C891-BD7A-445E-BF23-07F4FE79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658" y="1859363"/>
            <a:ext cx="9550670" cy="3820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1D940-D3FF-4001-BA73-6DD3589B6D57}"/>
              </a:ext>
            </a:extLst>
          </p:cNvPr>
          <p:cNvSpPr txBox="1"/>
          <p:nvPr/>
        </p:nvSpPr>
        <p:spPr>
          <a:xfrm>
            <a:off x="838200" y="5679631"/>
            <a:ext cx="1025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Percentage success rate between different educational backgrounds was relatively marginal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those with higher levels of education were slightly more likely to open accounts, possibly because their incomes are likely to have been higher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3CDD-A0EC-40D6-904A-26B05AC4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Success/Failure Counts &amp; Success Rates by Educational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5DBA2-5DA1-4D3E-ABDE-82CD82F0AA72}"/>
              </a:ext>
            </a:extLst>
          </p:cNvPr>
          <p:cNvSpPr txBox="1"/>
          <p:nvPr/>
        </p:nvSpPr>
        <p:spPr>
          <a:xfrm>
            <a:off x="9161487" y="1988598"/>
            <a:ext cx="12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/>
              <a:t>* Non-useful categories greyed-out</a:t>
            </a:r>
          </a:p>
        </p:txBody>
      </p:sp>
    </p:spTree>
    <p:extLst>
      <p:ext uri="{BB962C8B-B14F-4D97-AF65-F5344CB8AC3E}">
        <p14:creationId xmlns:p14="http://schemas.microsoft.com/office/powerpoint/2010/main" val="215764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1254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Segoe UI</vt:lpstr>
      <vt:lpstr>Office Theme</vt:lpstr>
      <vt:lpstr>Banco di Portugal 2014 Telemarketing Campaign</vt:lpstr>
      <vt:lpstr>Introduction</vt:lpstr>
      <vt:lpstr>Column Names + Descriptions</vt:lpstr>
      <vt:lpstr>Total Success/Failure Counts by Outcome of Previous Campaign (‘nonexistent’ = no previous contact)</vt:lpstr>
      <vt:lpstr>PowerPoint Presentation</vt:lpstr>
      <vt:lpstr>Number of Clients Contacted vs Success Rates by Age Group</vt:lpstr>
      <vt:lpstr>Number of Successes/Failures vs Success Rates Categorised by Call Duration</vt:lpstr>
      <vt:lpstr>Success/Failure Counts &amp; Success Rates by Job Category</vt:lpstr>
      <vt:lpstr>Success/Failure Counts &amp; Success Rates by Educational Background</vt:lpstr>
      <vt:lpstr>Success/Failure Counts &amp; Success Rates by Marital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di Portugal 2014 Telemarketing Campaign</dc:title>
  <dc:creator>William</dc:creator>
  <cp:lastModifiedBy>William</cp:lastModifiedBy>
  <cp:revision>19</cp:revision>
  <dcterms:created xsi:type="dcterms:W3CDTF">2020-05-25T12:03:16Z</dcterms:created>
  <dcterms:modified xsi:type="dcterms:W3CDTF">2020-05-25T17:32:15Z</dcterms:modified>
</cp:coreProperties>
</file>