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A5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A2B2-8008-40F0-B49B-AC0A644506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39C176F-81A4-46C3-8AE0-08A333888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6D855FD-0D79-4BAE-A902-10033EE24B84}"/>
              </a:ext>
            </a:extLst>
          </p:cNvPr>
          <p:cNvSpPr>
            <a:spLocks noGrp="1"/>
          </p:cNvSpPr>
          <p:nvPr>
            <p:ph type="dt" sz="half" idx="10"/>
          </p:nvPr>
        </p:nvSpPr>
        <p:spPr/>
        <p:txBody>
          <a:bodyPr/>
          <a:lstStyle/>
          <a:p>
            <a:fld id="{EAF6F561-D580-4E8B-9573-0F35376D814F}" type="datetimeFigureOut">
              <a:rPr lang="en-GB" smtClean="0"/>
              <a:t>20/05/2020</a:t>
            </a:fld>
            <a:endParaRPr lang="en-GB"/>
          </a:p>
        </p:txBody>
      </p:sp>
      <p:sp>
        <p:nvSpPr>
          <p:cNvPr id="5" name="Footer Placeholder 4">
            <a:extLst>
              <a:ext uri="{FF2B5EF4-FFF2-40B4-BE49-F238E27FC236}">
                <a16:creationId xmlns:a16="http://schemas.microsoft.com/office/drawing/2014/main" id="{3A649133-B872-4511-A867-31A7EAF3CD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CDDC05-7D37-41BC-963F-42FAD8BFA758}"/>
              </a:ext>
            </a:extLst>
          </p:cNvPr>
          <p:cNvSpPr>
            <a:spLocks noGrp="1"/>
          </p:cNvSpPr>
          <p:nvPr>
            <p:ph type="sldNum" sz="quarter" idx="12"/>
          </p:nvPr>
        </p:nvSpPr>
        <p:spPr/>
        <p:txBody>
          <a:bodyPr/>
          <a:lstStyle/>
          <a:p>
            <a:fld id="{7A1B5773-D856-4C4F-B457-6494E713545A}" type="slidenum">
              <a:rPr lang="en-GB" smtClean="0"/>
              <a:t>‹#›</a:t>
            </a:fld>
            <a:endParaRPr lang="en-GB"/>
          </a:p>
        </p:txBody>
      </p:sp>
    </p:spTree>
    <p:extLst>
      <p:ext uri="{BB962C8B-B14F-4D97-AF65-F5344CB8AC3E}">
        <p14:creationId xmlns:p14="http://schemas.microsoft.com/office/powerpoint/2010/main" val="364047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8239-FBD2-48BC-B20E-0CF8BFAB96D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41B91EF-2024-4042-9DFD-50CBD2B31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867E09-7C41-4B99-B48F-F06624B487FA}"/>
              </a:ext>
            </a:extLst>
          </p:cNvPr>
          <p:cNvSpPr>
            <a:spLocks noGrp="1"/>
          </p:cNvSpPr>
          <p:nvPr>
            <p:ph type="dt" sz="half" idx="10"/>
          </p:nvPr>
        </p:nvSpPr>
        <p:spPr/>
        <p:txBody>
          <a:bodyPr/>
          <a:lstStyle/>
          <a:p>
            <a:fld id="{EAF6F561-D580-4E8B-9573-0F35376D814F}" type="datetimeFigureOut">
              <a:rPr lang="en-GB" smtClean="0"/>
              <a:t>20/05/2020</a:t>
            </a:fld>
            <a:endParaRPr lang="en-GB"/>
          </a:p>
        </p:txBody>
      </p:sp>
      <p:sp>
        <p:nvSpPr>
          <p:cNvPr id="5" name="Footer Placeholder 4">
            <a:extLst>
              <a:ext uri="{FF2B5EF4-FFF2-40B4-BE49-F238E27FC236}">
                <a16:creationId xmlns:a16="http://schemas.microsoft.com/office/drawing/2014/main" id="{B9C52E9F-3124-45D8-A63F-D25F2CDF5B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6FA812-B936-4658-B59C-5F40C6A6AC0F}"/>
              </a:ext>
            </a:extLst>
          </p:cNvPr>
          <p:cNvSpPr>
            <a:spLocks noGrp="1"/>
          </p:cNvSpPr>
          <p:nvPr>
            <p:ph type="sldNum" sz="quarter" idx="12"/>
          </p:nvPr>
        </p:nvSpPr>
        <p:spPr/>
        <p:txBody>
          <a:bodyPr/>
          <a:lstStyle/>
          <a:p>
            <a:fld id="{7A1B5773-D856-4C4F-B457-6494E713545A}" type="slidenum">
              <a:rPr lang="en-GB" smtClean="0"/>
              <a:t>‹#›</a:t>
            </a:fld>
            <a:endParaRPr lang="en-GB"/>
          </a:p>
        </p:txBody>
      </p:sp>
    </p:spTree>
    <p:extLst>
      <p:ext uri="{BB962C8B-B14F-4D97-AF65-F5344CB8AC3E}">
        <p14:creationId xmlns:p14="http://schemas.microsoft.com/office/powerpoint/2010/main" val="260450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30039-2A9E-4D71-8918-E1777E6024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BBC440-2D57-418C-9B67-CB18C823E7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E48086-83FB-47BB-B806-69182002B6FD}"/>
              </a:ext>
            </a:extLst>
          </p:cNvPr>
          <p:cNvSpPr>
            <a:spLocks noGrp="1"/>
          </p:cNvSpPr>
          <p:nvPr>
            <p:ph type="dt" sz="half" idx="10"/>
          </p:nvPr>
        </p:nvSpPr>
        <p:spPr/>
        <p:txBody>
          <a:bodyPr/>
          <a:lstStyle/>
          <a:p>
            <a:fld id="{EAF6F561-D580-4E8B-9573-0F35376D814F}" type="datetimeFigureOut">
              <a:rPr lang="en-GB" smtClean="0"/>
              <a:t>20/05/2020</a:t>
            </a:fld>
            <a:endParaRPr lang="en-GB"/>
          </a:p>
        </p:txBody>
      </p:sp>
      <p:sp>
        <p:nvSpPr>
          <p:cNvPr id="5" name="Footer Placeholder 4">
            <a:extLst>
              <a:ext uri="{FF2B5EF4-FFF2-40B4-BE49-F238E27FC236}">
                <a16:creationId xmlns:a16="http://schemas.microsoft.com/office/drawing/2014/main" id="{B885652F-8BEC-4709-8F17-A78232DA0C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EE915C-F440-4686-875F-3AFCD0CCB35D}"/>
              </a:ext>
            </a:extLst>
          </p:cNvPr>
          <p:cNvSpPr>
            <a:spLocks noGrp="1"/>
          </p:cNvSpPr>
          <p:nvPr>
            <p:ph type="sldNum" sz="quarter" idx="12"/>
          </p:nvPr>
        </p:nvSpPr>
        <p:spPr/>
        <p:txBody>
          <a:bodyPr/>
          <a:lstStyle/>
          <a:p>
            <a:fld id="{7A1B5773-D856-4C4F-B457-6494E713545A}" type="slidenum">
              <a:rPr lang="en-GB" smtClean="0"/>
              <a:t>‹#›</a:t>
            </a:fld>
            <a:endParaRPr lang="en-GB"/>
          </a:p>
        </p:txBody>
      </p:sp>
    </p:spTree>
    <p:extLst>
      <p:ext uri="{BB962C8B-B14F-4D97-AF65-F5344CB8AC3E}">
        <p14:creationId xmlns:p14="http://schemas.microsoft.com/office/powerpoint/2010/main" val="936045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E084-FFC1-4DB9-865A-92C6D91CDDB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44199CF-DB08-42BD-86D6-4411701AA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FE19B7-7BC5-42BC-8349-EBE9C8FFFC9F}"/>
              </a:ext>
            </a:extLst>
          </p:cNvPr>
          <p:cNvSpPr>
            <a:spLocks noGrp="1"/>
          </p:cNvSpPr>
          <p:nvPr>
            <p:ph type="dt" sz="half" idx="10"/>
          </p:nvPr>
        </p:nvSpPr>
        <p:spPr/>
        <p:txBody>
          <a:bodyPr/>
          <a:lstStyle/>
          <a:p>
            <a:fld id="{EAF6F561-D580-4E8B-9573-0F35376D814F}" type="datetimeFigureOut">
              <a:rPr lang="en-GB" smtClean="0"/>
              <a:t>20/05/2020</a:t>
            </a:fld>
            <a:endParaRPr lang="en-GB"/>
          </a:p>
        </p:txBody>
      </p:sp>
      <p:sp>
        <p:nvSpPr>
          <p:cNvPr id="5" name="Footer Placeholder 4">
            <a:extLst>
              <a:ext uri="{FF2B5EF4-FFF2-40B4-BE49-F238E27FC236}">
                <a16:creationId xmlns:a16="http://schemas.microsoft.com/office/drawing/2014/main" id="{69F5CA82-1FCC-4BF6-9864-469FF5ECBC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24D66C-EB2A-47B4-9A60-3EA3590B4529}"/>
              </a:ext>
            </a:extLst>
          </p:cNvPr>
          <p:cNvSpPr>
            <a:spLocks noGrp="1"/>
          </p:cNvSpPr>
          <p:nvPr>
            <p:ph type="sldNum" sz="quarter" idx="12"/>
          </p:nvPr>
        </p:nvSpPr>
        <p:spPr/>
        <p:txBody>
          <a:bodyPr/>
          <a:lstStyle/>
          <a:p>
            <a:fld id="{7A1B5773-D856-4C4F-B457-6494E713545A}" type="slidenum">
              <a:rPr lang="en-GB" smtClean="0"/>
              <a:t>‹#›</a:t>
            </a:fld>
            <a:endParaRPr lang="en-GB"/>
          </a:p>
        </p:txBody>
      </p:sp>
    </p:spTree>
    <p:extLst>
      <p:ext uri="{BB962C8B-B14F-4D97-AF65-F5344CB8AC3E}">
        <p14:creationId xmlns:p14="http://schemas.microsoft.com/office/powerpoint/2010/main" val="285338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680B-570D-404A-B9AD-90EF810E7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CEA2573-BC24-4B65-8267-B56D958698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67EF30-87E9-40BE-8BD0-38196145F662}"/>
              </a:ext>
            </a:extLst>
          </p:cNvPr>
          <p:cNvSpPr>
            <a:spLocks noGrp="1"/>
          </p:cNvSpPr>
          <p:nvPr>
            <p:ph type="dt" sz="half" idx="10"/>
          </p:nvPr>
        </p:nvSpPr>
        <p:spPr/>
        <p:txBody>
          <a:bodyPr/>
          <a:lstStyle/>
          <a:p>
            <a:fld id="{EAF6F561-D580-4E8B-9573-0F35376D814F}" type="datetimeFigureOut">
              <a:rPr lang="en-GB" smtClean="0"/>
              <a:t>20/05/2020</a:t>
            </a:fld>
            <a:endParaRPr lang="en-GB"/>
          </a:p>
        </p:txBody>
      </p:sp>
      <p:sp>
        <p:nvSpPr>
          <p:cNvPr id="5" name="Footer Placeholder 4">
            <a:extLst>
              <a:ext uri="{FF2B5EF4-FFF2-40B4-BE49-F238E27FC236}">
                <a16:creationId xmlns:a16="http://schemas.microsoft.com/office/drawing/2014/main" id="{5F6C957E-5F4F-4412-9EFA-258018A739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9BB75C-FC63-4C10-B64F-6CDE90A0D41E}"/>
              </a:ext>
            </a:extLst>
          </p:cNvPr>
          <p:cNvSpPr>
            <a:spLocks noGrp="1"/>
          </p:cNvSpPr>
          <p:nvPr>
            <p:ph type="sldNum" sz="quarter" idx="12"/>
          </p:nvPr>
        </p:nvSpPr>
        <p:spPr/>
        <p:txBody>
          <a:bodyPr/>
          <a:lstStyle/>
          <a:p>
            <a:fld id="{7A1B5773-D856-4C4F-B457-6494E713545A}" type="slidenum">
              <a:rPr lang="en-GB" smtClean="0"/>
              <a:t>‹#›</a:t>
            </a:fld>
            <a:endParaRPr lang="en-GB"/>
          </a:p>
        </p:txBody>
      </p:sp>
    </p:spTree>
    <p:extLst>
      <p:ext uri="{BB962C8B-B14F-4D97-AF65-F5344CB8AC3E}">
        <p14:creationId xmlns:p14="http://schemas.microsoft.com/office/powerpoint/2010/main" val="47296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1C4D-1518-48F4-82A2-FEBAF5A97B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5B565-199C-4720-90DE-0D5BA43318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BBC5570-8574-4825-9588-A227C19A9D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91C6B46-DAAF-44E9-B60A-E2B5F87DC125}"/>
              </a:ext>
            </a:extLst>
          </p:cNvPr>
          <p:cNvSpPr>
            <a:spLocks noGrp="1"/>
          </p:cNvSpPr>
          <p:nvPr>
            <p:ph type="dt" sz="half" idx="10"/>
          </p:nvPr>
        </p:nvSpPr>
        <p:spPr/>
        <p:txBody>
          <a:bodyPr/>
          <a:lstStyle/>
          <a:p>
            <a:fld id="{EAF6F561-D580-4E8B-9573-0F35376D814F}" type="datetimeFigureOut">
              <a:rPr lang="en-GB" smtClean="0"/>
              <a:t>20/05/2020</a:t>
            </a:fld>
            <a:endParaRPr lang="en-GB"/>
          </a:p>
        </p:txBody>
      </p:sp>
      <p:sp>
        <p:nvSpPr>
          <p:cNvPr id="6" name="Footer Placeholder 5">
            <a:extLst>
              <a:ext uri="{FF2B5EF4-FFF2-40B4-BE49-F238E27FC236}">
                <a16:creationId xmlns:a16="http://schemas.microsoft.com/office/drawing/2014/main" id="{DB98C892-0F2E-4503-97A1-DD23AE6AA7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1043C7-FAD8-4B89-8DCC-E820FBEF6B40}"/>
              </a:ext>
            </a:extLst>
          </p:cNvPr>
          <p:cNvSpPr>
            <a:spLocks noGrp="1"/>
          </p:cNvSpPr>
          <p:nvPr>
            <p:ph type="sldNum" sz="quarter" idx="12"/>
          </p:nvPr>
        </p:nvSpPr>
        <p:spPr/>
        <p:txBody>
          <a:bodyPr/>
          <a:lstStyle/>
          <a:p>
            <a:fld id="{7A1B5773-D856-4C4F-B457-6494E713545A}" type="slidenum">
              <a:rPr lang="en-GB" smtClean="0"/>
              <a:t>‹#›</a:t>
            </a:fld>
            <a:endParaRPr lang="en-GB"/>
          </a:p>
        </p:txBody>
      </p:sp>
    </p:spTree>
    <p:extLst>
      <p:ext uri="{BB962C8B-B14F-4D97-AF65-F5344CB8AC3E}">
        <p14:creationId xmlns:p14="http://schemas.microsoft.com/office/powerpoint/2010/main" val="137111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FA89-8B2D-4B7E-86D7-8661A9ABFE4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1D9402-6A39-40C6-9A82-70BC0BC4B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DC444-0D66-48E7-9717-9742801F61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A633BD3-84ED-4D6B-8ECB-C214AC9DD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49D2DA-2362-4E8A-B259-EE46056CD9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A78CB4C-ADF4-46CE-95CC-A462C09F793C}"/>
              </a:ext>
            </a:extLst>
          </p:cNvPr>
          <p:cNvSpPr>
            <a:spLocks noGrp="1"/>
          </p:cNvSpPr>
          <p:nvPr>
            <p:ph type="dt" sz="half" idx="10"/>
          </p:nvPr>
        </p:nvSpPr>
        <p:spPr/>
        <p:txBody>
          <a:bodyPr/>
          <a:lstStyle/>
          <a:p>
            <a:fld id="{EAF6F561-D580-4E8B-9573-0F35376D814F}" type="datetimeFigureOut">
              <a:rPr lang="en-GB" smtClean="0"/>
              <a:t>20/05/2020</a:t>
            </a:fld>
            <a:endParaRPr lang="en-GB"/>
          </a:p>
        </p:txBody>
      </p:sp>
      <p:sp>
        <p:nvSpPr>
          <p:cNvPr id="8" name="Footer Placeholder 7">
            <a:extLst>
              <a:ext uri="{FF2B5EF4-FFF2-40B4-BE49-F238E27FC236}">
                <a16:creationId xmlns:a16="http://schemas.microsoft.com/office/drawing/2014/main" id="{5E8C7C68-F780-4E29-93CF-9977DC3C3EE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C3CA17-2EE5-4A8F-96A3-182213B5C6B7}"/>
              </a:ext>
            </a:extLst>
          </p:cNvPr>
          <p:cNvSpPr>
            <a:spLocks noGrp="1"/>
          </p:cNvSpPr>
          <p:nvPr>
            <p:ph type="sldNum" sz="quarter" idx="12"/>
          </p:nvPr>
        </p:nvSpPr>
        <p:spPr/>
        <p:txBody>
          <a:bodyPr/>
          <a:lstStyle/>
          <a:p>
            <a:fld id="{7A1B5773-D856-4C4F-B457-6494E713545A}" type="slidenum">
              <a:rPr lang="en-GB" smtClean="0"/>
              <a:t>‹#›</a:t>
            </a:fld>
            <a:endParaRPr lang="en-GB"/>
          </a:p>
        </p:txBody>
      </p:sp>
    </p:spTree>
    <p:extLst>
      <p:ext uri="{BB962C8B-B14F-4D97-AF65-F5344CB8AC3E}">
        <p14:creationId xmlns:p14="http://schemas.microsoft.com/office/powerpoint/2010/main" val="65220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9DAE-B050-4C27-96CD-2BFB0177B51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A175510-BB7D-4E1F-892A-F27BC96013D1}"/>
              </a:ext>
            </a:extLst>
          </p:cNvPr>
          <p:cNvSpPr>
            <a:spLocks noGrp="1"/>
          </p:cNvSpPr>
          <p:nvPr>
            <p:ph type="dt" sz="half" idx="10"/>
          </p:nvPr>
        </p:nvSpPr>
        <p:spPr/>
        <p:txBody>
          <a:bodyPr/>
          <a:lstStyle/>
          <a:p>
            <a:fld id="{EAF6F561-D580-4E8B-9573-0F35376D814F}" type="datetimeFigureOut">
              <a:rPr lang="en-GB" smtClean="0"/>
              <a:t>20/05/2020</a:t>
            </a:fld>
            <a:endParaRPr lang="en-GB"/>
          </a:p>
        </p:txBody>
      </p:sp>
      <p:sp>
        <p:nvSpPr>
          <p:cNvPr id="4" name="Footer Placeholder 3">
            <a:extLst>
              <a:ext uri="{FF2B5EF4-FFF2-40B4-BE49-F238E27FC236}">
                <a16:creationId xmlns:a16="http://schemas.microsoft.com/office/drawing/2014/main" id="{2BFF3B68-A4A6-4809-8256-F6F1FB6C7F8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F52D75-243E-4F64-9B69-1A606B6349BB}"/>
              </a:ext>
            </a:extLst>
          </p:cNvPr>
          <p:cNvSpPr>
            <a:spLocks noGrp="1"/>
          </p:cNvSpPr>
          <p:nvPr>
            <p:ph type="sldNum" sz="quarter" idx="12"/>
          </p:nvPr>
        </p:nvSpPr>
        <p:spPr/>
        <p:txBody>
          <a:bodyPr/>
          <a:lstStyle/>
          <a:p>
            <a:fld id="{7A1B5773-D856-4C4F-B457-6494E713545A}" type="slidenum">
              <a:rPr lang="en-GB" smtClean="0"/>
              <a:t>‹#›</a:t>
            </a:fld>
            <a:endParaRPr lang="en-GB"/>
          </a:p>
        </p:txBody>
      </p:sp>
    </p:spTree>
    <p:extLst>
      <p:ext uri="{BB962C8B-B14F-4D97-AF65-F5344CB8AC3E}">
        <p14:creationId xmlns:p14="http://schemas.microsoft.com/office/powerpoint/2010/main" val="388421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B5E19-0322-47A5-8FE4-5C408DAE46A1}"/>
              </a:ext>
            </a:extLst>
          </p:cNvPr>
          <p:cNvSpPr>
            <a:spLocks noGrp="1"/>
          </p:cNvSpPr>
          <p:nvPr>
            <p:ph type="dt" sz="half" idx="10"/>
          </p:nvPr>
        </p:nvSpPr>
        <p:spPr/>
        <p:txBody>
          <a:bodyPr/>
          <a:lstStyle/>
          <a:p>
            <a:fld id="{EAF6F561-D580-4E8B-9573-0F35376D814F}" type="datetimeFigureOut">
              <a:rPr lang="en-GB" smtClean="0"/>
              <a:t>20/05/2020</a:t>
            </a:fld>
            <a:endParaRPr lang="en-GB"/>
          </a:p>
        </p:txBody>
      </p:sp>
      <p:sp>
        <p:nvSpPr>
          <p:cNvPr id="3" name="Footer Placeholder 2">
            <a:extLst>
              <a:ext uri="{FF2B5EF4-FFF2-40B4-BE49-F238E27FC236}">
                <a16:creationId xmlns:a16="http://schemas.microsoft.com/office/drawing/2014/main" id="{117B7AFE-338C-41DA-9C08-DB92DE3CD3F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2563443-5E43-4055-85DE-6F77D3850543}"/>
              </a:ext>
            </a:extLst>
          </p:cNvPr>
          <p:cNvSpPr>
            <a:spLocks noGrp="1"/>
          </p:cNvSpPr>
          <p:nvPr>
            <p:ph type="sldNum" sz="quarter" idx="12"/>
          </p:nvPr>
        </p:nvSpPr>
        <p:spPr/>
        <p:txBody>
          <a:bodyPr/>
          <a:lstStyle/>
          <a:p>
            <a:fld id="{7A1B5773-D856-4C4F-B457-6494E713545A}" type="slidenum">
              <a:rPr lang="en-GB" smtClean="0"/>
              <a:t>‹#›</a:t>
            </a:fld>
            <a:endParaRPr lang="en-GB"/>
          </a:p>
        </p:txBody>
      </p:sp>
    </p:spTree>
    <p:extLst>
      <p:ext uri="{BB962C8B-B14F-4D97-AF65-F5344CB8AC3E}">
        <p14:creationId xmlns:p14="http://schemas.microsoft.com/office/powerpoint/2010/main" val="152799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E219-0EC0-4540-AE36-D5A5D4E8F0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6371BD-E78B-4A2C-9A1B-9D41BFE925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806EB0-56A5-4F35-A170-110F6491E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1D796-2A77-46B9-BDE2-0E2706762DF6}"/>
              </a:ext>
            </a:extLst>
          </p:cNvPr>
          <p:cNvSpPr>
            <a:spLocks noGrp="1"/>
          </p:cNvSpPr>
          <p:nvPr>
            <p:ph type="dt" sz="half" idx="10"/>
          </p:nvPr>
        </p:nvSpPr>
        <p:spPr/>
        <p:txBody>
          <a:bodyPr/>
          <a:lstStyle/>
          <a:p>
            <a:fld id="{EAF6F561-D580-4E8B-9573-0F35376D814F}" type="datetimeFigureOut">
              <a:rPr lang="en-GB" smtClean="0"/>
              <a:t>20/05/2020</a:t>
            </a:fld>
            <a:endParaRPr lang="en-GB"/>
          </a:p>
        </p:txBody>
      </p:sp>
      <p:sp>
        <p:nvSpPr>
          <p:cNvPr id="6" name="Footer Placeholder 5">
            <a:extLst>
              <a:ext uri="{FF2B5EF4-FFF2-40B4-BE49-F238E27FC236}">
                <a16:creationId xmlns:a16="http://schemas.microsoft.com/office/drawing/2014/main" id="{9B6C5FC6-C387-4832-AA75-0901B528E5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F34D02-0EF2-4931-B3B4-2FCB161C26D1}"/>
              </a:ext>
            </a:extLst>
          </p:cNvPr>
          <p:cNvSpPr>
            <a:spLocks noGrp="1"/>
          </p:cNvSpPr>
          <p:nvPr>
            <p:ph type="sldNum" sz="quarter" idx="12"/>
          </p:nvPr>
        </p:nvSpPr>
        <p:spPr/>
        <p:txBody>
          <a:bodyPr/>
          <a:lstStyle/>
          <a:p>
            <a:fld id="{7A1B5773-D856-4C4F-B457-6494E713545A}" type="slidenum">
              <a:rPr lang="en-GB" smtClean="0"/>
              <a:t>‹#›</a:t>
            </a:fld>
            <a:endParaRPr lang="en-GB"/>
          </a:p>
        </p:txBody>
      </p:sp>
    </p:spTree>
    <p:extLst>
      <p:ext uri="{BB962C8B-B14F-4D97-AF65-F5344CB8AC3E}">
        <p14:creationId xmlns:p14="http://schemas.microsoft.com/office/powerpoint/2010/main" val="171212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5B63-0CA6-4BCC-BE8A-53AD25B4E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4648C4B-6FE9-4FF3-BAFB-B56FAF3504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4BEBE6-790E-43B8-B063-A30DF5545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3AB04-1028-448E-8A45-DD318FC5827C}"/>
              </a:ext>
            </a:extLst>
          </p:cNvPr>
          <p:cNvSpPr>
            <a:spLocks noGrp="1"/>
          </p:cNvSpPr>
          <p:nvPr>
            <p:ph type="dt" sz="half" idx="10"/>
          </p:nvPr>
        </p:nvSpPr>
        <p:spPr/>
        <p:txBody>
          <a:bodyPr/>
          <a:lstStyle/>
          <a:p>
            <a:fld id="{EAF6F561-D580-4E8B-9573-0F35376D814F}" type="datetimeFigureOut">
              <a:rPr lang="en-GB" smtClean="0"/>
              <a:t>20/05/2020</a:t>
            </a:fld>
            <a:endParaRPr lang="en-GB"/>
          </a:p>
        </p:txBody>
      </p:sp>
      <p:sp>
        <p:nvSpPr>
          <p:cNvPr id="6" name="Footer Placeholder 5">
            <a:extLst>
              <a:ext uri="{FF2B5EF4-FFF2-40B4-BE49-F238E27FC236}">
                <a16:creationId xmlns:a16="http://schemas.microsoft.com/office/drawing/2014/main" id="{2760251A-289E-4718-A9D9-F83585DCCA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35A68A-54C3-4707-B211-0B2806503E33}"/>
              </a:ext>
            </a:extLst>
          </p:cNvPr>
          <p:cNvSpPr>
            <a:spLocks noGrp="1"/>
          </p:cNvSpPr>
          <p:nvPr>
            <p:ph type="sldNum" sz="quarter" idx="12"/>
          </p:nvPr>
        </p:nvSpPr>
        <p:spPr/>
        <p:txBody>
          <a:bodyPr/>
          <a:lstStyle/>
          <a:p>
            <a:fld id="{7A1B5773-D856-4C4F-B457-6494E713545A}" type="slidenum">
              <a:rPr lang="en-GB" smtClean="0"/>
              <a:t>‹#›</a:t>
            </a:fld>
            <a:endParaRPr lang="en-GB"/>
          </a:p>
        </p:txBody>
      </p:sp>
    </p:spTree>
    <p:extLst>
      <p:ext uri="{BB962C8B-B14F-4D97-AF65-F5344CB8AC3E}">
        <p14:creationId xmlns:p14="http://schemas.microsoft.com/office/powerpoint/2010/main" val="234169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3000">
              <a:schemeClr val="accent1">
                <a:lumMod val="5000"/>
                <a:lumOff val="95000"/>
              </a:schemeClr>
            </a:gs>
            <a:gs pos="74000">
              <a:srgbClr val="A8CC99"/>
            </a:gs>
            <a:gs pos="45000">
              <a:srgbClr val="CDE1C8">
                <a:lumMod val="100000"/>
              </a:srgbClr>
            </a:gs>
            <a:gs pos="100000">
              <a:srgbClr val="64A544"/>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E70AA5-855E-4379-8AD2-A0F7BDCB6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ED7D509-0E64-4304-85E2-47E58AA103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3C3A3D-4368-4268-B80D-0E6BAC004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F6F561-D580-4E8B-9573-0F35376D814F}" type="datetimeFigureOut">
              <a:rPr lang="en-GB" smtClean="0"/>
              <a:t>20/05/2020</a:t>
            </a:fld>
            <a:endParaRPr lang="en-GB"/>
          </a:p>
        </p:txBody>
      </p:sp>
      <p:sp>
        <p:nvSpPr>
          <p:cNvPr id="5" name="Footer Placeholder 4">
            <a:extLst>
              <a:ext uri="{FF2B5EF4-FFF2-40B4-BE49-F238E27FC236}">
                <a16:creationId xmlns:a16="http://schemas.microsoft.com/office/drawing/2014/main" id="{8AC64969-9BF2-434B-A03E-B4F34D739C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2AF2956-87F8-484B-8445-90A34DD18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B5773-D856-4C4F-B457-6494E713545A}" type="slidenum">
              <a:rPr lang="en-GB" smtClean="0"/>
              <a:t>‹#›</a:t>
            </a:fld>
            <a:endParaRPr lang="en-GB"/>
          </a:p>
        </p:txBody>
      </p:sp>
    </p:spTree>
    <p:extLst>
      <p:ext uri="{BB962C8B-B14F-4D97-AF65-F5344CB8AC3E}">
        <p14:creationId xmlns:p14="http://schemas.microsoft.com/office/powerpoint/2010/main" val="2032785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iva (organization) - Wikipedia">
            <a:extLst>
              <a:ext uri="{FF2B5EF4-FFF2-40B4-BE49-F238E27FC236}">
                <a16:creationId xmlns:a16="http://schemas.microsoft.com/office/drawing/2014/main" id="{3C73B771-76A9-4065-86C2-7CD9A0EEC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013" y="1487010"/>
            <a:ext cx="7487972" cy="32447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A56CB5-E6A9-4CA7-B964-48B7B534ADAB}"/>
              </a:ext>
            </a:extLst>
          </p:cNvPr>
          <p:cNvSpPr txBox="1"/>
          <p:nvPr/>
        </p:nvSpPr>
        <p:spPr>
          <a:xfrm>
            <a:off x="1944208" y="4786215"/>
            <a:ext cx="8303581" cy="584775"/>
          </a:xfrm>
          <a:prstGeom prst="rect">
            <a:avLst/>
          </a:prstGeom>
          <a:noFill/>
        </p:spPr>
        <p:txBody>
          <a:bodyPr wrap="square" rtlCol="0">
            <a:spAutoFit/>
          </a:bodyPr>
          <a:lstStyle/>
          <a:p>
            <a:pPr algn="ctr"/>
            <a:r>
              <a:rPr lang="en-GB" sz="3200" dirty="0">
                <a:latin typeface="Segoe UI" panose="020B0502040204020203" pitchFamily="34" charset="0"/>
                <a:cs typeface="Segoe UI" panose="020B0502040204020203" pitchFamily="34" charset="0"/>
              </a:rPr>
              <a:t>Codecademy Data Visualization Project</a:t>
            </a:r>
          </a:p>
        </p:txBody>
      </p:sp>
    </p:spTree>
    <p:extLst>
      <p:ext uri="{BB962C8B-B14F-4D97-AF65-F5344CB8AC3E}">
        <p14:creationId xmlns:p14="http://schemas.microsoft.com/office/powerpoint/2010/main" val="420350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B6BC-F2CC-4A62-86F5-9C8EF41ED8E6}"/>
              </a:ext>
            </a:extLst>
          </p:cNvPr>
          <p:cNvSpPr>
            <a:spLocks noGrp="1"/>
          </p:cNvSpPr>
          <p:nvPr>
            <p:ph type="title"/>
          </p:nvPr>
        </p:nvSpPr>
        <p:spPr/>
        <p:txBody>
          <a:bodyPr/>
          <a:lstStyle/>
          <a:p>
            <a:r>
              <a:rPr lang="en-GB" dirty="0"/>
              <a:t>Project Outline</a:t>
            </a:r>
          </a:p>
        </p:txBody>
      </p:sp>
      <p:sp>
        <p:nvSpPr>
          <p:cNvPr id="3" name="Content Placeholder 2">
            <a:extLst>
              <a:ext uri="{FF2B5EF4-FFF2-40B4-BE49-F238E27FC236}">
                <a16:creationId xmlns:a16="http://schemas.microsoft.com/office/drawing/2014/main" id="{E26D6EC4-767B-49DA-81F6-8958C038075C}"/>
              </a:ext>
            </a:extLst>
          </p:cNvPr>
          <p:cNvSpPr>
            <a:spLocks noGrp="1"/>
          </p:cNvSpPr>
          <p:nvPr>
            <p:ph idx="1"/>
          </p:nvPr>
        </p:nvSpPr>
        <p:spPr/>
        <p:txBody>
          <a:bodyPr/>
          <a:lstStyle/>
          <a:p>
            <a:r>
              <a:rPr lang="en-GB" dirty="0"/>
              <a:t>Kiva is a non-profit microfinancing company that award loans for projects in developing countries</a:t>
            </a:r>
          </a:p>
          <a:p>
            <a:r>
              <a:rPr lang="en-GB" dirty="0"/>
              <a:t>This presentation showcases my visualizations of a dataset from Kaggle on Kiva’s loans in 5 different countries, an exercise set on Codecademy’s Data Science course</a:t>
            </a:r>
          </a:p>
          <a:p>
            <a:r>
              <a:rPr lang="en-GB" dirty="0"/>
              <a:t>All visualizations were created using Seaborn and this project aims to convey how different plot types can lead to deeper/different insights</a:t>
            </a:r>
          </a:p>
          <a:p>
            <a:endParaRPr lang="en-GB" dirty="0"/>
          </a:p>
        </p:txBody>
      </p:sp>
    </p:spTree>
    <p:extLst>
      <p:ext uri="{BB962C8B-B14F-4D97-AF65-F5344CB8AC3E}">
        <p14:creationId xmlns:p14="http://schemas.microsoft.com/office/powerpoint/2010/main" val="314692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B1EE-2153-4DEF-A247-DE70E40BF74F}"/>
              </a:ext>
            </a:extLst>
          </p:cNvPr>
          <p:cNvSpPr>
            <a:spLocks noGrp="1"/>
          </p:cNvSpPr>
          <p:nvPr>
            <p:ph type="title"/>
          </p:nvPr>
        </p:nvSpPr>
        <p:spPr>
          <a:xfrm>
            <a:off x="839788" y="457200"/>
            <a:ext cx="3944391" cy="1600200"/>
          </a:xfrm>
        </p:spPr>
        <p:txBody>
          <a:bodyPr/>
          <a:lstStyle/>
          <a:p>
            <a:r>
              <a:rPr lang="en-GB" dirty="0"/>
              <a:t>Average Loan Amounts by Country: 1</a:t>
            </a:r>
          </a:p>
        </p:txBody>
      </p:sp>
      <p:pic>
        <p:nvPicPr>
          <p:cNvPr id="6" name="Content Placeholder 5" descr="A picture containing drawing&#10;&#10;Description automatically generated">
            <a:extLst>
              <a:ext uri="{FF2B5EF4-FFF2-40B4-BE49-F238E27FC236}">
                <a16:creationId xmlns:a16="http://schemas.microsoft.com/office/drawing/2014/main" id="{011ED635-F126-4B4F-BA5C-AAE17CD5EB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4179" y="1100831"/>
            <a:ext cx="6970218" cy="4646812"/>
          </a:xfrm>
        </p:spPr>
      </p:pic>
      <p:sp>
        <p:nvSpPr>
          <p:cNvPr id="4" name="Text Placeholder 3">
            <a:extLst>
              <a:ext uri="{FF2B5EF4-FFF2-40B4-BE49-F238E27FC236}">
                <a16:creationId xmlns:a16="http://schemas.microsoft.com/office/drawing/2014/main" id="{DDC78340-052D-4419-A0D0-D01047CBA4BD}"/>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This bar chart shows the average loan amounts awarded by Kiva in 5 different countries</a:t>
            </a:r>
          </a:p>
          <a:p>
            <a:pPr marL="285750" indent="-285750">
              <a:buFont typeface="Arial" panose="020B0604020202020204" pitchFamily="34" charset="0"/>
              <a:buChar char="•"/>
            </a:pPr>
            <a:r>
              <a:rPr lang="en-GB" dirty="0"/>
              <a:t>Cambodia’s average is the highest at just over twice that of the Philippines</a:t>
            </a:r>
          </a:p>
          <a:p>
            <a:pPr marL="285750" indent="-285750">
              <a:buFont typeface="Arial" panose="020B0604020202020204" pitchFamily="34" charset="0"/>
              <a:buChar char="•"/>
            </a:pPr>
            <a:r>
              <a:rPr lang="en-GB" dirty="0"/>
              <a:t>There is little other insight that can be derived from this visualization</a:t>
            </a:r>
          </a:p>
        </p:txBody>
      </p:sp>
    </p:spTree>
    <p:extLst>
      <p:ext uri="{BB962C8B-B14F-4D97-AF65-F5344CB8AC3E}">
        <p14:creationId xmlns:p14="http://schemas.microsoft.com/office/powerpoint/2010/main" val="63124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B1EE-2153-4DEF-A247-DE70E40BF74F}"/>
              </a:ext>
            </a:extLst>
          </p:cNvPr>
          <p:cNvSpPr>
            <a:spLocks noGrp="1"/>
          </p:cNvSpPr>
          <p:nvPr>
            <p:ph type="title"/>
          </p:nvPr>
        </p:nvSpPr>
        <p:spPr>
          <a:xfrm>
            <a:off x="839788" y="457200"/>
            <a:ext cx="3944391" cy="1600200"/>
          </a:xfrm>
        </p:spPr>
        <p:txBody>
          <a:bodyPr/>
          <a:lstStyle/>
          <a:p>
            <a:r>
              <a:rPr lang="en-GB" dirty="0"/>
              <a:t>Average Loan Amounts by Country: 2</a:t>
            </a:r>
          </a:p>
        </p:txBody>
      </p:sp>
      <p:pic>
        <p:nvPicPr>
          <p:cNvPr id="6" name="Content Placeholder 5">
            <a:extLst>
              <a:ext uri="{FF2B5EF4-FFF2-40B4-BE49-F238E27FC236}">
                <a16:creationId xmlns:a16="http://schemas.microsoft.com/office/drawing/2014/main" id="{011ED635-F126-4B4F-BA5C-AAE17CD5EB7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784179" y="1100831"/>
            <a:ext cx="6970218" cy="4646812"/>
          </a:xfrm>
        </p:spPr>
      </p:pic>
      <p:sp>
        <p:nvSpPr>
          <p:cNvPr id="4" name="Text Placeholder 3">
            <a:extLst>
              <a:ext uri="{FF2B5EF4-FFF2-40B4-BE49-F238E27FC236}">
                <a16:creationId xmlns:a16="http://schemas.microsoft.com/office/drawing/2014/main" id="{DDC78340-052D-4419-A0D0-D01047CBA4BD}"/>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This chart adds two dimensions</a:t>
            </a:r>
          </a:p>
          <a:p>
            <a:pPr marL="285750" indent="-285750">
              <a:buFont typeface="Arial" panose="020B0604020202020204" pitchFamily="34" charset="0"/>
              <a:buChar char="•"/>
            </a:pPr>
            <a:r>
              <a:rPr lang="en-GB" dirty="0"/>
              <a:t>It shows averages for males and females separately in each country</a:t>
            </a:r>
          </a:p>
          <a:p>
            <a:pPr marL="742950" lvl="1" indent="-285750">
              <a:buFont typeface="Arial" panose="020B0604020202020204" pitchFamily="34" charset="0"/>
              <a:buChar char="•"/>
            </a:pPr>
            <a:r>
              <a:rPr lang="en-GB" dirty="0"/>
              <a:t>A clear gender disparity can be seen in Pakistan, Kenya and Cambodia that favours males</a:t>
            </a:r>
          </a:p>
          <a:p>
            <a:pPr marL="742950" lvl="1" indent="-285750">
              <a:buFont typeface="Arial" panose="020B0604020202020204" pitchFamily="34" charset="0"/>
              <a:buChar char="•"/>
            </a:pPr>
            <a:r>
              <a:rPr lang="en-GB" dirty="0"/>
              <a:t>There is also disparity in El Salvador and the Philippines in the same direction, however it is significantly smaller</a:t>
            </a:r>
          </a:p>
          <a:p>
            <a:pPr marL="285750" indent="-285750">
              <a:buFont typeface="Arial" panose="020B0604020202020204" pitchFamily="34" charset="0"/>
              <a:buChar char="•"/>
            </a:pPr>
            <a:r>
              <a:rPr lang="en-GB" dirty="0"/>
              <a:t>Error bars are set to show the range of one standard deviation</a:t>
            </a:r>
          </a:p>
          <a:p>
            <a:pPr marL="742950" lvl="1" indent="-285750">
              <a:buFont typeface="Arial" panose="020B0604020202020204" pitchFamily="34" charset="0"/>
              <a:buChar char="•"/>
            </a:pPr>
            <a:r>
              <a:rPr lang="en-GB" dirty="0"/>
              <a:t>Assuming a normal distribution, these should give an idea of the range of roughly 65% of loans</a:t>
            </a:r>
          </a:p>
        </p:txBody>
      </p:sp>
    </p:spTree>
    <p:extLst>
      <p:ext uri="{BB962C8B-B14F-4D97-AF65-F5344CB8AC3E}">
        <p14:creationId xmlns:p14="http://schemas.microsoft.com/office/powerpoint/2010/main" val="321434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B1EE-2153-4DEF-A247-DE70E40BF74F}"/>
              </a:ext>
            </a:extLst>
          </p:cNvPr>
          <p:cNvSpPr>
            <a:spLocks noGrp="1"/>
          </p:cNvSpPr>
          <p:nvPr>
            <p:ph type="title"/>
          </p:nvPr>
        </p:nvSpPr>
        <p:spPr>
          <a:xfrm>
            <a:off x="839788" y="457200"/>
            <a:ext cx="3944391" cy="1600200"/>
          </a:xfrm>
        </p:spPr>
        <p:txBody>
          <a:bodyPr/>
          <a:lstStyle/>
          <a:p>
            <a:r>
              <a:rPr lang="en-GB" dirty="0"/>
              <a:t>Average Loan Amounts by Country: 3</a:t>
            </a:r>
          </a:p>
        </p:txBody>
      </p:sp>
      <p:pic>
        <p:nvPicPr>
          <p:cNvPr id="6" name="Content Placeholder 5">
            <a:extLst>
              <a:ext uri="{FF2B5EF4-FFF2-40B4-BE49-F238E27FC236}">
                <a16:creationId xmlns:a16="http://schemas.microsoft.com/office/drawing/2014/main" id="{011ED635-F126-4B4F-BA5C-AAE17CD5EB7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784179" y="1100831"/>
            <a:ext cx="6970218" cy="4646812"/>
          </a:xfrm>
        </p:spPr>
      </p:pic>
      <p:sp>
        <p:nvSpPr>
          <p:cNvPr id="4" name="Text Placeholder 3">
            <a:extLst>
              <a:ext uri="{FF2B5EF4-FFF2-40B4-BE49-F238E27FC236}">
                <a16:creationId xmlns:a16="http://schemas.microsoft.com/office/drawing/2014/main" id="{DDC78340-052D-4419-A0D0-D01047CBA4BD}"/>
              </a:ext>
            </a:extLst>
          </p:cNvPr>
          <p:cNvSpPr>
            <a:spLocks noGrp="1"/>
          </p:cNvSpPr>
          <p:nvPr>
            <p:ph type="body" sz="half" idx="2"/>
          </p:nvPr>
        </p:nvSpPr>
        <p:spPr/>
        <p:txBody>
          <a:bodyPr/>
          <a:lstStyle/>
          <a:p>
            <a:pPr marL="285750" indent="-285750">
              <a:buFont typeface="Arial" panose="020B0604020202020204" pitchFamily="34" charset="0"/>
              <a:buChar char="•"/>
            </a:pPr>
            <a:r>
              <a:rPr lang="en-GB" dirty="0"/>
              <a:t>This boxplot focuses more on distribution</a:t>
            </a:r>
          </a:p>
          <a:p>
            <a:pPr marL="285750" indent="-285750">
              <a:buFont typeface="Arial" panose="020B0604020202020204" pitchFamily="34" charset="0"/>
              <a:buChar char="•"/>
            </a:pPr>
            <a:r>
              <a:rPr lang="en-GB" dirty="0"/>
              <a:t>The central line of each box represents the median, the top and bottom edges represent the interquartile range</a:t>
            </a:r>
          </a:p>
          <a:p>
            <a:pPr marL="285750" indent="-285750">
              <a:buFont typeface="Arial" panose="020B0604020202020204" pitchFamily="34" charset="0"/>
              <a:buChar char="•"/>
            </a:pPr>
            <a:r>
              <a:rPr lang="en-GB" dirty="0"/>
              <a:t>The ‘whiskers’ show the range of the rest of the distribution, except for outliers, which are shown by the dots</a:t>
            </a:r>
          </a:p>
          <a:p>
            <a:pPr marL="285750" indent="-285750">
              <a:buFont typeface="Arial" panose="020B0604020202020204" pitchFamily="34" charset="0"/>
              <a:buChar char="•"/>
            </a:pPr>
            <a:r>
              <a:rPr lang="en-GB" dirty="0"/>
              <a:t>From this visualization, we can see that the majority of Kenya, El Salvador and Cambodia’s loans vary the most widely</a:t>
            </a:r>
          </a:p>
          <a:p>
            <a:pPr marL="285750" indent="-285750">
              <a:buFont typeface="Arial" panose="020B0604020202020204" pitchFamily="34" charset="0"/>
              <a:buChar char="•"/>
            </a:pPr>
            <a:r>
              <a:rPr lang="en-GB" dirty="0"/>
              <a:t>El Salvador and Cambodia’s interquartile ranges stick out as being greater than those of the other 3 countries</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88412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B1EE-2153-4DEF-A247-DE70E40BF74F}"/>
              </a:ext>
            </a:extLst>
          </p:cNvPr>
          <p:cNvSpPr>
            <a:spLocks noGrp="1"/>
          </p:cNvSpPr>
          <p:nvPr>
            <p:ph type="title"/>
          </p:nvPr>
        </p:nvSpPr>
        <p:spPr>
          <a:xfrm>
            <a:off x="839788" y="457200"/>
            <a:ext cx="3944391" cy="1600200"/>
          </a:xfrm>
        </p:spPr>
        <p:txBody>
          <a:bodyPr/>
          <a:lstStyle/>
          <a:p>
            <a:r>
              <a:rPr lang="en-GB" dirty="0"/>
              <a:t>Average Loan Amounts by Country: 4</a:t>
            </a:r>
          </a:p>
        </p:txBody>
      </p:sp>
      <p:pic>
        <p:nvPicPr>
          <p:cNvPr id="6" name="Content Placeholder 5">
            <a:extLst>
              <a:ext uri="{FF2B5EF4-FFF2-40B4-BE49-F238E27FC236}">
                <a16:creationId xmlns:a16="http://schemas.microsoft.com/office/drawing/2014/main" id="{011ED635-F126-4B4F-BA5C-AAE17CD5EB7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784179" y="1100831"/>
            <a:ext cx="6970218" cy="4646812"/>
          </a:xfrm>
        </p:spPr>
      </p:pic>
      <p:sp>
        <p:nvSpPr>
          <p:cNvPr id="4" name="Text Placeholder 3">
            <a:extLst>
              <a:ext uri="{FF2B5EF4-FFF2-40B4-BE49-F238E27FC236}">
                <a16:creationId xmlns:a16="http://schemas.microsoft.com/office/drawing/2014/main" id="{DDC78340-052D-4419-A0D0-D01047CBA4BD}"/>
              </a:ext>
            </a:extLst>
          </p:cNvPr>
          <p:cNvSpPr>
            <a:spLocks noGrp="1"/>
          </p:cNvSpPr>
          <p:nvPr>
            <p:ph type="body" sz="half" idx="2"/>
          </p:nvPr>
        </p:nvSpPr>
        <p:spPr>
          <a:xfrm>
            <a:off x="839788" y="2057400"/>
            <a:ext cx="3944391" cy="3811588"/>
          </a:xfrm>
        </p:spPr>
        <p:txBody>
          <a:bodyPr>
            <a:normAutofit fontScale="92500" lnSpcReduction="10000"/>
          </a:bodyPr>
          <a:lstStyle/>
          <a:p>
            <a:pPr marL="285750" indent="-285750">
              <a:buFont typeface="Arial" panose="020B0604020202020204" pitchFamily="34" charset="0"/>
              <a:buChar char="•"/>
            </a:pPr>
            <a:r>
              <a:rPr lang="en-GB" dirty="0"/>
              <a:t>A violinplot displays the data similarly:</a:t>
            </a:r>
          </a:p>
          <a:p>
            <a:pPr marL="742950" lvl="1" indent="-285750">
              <a:buFont typeface="Arial" panose="020B0604020202020204" pitchFamily="34" charset="0"/>
              <a:buChar char="•"/>
            </a:pPr>
            <a:r>
              <a:rPr lang="en-GB" dirty="0"/>
              <a:t>The line in the centre of each ‘violin’ extends to the same length of the boxplot’s ‘whiskers’</a:t>
            </a:r>
          </a:p>
          <a:p>
            <a:pPr marL="742950" lvl="1" indent="-285750">
              <a:buFont typeface="Arial" panose="020B0604020202020204" pitchFamily="34" charset="0"/>
              <a:buChar char="•"/>
            </a:pPr>
            <a:r>
              <a:rPr lang="en-GB" dirty="0"/>
              <a:t>The thicker area of the line represents the interquartile range and the white dot represents the median</a:t>
            </a:r>
          </a:p>
          <a:p>
            <a:pPr marL="285750" indent="-285750">
              <a:buFont typeface="Arial" panose="020B0604020202020204" pitchFamily="34" charset="0"/>
              <a:buChar char="•"/>
            </a:pPr>
            <a:r>
              <a:rPr lang="en-GB" dirty="0"/>
              <a:t>However, this version graphs the distributions more homogenously, allowing for further inferences:</a:t>
            </a:r>
          </a:p>
          <a:p>
            <a:pPr marL="742950" lvl="1" indent="-285750">
              <a:buFont typeface="Arial" panose="020B0604020202020204" pitchFamily="34" charset="0"/>
              <a:buChar char="•"/>
            </a:pPr>
            <a:r>
              <a:rPr lang="en-GB" dirty="0"/>
              <a:t>Cambodia’s loans most evenly distributed </a:t>
            </a:r>
          </a:p>
          <a:p>
            <a:pPr marL="742950" lvl="1" indent="-285750">
              <a:buFont typeface="Arial" panose="020B0604020202020204" pitchFamily="34" charset="0"/>
              <a:buChar char="•"/>
            </a:pPr>
            <a:r>
              <a:rPr lang="en-GB" dirty="0"/>
              <a:t>Humps in Pakistan and the Philippines’ distributions suggest that their offices could have more defined categories for the figures</a:t>
            </a:r>
          </a:p>
          <a:p>
            <a:pPr marL="742950" lvl="1" indent="-285750">
              <a:buFont typeface="Arial" panose="020B0604020202020204" pitchFamily="34" charset="0"/>
              <a:buChar char="•"/>
            </a:pPr>
            <a:r>
              <a:rPr lang="en-GB" dirty="0"/>
              <a:t>Kenya’s weighted towards the lower end</a:t>
            </a:r>
          </a:p>
          <a:p>
            <a:pPr marL="742950" lvl="1" indent="-285750">
              <a:buFont typeface="Arial" panose="020B0604020202020204" pitchFamily="34" charset="0"/>
              <a:buChar char="•"/>
            </a:pPr>
            <a:r>
              <a:rPr lang="en-GB" dirty="0"/>
              <a:t>El Salvador’s loans for the most part distributed evenly, but there is a bubble at the top around the $1000 mark</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103027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B1EE-2153-4DEF-A247-DE70E40BF74F}"/>
              </a:ext>
            </a:extLst>
          </p:cNvPr>
          <p:cNvSpPr>
            <a:spLocks noGrp="1"/>
          </p:cNvSpPr>
          <p:nvPr>
            <p:ph type="title"/>
          </p:nvPr>
        </p:nvSpPr>
        <p:spPr>
          <a:xfrm>
            <a:off x="839788" y="457200"/>
            <a:ext cx="3944391" cy="1600200"/>
          </a:xfrm>
        </p:spPr>
        <p:txBody>
          <a:bodyPr/>
          <a:lstStyle/>
          <a:p>
            <a:r>
              <a:rPr lang="en-GB" dirty="0"/>
              <a:t>Average Loan Amounts by Country: 5</a:t>
            </a:r>
          </a:p>
        </p:txBody>
      </p:sp>
      <p:pic>
        <p:nvPicPr>
          <p:cNvPr id="6" name="Content Placeholder 5">
            <a:extLst>
              <a:ext uri="{FF2B5EF4-FFF2-40B4-BE49-F238E27FC236}">
                <a16:creationId xmlns:a16="http://schemas.microsoft.com/office/drawing/2014/main" id="{011ED635-F126-4B4F-BA5C-AAE17CD5EB7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784179" y="1100831"/>
            <a:ext cx="6970218" cy="4646812"/>
          </a:xfrm>
        </p:spPr>
      </p:pic>
      <p:sp>
        <p:nvSpPr>
          <p:cNvPr id="4" name="Text Placeholder 3">
            <a:extLst>
              <a:ext uri="{FF2B5EF4-FFF2-40B4-BE49-F238E27FC236}">
                <a16:creationId xmlns:a16="http://schemas.microsoft.com/office/drawing/2014/main" id="{DDC78340-052D-4419-A0D0-D01047CBA4BD}"/>
              </a:ext>
            </a:extLst>
          </p:cNvPr>
          <p:cNvSpPr>
            <a:spLocks noGrp="1"/>
          </p:cNvSpPr>
          <p:nvPr>
            <p:ph type="body" sz="half" idx="2"/>
          </p:nvPr>
        </p:nvSpPr>
        <p:spPr>
          <a:xfrm>
            <a:off x="839788" y="2057400"/>
            <a:ext cx="3944391" cy="3811588"/>
          </a:xfrm>
        </p:spPr>
        <p:txBody>
          <a:bodyPr>
            <a:normAutofit fontScale="92500" lnSpcReduction="10000"/>
          </a:bodyPr>
          <a:lstStyle/>
          <a:p>
            <a:pPr marL="285750" indent="-285750">
              <a:buFont typeface="Arial" panose="020B0604020202020204" pitchFamily="34" charset="0"/>
              <a:buChar char="•"/>
            </a:pPr>
            <a:r>
              <a:rPr lang="en-GB" dirty="0"/>
              <a:t>This is the same violinplot, except nested once again by gender</a:t>
            </a:r>
          </a:p>
          <a:p>
            <a:pPr marL="285750" indent="-285750">
              <a:buFont typeface="Arial" panose="020B0604020202020204" pitchFamily="34" charset="0"/>
              <a:buChar char="•"/>
            </a:pPr>
            <a:r>
              <a:rPr lang="en-GB" dirty="0"/>
              <a:t>Although Pakistan, Kenya and Cambodia have similar disparities (as shown by the second bar chart), the higher number of loans in Cambodia amplifies this here</a:t>
            </a:r>
          </a:p>
          <a:p>
            <a:pPr marL="285750" indent="-285750">
              <a:buFont typeface="Arial" panose="020B0604020202020204" pitchFamily="34" charset="0"/>
              <a:buChar char="•"/>
            </a:pPr>
            <a:r>
              <a:rPr lang="en-GB" dirty="0"/>
              <a:t>In all countries besides Cambodia, the distributions for loans to females have clearly defined humps, but not for males</a:t>
            </a:r>
          </a:p>
          <a:p>
            <a:pPr marL="742950" lvl="1" indent="-285750">
              <a:buFont typeface="Arial" panose="020B0604020202020204" pitchFamily="34" charset="0"/>
              <a:buChar char="•"/>
            </a:pPr>
            <a:r>
              <a:rPr lang="en-GB" dirty="0"/>
              <a:t>E.g. In Pakistan, the majority of females seem to be awarded a loan of either around $300, $400 or $500</a:t>
            </a:r>
          </a:p>
          <a:p>
            <a:pPr marL="742950" lvl="1" indent="-285750">
              <a:buFont typeface="Arial" panose="020B0604020202020204" pitchFamily="34" charset="0"/>
              <a:buChar char="•"/>
            </a:pPr>
            <a:r>
              <a:rPr lang="en-GB" dirty="0"/>
              <a:t>This may mean that the financial requirements of projects lead by males are more thoroughly calibrated, with females applications perhaps being processed less carefully and thrown into easy categories of frequently used or easily rounded figures</a:t>
            </a:r>
          </a:p>
        </p:txBody>
      </p:sp>
    </p:spTree>
    <p:extLst>
      <p:ext uri="{BB962C8B-B14F-4D97-AF65-F5344CB8AC3E}">
        <p14:creationId xmlns:p14="http://schemas.microsoft.com/office/powerpoint/2010/main" val="245029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556</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vt:lpstr>
      <vt:lpstr>Office Theme</vt:lpstr>
      <vt:lpstr>PowerPoint Presentation</vt:lpstr>
      <vt:lpstr>Project Outline</vt:lpstr>
      <vt:lpstr>Average Loan Amounts by Country: 1</vt:lpstr>
      <vt:lpstr>Average Loan Amounts by Country: 2</vt:lpstr>
      <vt:lpstr>Average Loan Amounts by Country: 3</vt:lpstr>
      <vt:lpstr>Average Loan Amounts by Country: 4</vt:lpstr>
      <vt:lpstr>Average Loan Amounts by Country: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dc:creator>
  <cp:lastModifiedBy>William</cp:lastModifiedBy>
  <cp:revision>9</cp:revision>
  <dcterms:created xsi:type="dcterms:W3CDTF">2020-05-20T10:18:31Z</dcterms:created>
  <dcterms:modified xsi:type="dcterms:W3CDTF">2020-05-20T11:25:00Z</dcterms:modified>
</cp:coreProperties>
</file>