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7"/>
  </p:notesMasterIdLst>
  <p:sldIdLst>
    <p:sldId id="256" r:id="rId4"/>
    <p:sldId id="259" r:id="rId5"/>
    <p:sldId id="260" r:id="rId6"/>
    <p:sldId id="261" r:id="rId8"/>
    <p:sldId id="281" r:id="rId9"/>
    <p:sldId id="282" r:id="rId10"/>
    <p:sldId id="283" r:id="rId11"/>
    <p:sldId id="285" r:id="rId12"/>
    <p:sldId id="286" r:id="rId13"/>
    <p:sldId id="262" r:id="rId14"/>
    <p:sldId id="288" r:id="rId15"/>
    <p:sldId id="287" r:id="rId16"/>
    <p:sldId id="289" r:id="rId17"/>
    <p:sldId id="290" r:id="rId18"/>
    <p:sldId id="264" r:id="rId19"/>
    <p:sldId id="291" r:id="rId20"/>
    <p:sldId id="292" r:id="rId21"/>
    <p:sldId id="265" r:id="rId22"/>
    <p:sldId id="280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0F4"/>
    <a:srgbClr val="BFBFBF"/>
    <a:srgbClr val="F2F2F2"/>
    <a:srgbClr val="DEE2E5"/>
    <a:srgbClr val="FBFBFC"/>
    <a:srgbClr val="595959"/>
    <a:srgbClr val="BCEEF2"/>
    <a:srgbClr val="D6F4F7"/>
    <a:srgbClr val="00D0A9"/>
    <a:srgbClr val="1FC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94" autoAdjust="0"/>
    <p:restoredTop sz="94618" autoAdjust="0"/>
  </p:normalViewPr>
  <p:slideViewPr>
    <p:cSldViewPr snapToGrid="0" showGuides="1">
      <p:cViewPr varScale="1">
        <p:scale>
          <a:sx n="77" d="100"/>
          <a:sy n="77" d="100"/>
        </p:scale>
        <p:origin x="224" y="1136"/>
      </p:cViewPr>
      <p:guideLst>
        <p:guide pos="416"/>
        <p:guide pos="7256"/>
        <p:guide orient="horz" pos="61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gs" Target="tags/tag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1F1532-EE0F-40FD-ABAF-19D6FB026B7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B7608B-7FDA-4242-A7C1-8F5DC7A8794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7608B-7FDA-4242-A7C1-8F5DC7A8794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1759953" y="0"/>
            <a:ext cx="43204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下载</a:t>
            </a:r>
            <a:r>
              <a:rPr lang="zh-CN" altLang="en-US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http://www.1ppt.com/xiazai/</a:t>
            </a:r>
            <a:endParaRPr lang="en-US" altLang="zh-CN" sz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49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4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00F2B-4190-4452-95C3-65C6EC7791C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40C3-9724-4F95-8E13-6536685711F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randomBar dir="vert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9.jpe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1" y="3128635"/>
            <a:ext cx="12191999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2289423" y="2083462"/>
            <a:ext cx="7159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nnai MN" pitchFamily="2" charset="0"/>
                <a:cs typeface="Times New Roman" panose="02020603050405020304" pitchFamily="18" charset="0"/>
              </a:rPr>
              <a:t>——Eclipse</a:t>
            </a:r>
            <a:r>
              <a:rPr lang="zh-CN" altLang="en-US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nnai MN" pitchFamily="2" charset="0"/>
                <a:cs typeface="Times New Roman" panose="02020603050405020304" pitchFamily="18" charset="0"/>
              </a:rPr>
              <a:t> </a:t>
            </a:r>
            <a:r>
              <a:rPr lang="en-US" altLang="zh-CN" sz="3600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nnai MN" pitchFamily="2" charset="0"/>
                <a:cs typeface="Times New Roman" panose="02020603050405020304" pitchFamily="18" charset="0"/>
              </a:rPr>
              <a:t>Loom Forecast</a:t>
            </a:r>
            <a:endParaRPr lang="zh-CN" altLang="en-US" sz="3600" spc="3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749721" y="3636015"/>
            <a:ext cx="4238772" cy="231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J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Zhang Yanxiao 23222069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Zhou Zixuan 23271558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Zhang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Zhenghan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23267925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Zeng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Weiming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23267062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Zou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Boyu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23258527</a:t>
            </a:r>
            <a:endParaRPr kumimoji="1"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Cui </a:t>
            </a:r>
            <a:r>
              <a:rPr kumimoji="1"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Zexu</a:t>
            </a:r>
            <a:r>
              <a:rPr kumimoji="1"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23259175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0"/>
          <p:cNvSpPr txBox="1"/>
          <p:nvPr/>
        </p:nvSpPr>
        <p:spPr>
          <a:xfrm>
            <a:off x="1416582" y="1002810"/>
            <a:ext cx="94966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Stock Forecasting Model</a:t>
            </a:r>
            <a:endParaRPr lang="zh-CN" altLang="en-US" sz="6000" b="1" spc="3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7977167" cy="471604"/>
            <a:chOff x="7035800" y="1761672"/>
            <a:chExt cx="7977163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04.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2" y="1761672"/>
              <a:ext cx="7314871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Complex Logic Highlights – Retrieve Data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 descr="文本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74" y="1386179"/>
            <a:ext cx="4654970" cy="4946919"/>
          </a:xfrm>
          <a:prstGeom prst="rect">
            <a:avLst/>
          </a:prstGeom>
        </p:spPr>
      </p:pic>
      <p:sp>
        <p:nvSpPr>
          <p:cNvPr id="4" name="框架 3"/>
          <p:cNvSpPr/>
          <p:nvPr/>
        </p:nvSpPr>
        <p:spPr>
          <a:xfrm>
            <a:off x="965574" y="2373703"/>
            <a:ext cx="4257393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" name="框架 4"/>
          <p:cNvSpPr/>
          <p:nvPr/>
        </p:nvSpPr>
        <p:spPr>
          <a:xfrm>
            <a:off x="965574" y="4025697"/>
            <a:ext cx="3483429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6" name="框架 5"/>
          <p:cNvSpPr/>
          <p:nvPr/>
        </p:nvSpPr>
        <p:spPr>
          <a:xfrm>
            <a:off x="969079" y="1485833"/>
            <a:ext cx="3819429" cy="689545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5714587" y="1523566"/>
            <a:ext cx="1001486" cy="61407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" name="右箭头 11"/>
          <p:cNvSpPr/>
          <p:nvPr/>
        </p:nvSpPr>
        <p:spPr>
          <a:xfrm>
            <a:off x="5721544" y="2348479"/>
            <a:ext cx="1001486" cy="61407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5721544" y="3959872"/>
            <a:ext cx="1001486" cy="61407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18420" y="1316110"/>
            <a:ext cx="4482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By using </a:t>
            </a:r>
            <a:r>
              <a:rPr kumimoji="1" lang="en-US" altLang="zh-CN" sz="24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yfinance</a:t>
            </a:r>
            <a:r>
              <a:rPr kumimoji="1" lang="en-US" altLang="zh-CN" sz="24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 library </a:t>
            </a:r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to get real time stock data</a:t>
            </a:r>
            <a:endParaRPr kumimoji="1" lang="zh-CN" altLang="en-US" sz="24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118420" y="2240018"/>
            <a:ext cx="413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Using a </a:t>
            </a:r>
            <a:r>
              <a:rPr kumimoji="1" lang="en-US" altLang="zh-CN" sz="2400" dirty="0" err="1">
                <a:latin typeface="Franklin Gothic Medium" panose="020B0603020102020204" pitchFamily="34" charset="0"/>
                <a:cs typeface="Baloo Bhaijaan" panose="03080902040302020200" pitchFamily="66" charset="-78"/>
              </a:rPr>
              <a:t>url</a:t>
            </a:r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 and the excel reader to retrieve Geopolitical Risk (GPR) Index data</a:t>
            </a:r>
            <a:endParaRPr kumimoji="1" lang="zh-CN" altLang="en-US" sz="24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118420" y="3850364"/>
            <a:ext cx="47566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Import </a:t>
            </a:r>
            <a:r>
              <a:rPr kumimoji="1" lang="en-US" altLang="zh-CN" sz="24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pandas_datareader</a:t>
            </a:r>
            <a:r>
              <a:rPr kumimoji="1" lang="en-US" altLang="zh-CN" sz="24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 .data library</a:t>
            </a:r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 to read FRED economy data</a:t>
            </a:r>
            <a:endParaRPr kumimoji="1" lang="zh-CN" altLang="en-US" sz="24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8585976" cy="471604"/>
            <a:chOff x="7035800" y="1761672"/>
            <a:chExt cx="8585971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04.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2" y="1761672"/>
              <a:ext cx="7923679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Complex Logic Highlights – Check &amp; Merge Data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5882424" y="2135533"/>
            <a:ext cx="1001486" cy="61407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7154006" y="1567935"/>
            <a:ext cx="44821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Aligning different time formats and resampling data across varying frequencies (daily, monthly) requires robust data handling logic.</a:t>
            </a:r>
            <a:endParaRPr kumimoji="1" lang="en-GB" altLang="zh-CN" sz="24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848" y="1366816"/>
            <a:ext cx="5066571" cy="2341231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617494" y="1899731"/>
            <a:ext cx="3483429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pic>
        <p:nvPicPr>
          <p:cNvPr id="8" name="图片 7" descr="文本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48" y="4153381"/>
            <a:ext cx="5066571" cy="2348652"/>
          </a:xfrm>
          <a:prstGeom prst="rect">
            <a:avLst/>
          </a:prstGeom>
        </p:spPr>
      </p:pic>
      <p:sp>
        <p:nvSpPr>
          <p:cNvPr id="9" name="右箭头 8"/>
          <p:cNvSpPr/>
          <p:nvPr/>
        </p:nvSpPr>
        <p:spPr>
          <a:xfrm>
            <a:off x="5882424" y="5020668"/>
            <a:ext cx="1001486" cy="61407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125429" y="4513943"/>
            <a:ext cx="486152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GB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Import </a:t>
            </a:r>
            <a:r>
              <a:rPr kumimoji="1" lang="en-GB" altLang="zh-CN" sz="24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pandas_market_calendars</a:t>
            </a:r>
            <a:r>
              <a:rPr kumimoji="1" lang="en-GB" altLang="zh-CN" sz="24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 library</a:t>
            </a:r>
            <a:r>
              <a:rPr kumimoji="1" lang="en-GB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 to check whether a given date is a valid trading day for a specific stock exchange</a:t>
            </a:r>
            <a:endParaRPr kumimoji="1" lang="en-GB" altLang="zh-CN" sz="24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endParaRPr kumimoji="1" lang="zh-CN" altLang="en-US" dirty="0"/>
          </a:p>
        </p:txBody>
      </p:sp>
      <p:sp>
        <p:nvSpPr>
          <p:cNvPr id="3" name="框架 2"/>
          <p:cNvSpPr/>
          <p:nvPr/>
        </p:nvSpPr>
        <p:spPr>
          <a:xfrm>
            <a:off x="886048" y="5398943"/>
            <a:ext cx="4736371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8585976" cy="471604"/>
            <a:chOff x="7035800" y="1761672"/>
            <a:chExt cx="8585971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04.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2" y="1761672"/>
              <a:ext cx="7923679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Complex Logic Highlights – Train Models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25" name="图片 24" descr="文本&#10;&#10;AI 生成的内容可能不正确。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117" y="1386179"/>
            <a:ext cx="5027865" cy="5064124"/>
          </a:xfrm>
          <a:prstGeom prst="rect">
            <a:avLst/>
          </a:prstGeom>
        </p:spPr>
      </p:pic>
      <p:pic>
        <p:nvPicPr>
          <p:cNvPr id="27" name="图片 26" descr="文本&#10;&#10;AI 生成的内容可能不正确。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963" y="2102554"/>
            <a:ext cx="3605372" cy="3631373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437301" y="1462514"/>
            <a:ext cx="3483429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" name="框架 30"/>
          <p:cNvSpPr/>
          <p:nvPr/>
        </p:nvSpPr>
        <p:spPr>
          <a:xfrm>
            <a:off x="541326" y="2846319"/>
            <a:ext cx="3872637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" name="框架 31"/>
          <p:cNvSpPr/>
          <p:nvPr/>
        </p:nvSpPr>
        <p:spPr>
          <a:xfrm>
            <a:off x="391582" y="4230124"/>
            <a:ext cx="2686155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3" name="框架 32"/>
          <p:cNvSpPr/>
          <p:nvPr/>
        </p:nvSpPr>
        <p:spPr>
          <a:xfrm>
            <a:off x="4214031" y="1972282"/>
            <a:ext cx="2797989" cy="471604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8" name="框架 37"/>
          <p:cNvSpPr/>
          <p:nvPr/>
        </p:nvSpPr>
        <p:spPr>
          <a:xfrm>
            <a:off x="4413963" y="4314672"/>
            <a:ext cx="2368558" cy="465479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2" name="文本框 41"/>
          <p:cNvSpPr txBox="1"/>
          <p:nvPr/>
        </p:nvSpPr>
        <p:spPr>
          <a:xfrm>
            <a:off x="8067440" y="2004701"/>
            <a:ext cx="4482146" cy="3729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Import five predictive model libraries from </a:t>
            </a:r>
            <a:r>
              <a:rPr kumimoji="1" lang="en-GB" altLang="zh-CN" sz="2000" dirty="0" err="1">
                <a:latin typeface="Franklin Gothic Medium" panose="020B0603020102020204" pitchFamily="34" charset="0"/>
                <a:cs typeface="Baloo Bhaijaan" panose="03080902040302020200" pitchFamily="66" charset="-78"/>
              </a:rPr>
              <a:t>sklearn</a:t>
            </a:r>
            <a:r>
              <a:rPr kumimoji="1" lang="en-GB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:</a:t>
            </a:r>
            <a:endParaRPr kumimoji="1" lang="en-GB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>
              <a:lnSpc>
                <a:spcPct val="150000"/>
              </a:lnSpc>
            </a:pPr>
            <a:r>
              <a:rPr kumimoji="1" lang="en-GB" altLang="zh-CN" sz="20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1. </a:t>
            </a:r>
            <a:r>
              <a:rPr kumimoji="1" lang="en-GB" altLang="zh-CN" sz="20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RandomForestRegressor</a:t>
            </a:r>
            <a:endParaRPr kumimoji="1" lang="en-GB" altLang="zh-CN" sz="2000" b="1" i="1" u="sng" dirty="0">
              <a:solidFill>
                <a:srgbClr val="FF0000"/>
              </a:solidFill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2.</a:t>
            </a:r>
            <a:r>
              <a:rPr kumimoji="1" lang="zh-CN" altLang="en-US" sz="20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 </a:t>
            </a:r>
            <a:r>
              <a:rPr kumimoji="1" lang="en-US" altLang="zh-CN" sz="20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GradientBoostingRegressor</a:t>
            </a:r>
            <a:endParaRPr kumimoji="1" lang="en-US" altLang="zh-CN" sz="2000" b="1" i="1" u="sng" dirty="0">
              <a:solidFill>
                <a:srgbClr val="FF0000"/>
              </a:solidFill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3. </a:t>
            </a:r>
            <a:r>
              <a:rPr kumimoji="1" lang="en-US" altLang="zh-CN" sz="20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XGBoost</a:t>
            </a:r>
            <a:endParaRPr kumimoji="1" lang="en-US" altLang="zh-CN" sz="2000" b="1" i="1" u="sng" dirty="0">
              <a:solidFill>
                <a:srgbClr val="FF0000"/>
              </a:solidFill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4. </a:t>
            </a:r>
            <a:r>
              <a:rPr kumimoji="1" lang="en-US" altLang="zh-CN" sz="20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LightGBM</a:t>
            </a:r>
            <a:endParaRPr kumimoji="1" lang="en-US" altLang="zh-CN" sz="2000" b="1" i="1" u="sng" dirty="0">
              <a:solidFill>
                <a:srgbClr val="FF0000"/>
              </a:solidFill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b="1" i="1" u="sng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5. </a:t>
            </a:r>
            <a:r>
              <a:rPr kumimoji="1" lang="en-US" altLang="zh-CN" sz="2000" b="1" i="1" u="sng" dirty="0" err="1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ElasticNet</a:t>
            </a:r>
            <a:endParaRPr kumimoji="1" lang="en-US" altLang="zh-CN" sz="2000" b="1" i="1" u="sng" dirty="0">
              <a:solidFill>
                <a:srgbClr val="FF0000"/>
              </a:solidFill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to predict future returns</a:t>
            </a:r>
            <a:endParaRPr kumimoji="1" lang="en-GB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8585976" cy="471604"/>
            <a:chOff x="7035800" y="1761672"/>
            <a:chExt cx="8585971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04.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2" y="1761672"/>
              <a:ext cx="7923679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Complex Logic Highlights – Prediction in Action</a:t>
              </a:r>
              <a:endPara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030" y="1741859"/>
            <a:ext cx="6747284" cy="4090265"/>
          </a:xfrm>
          <a:prstGeom prst="rect">
            <a:avLst/>
          </a:prstGeom>
        </p:spPr>
      </p:pic>
      <p:sp>
        <p:nvSpPr>
          <p:cNvPr id="5" name="框架 4"/>
          <p:cNvSpPr/>
          <p:nvPr/>
        </p:nvSpPr>
        <p:spPr>
          <a:xfrm>
            <a:off x="176030" y="4325311"/>
            <a:ext cx="3555323" cy="1158469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4" name="圆角矩形 3"/>
          <p:cNvSpPr/>
          <p:nvPr/>
        </p:nvSpPr>
        <p:spPr>
          <a:xfrm>
            <a:off x="8615851" y="938717"/>
            <a:ext cx="2216382" cy="108321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Split data into training set and test set (80%/20%)</a:t>
            </a:r>
            <a:endParaRPr kumimoji="1" lang="zh-CN" altLang="en-US" dirty="0">
              <a:solidFill>
                <a:schemeClr val="tx1"/>
              </a:solidFill>
              <a:latin typeface="Arial Rounded MT Bold" panose="020F0704030504030204" pitchFamily="34" charset="0"/>
              <a:cs typeface="Ayuthaya" pitchFamily="2" charset="-34"/>
            </a:endParaRPr>
          </a:p>
        </p:txBody>
      </p:sp>
      <p:sp>
        <p:nvSpPr>
          <p:cNvPr id="6" name="下箭头 5"/>
          <p:cNvSpPr/>
          <p:nvPr/>
        </p:nvSpPr>
        <p:spPr>
          <a:xfrm>
            <a:off x="9448006" y="2174239"/>
            <a:ext cx="552072" cy="7099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圆角矩形 6"/>
          <p:cNvSpPr/>
          <p:nvPr/>
        </p:nvSpPr>
        <p:spPr>
          <a:xfrm>
            <a:off x="8615851" y="3093946"/>
            <a:ext cx="2216382" cy="108321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Train all five predictive models</a:t>
            </a:r>
            <a:endParaRPr kumimoji="1" lang="zh-CN" altLang="en-US" dirty="0">
              <a:solidFill>
                <a:schemeClr val="tx1"/>
              </a:solidFill>
              <a:latin typeface="Arial Rounded MT Bold" panose="020F0704030504030204" pitchFamily="34" charset="0"/>
              <a:cs typeface="Ayuthaya" pitchFamily="2" charset="-34"/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7322857" y="5113055"/>
            <a:ext cx="4802370" cy="121933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Extract the features of the last day as </a:t>
            </a:r>
            <a:r>
              <a:rPr kumimoji="1" lang="en-US" altLang="zh-CN" sz="1600" dirty="0" err="1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X_latest</a:t>
            </a:r>
            <a:r>
              <a:rPr kumimoji="1" lang="en-US" altLang="zh-CN" sz="1600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 and let models use </a:t>
            </a:r>
            <a:r>
              <a:rPr kumimoji="1" lang="en-GB" altLang="zh-CN" sz="1600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latest  data to predict what will happen in the next N days</a:t>
            </a:r>
            <a:endParaRPr kumimoji="1" lang="en-GB" altLang="zh-CN" sz="1600" dirty="0">
              <a:solidFill>
                <a:schemeClr val="tx1"/>
              </a:solidFill>
              <a:latin typeface="Arial Rounded MT Bold" panose="020F0704030504030204" pitchFamily="34" charset="0"/>
              <a:ea typeface="Ayuthaya" pitchFamily="2" charset="-34"/>
              <a:cs typeface="Ayuthaya" pitchFamily="2" charset="-34"/>
            </a:endParaRPr>
          </a:p>
        </p:txBody>
      </p:sp>
      <p:sp>
        <p:nvSpPr>
          <p:cNvPr id="9" name="下箭头 8"/>
          <p:cNvSpPr/>
          <p:nvPr/>
        </p:nvSpPr>
        <p:spPr>
          <a:xfrm>
            <a:off x="9448006" y="4290126"/>
            <a:ext cx="552072" cy="709962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8585976" cy="471604"/>
            <a:chOff x="7035800" y="1761672"/>
            <a:chExt cx="8585971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04.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2" y="1761672"/>
              <a:ext cx="7923679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Complex Logic Highlights – Testing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448" y="2131772"/>
            <a:ext cx="7416800" cy="3086100"/>
          </a:xfrm>
          <a:prstGeom prst="rect">
            <a:avLst/>
          </a:prstGeom>
        </p:spPr>
      </p:pic>
      <p:sp>
        <p:nvSpPr>
          <p:cNvPr id="10" name="框架 9"/>
          <p:cNvSpPr/>
          <p:nvPr/>
        </p:nvSpPr>
        <p:spPr>
          <a:xfrm>
            <a:off x="407523" y="2007209"/>
            <a:ext cx="6152935" cy="412876"/>
          </a:xfrm>
          <a:prstGeom prst="frame">
            <a:avLst>
              <a:gd name="adj1" fmla="val 39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1" name="右箭头 10"/>
          <p:cNvSpPr/>
          <p:nvPr/>
        </p:nvSpPr>
        <p:spPr>
          <a:xfrm>
            <a:off x="7686908" y="1906606"/>
            <a:ext cx="1001486" cy="61407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851054" y="1798147"/>
            <a:ext cx="3233498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Reduce the impact of the recent tariff events</a:t>
            </a:r>
            <a:endParaRPr kumimoji="1" lang="en-GB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15" name="框架 14"/>
          <p:cNvSpPr/>
          <p:nvPr/>
        </p:nvSpPr>
        <p:spPr>
          <a:xfrm>
            <a:off x="594000" y="3291128"/>
            <a:ext cx="3280229" cy="1788872"/>
          </a:xfrm>
          <a:prstGeom prst="frame">
            <a:avLst>
              <a:gd name="adj1" fmla="val 195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6" name="右箭头 15"/>
          <p:cNvSpPr/>
          <p:nvPr/>
        </p:nvSpPr>
        <p:spPr>
          <a:xfrm>
            <a:off x="7686908" y="4337318"/>
            <a:ext cx="1001486" cy="61407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851054" y="3981899"/>
            <a:ext cx="3233498" cy="2344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GB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Compare the predicated returns with actual returns in the past 30 days and record the final accuracy ratio </a:t>
            </a:r>
            <a:endParaRPr kumimoji="1" lang="en-GB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5540151" cy="471604"/>
            <a:chOff x="7035800" y="1761672"/>
            <a:chExt cx="5540149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05.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4" y="1761672"/>
              <a:ext cx="4877855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Other Interesting Features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6709" t="22710"/>
          <a:stretch>
            <a:fillRect/>
          </a:stretch>
        </p:blipFill>
        <p:spPr>
          <a:xfrm>
            <a:off x="2470538" y="1386179"/>
            <a:ext cx="7250919" cy="3538149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10077" y="5513315"/>
            <a:ext cx="37718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Input Interface</a:t>
            </a:r>
            <a:endParaRPr lang="en-GB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5540151" cy="471604"/>
            <a:chOff x="7035800" y="1761672"/>
            <a:chExt cx="5540149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05.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4" y="1761672"/>
              <a:ext cx="4877855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Other Interesting Features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r="61433"/>
          <a:stretch>
            <a:fillRect/>
          </a:stretch>
        </p:blipFill>
        <p:spPr>
          <a:xfrm>
            <a:off x="910643" y="1351102"/>
            <a:ext cx="2997556" cy="516154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r="54428"/>
          <a:stretch>
            <a:fillRect/>
          </a:stretch>
        </p:blipFill>
        <p:spPr>
          <a:xfrm>
            <a:off x="4502944" y="1460459"/>
            <a:ext cx="4630587" cy="4815577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072881" y="5198818"/>
            <a:ext cx="56168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Delivery via Email</a:t>
            </a:r>
            <a:endParaRPr lang="en-GB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 </a:t>
            </a:r>
            <a:r>
              <a:rPr lang="en-GB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 attachment) </a:t>
            </a:r>
            <a:endParaRPr lang="en-GB" altLang="zh-CN" sz="3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57886">
            <a:off x="8973574" y="1063926"/>
            <a:ext cx="1147034" cy="85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4696">
            <a:off x="9949606" y="2340335"/>
            <a:ext cx="1222182" cy="1138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5540151" cy="471604"/>
            <a:chOff x="7035800" y="1761672"/>
            <a:chExt cx="5540149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05.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4" y="1761672"/>
              <a:ext cx="4877855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Other Interesting Features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3602" t="27892" r="14547" b="6863"/>
          <a:stretch>
            <a:fillRect/>
          </a:stretch>
        </p:blipFill>
        <p:spPr>
          <a:xfrm>
            <a:off x="3535525" y="1248228"/>
            <a:ext cx="5120947" cy="4474561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438054" y="5864247"/>
            <a:ext cx="56168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Predicted Portfolio Report</a:t>
            </a:r>
            <a:endParaRPr lang="en-GB" altLang="zh-CN" sz="3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曲线连接符 9"/>
          <p:cNvCxnSpPr/>
          <p:nvPr/>
        </p:nvCxnSpPr>
        <p:spPr>
          <a:xfrm>
            <a:off x="8218025" y="1678329"/>
            <a:ext cx="1076446" cy="68290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9583838" y="1863524"/>
            <a:ext cx="2378630" cy="959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Input Stock Names &amp; Holding Days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cxnSp>
        <p:nvCxnSpPr>
          <p:cNvPr id="13" name="曲线连接符 12"/>
          <p:cNvCxnSpPr/>
          <p:nvPr/>
        </p:nvCxnSpPr>
        <p:spPr>
          <a:xfrm rot="10800000" flipV="1">
            <a:off x="2534857" y="2786854"/>
            <a:ext cx="1342663" cy="69865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216248" y="3023843"/>
            <a:ext cx="16812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Predicted Portfolio Return Rate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cxnSp>
        <p:nvCxnSpPr>
          <p:cNvPr id="15" name="曲线连接符 14"/>
          <p:cNvCxnSpPr/>
          <p:nvPr/>
        </p:nvCxnSpPr>
        <p:spPr>
          <a:xfrm>
            <a:off x="7776259" y="3132496"/>
            <a:ext cx="1076446" cy="682906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15228" y="3577841"/>
            <a:ext cx="2947240" cy="4975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Expected Earning Prices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cxnSp>
        <p:nvCxnSpPr>
          <p:cNvPr id="22" name="曲线连接符 21"/>
          <p:cNvCxnSpPr/>
          <p:nvPr/>
        </p:nvCxnSpPr>
        <p:spPr>
          <a:xfrm rot="10800000" flipV="1">
            <a:off x="2363859" y="4059235"/>
            <a:ext cx="1342663" cy="698654"/>
          </a:xfrm>
          <a:prstGeom prst="curvedConnector3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776205" y="4423675"/>
            <a:ext cx="1732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Key Features Illustration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-1619440" y="2773436"/>
            <a:ext cx="9160712" cy="1311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8800">
                <a:solidFill>
                  <a:schemeClr val="tx1">
                    <a:lumMod val="65000"/>
                    <a:lumOff val="35000"/>
                  </a:schemeClr>
                </a:solidFill>
                <a:latin typeface="阿里巴巴普惠体 Heavy" pitchFamily="18" charset="-122"/>
                <a:ea typeface="阿里巴巴普惠体 Heavy" pitchFamily="18" charset="-122"/>
                <a:cs typeface="阿里巴巴普惠体 Heavy" pitchFamily="18" charset="-122"/>
              </a:defRPr>
            </a:lvl1pPr>
          </a:lstStyle>
          <a:p>
            <a:pPr algn="r">
              <a:lnSpc>
                <a:spcPct val="90000"/>
              </a:lnSpc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65574" y="5593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5464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5593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5593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800000">
            <a:off x="11398947" y="5803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0800000">
            <a:off x="11392970" y="955621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0800000">
            <a:off x="11392970" y="13441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/>
          <p:cNvPicPr>
            <a:picLocks noChangeAspect="1"/>
          </p:cNvPicPr>
          <p:nvPr/>
        </p:nvPicPr>
        <p:blipFill>
          <a:blip r:embed="rId1" cstate="email"/>
          <a:stretch>
            <a:fillRect/>
          </a:stretch>
        </p:blipFill>
        <p:spPr>
          <a:xfrm>
            <a:off x="2" y="0"/>
            <a:ext cx="12191999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28043" y="2773436"/>
            <a:ext cx="7135913" cy="1311128"/>
          </a:xfr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88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阿里巴巴普惠体 Heavy" pitchFamily="18" charset="-122"/>
                <a:cs typeface="Times New Roman" panose="02020603050405020304" pitchFamily="18" charset="0"/>
              </a:rPr>
              <a:t>THANK YOU</a:t>
            </a:r>
            <a:endParaRPr lang="zh-CN" altLang="en-US" sz="8800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阿里巴巴普惠体 Heavy" pitchFamily="18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65574" y="5593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5464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5593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5593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 rot="10800000">
            <a:off x="11398947" y="5803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0800000">
            <a:off x="11392970" y="955621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0800000">
            <a:off x="11392970" y="13441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rgbClr val="F2F2F2"/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4748353" cy="471604"/>
            <a:chOff x="7035800" y="1761672"/>
            <a:chExt cx="4748351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01.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4" y="1761672"/>
              <a:ext cx="4086057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Problem Statement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886046" y="1365945"/>
            <a:ext cx="9574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* </a:t>
            </a:r>
            <a:r>
              <a:rPr kumimoji="1" lang="en-US" altLang="zh-CN" sz="2400" i="1" u="sng" dirty="0">
                <a:latin typeface="Times New Roman" panose="02020603050405020304" pitchFamily="18" charset="0"/>
                <a:ea typeface="Ayuthaya" pitchFamily="2" charset="-34"/>
                <a:cs typeface="Times New Roman" panose="02020603050405020304" pitchFamily="18" charset="0"/>
              </a:rPr>
              <a:t>Making Investments is a complicated procedure to process</a:t>
            </a:r>
            <a:endParaRPr kumimoji="1" lang="zh-CN" altLang="en-US" sz="2400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86046" y="1984284"/>
            <a:ext cx="10739895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While investors</a:t>
            </a:r>
            <a:r>
              <a:rPr kumimoji="1"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can identify target stock types and initial combinations, they lack clarity on two key dimensions of their investments:</a:t>
            </a:r>
            <a:endParaRPr kumimoji="1"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Forward-looking Performance (e.g., expected returns)</a:t>
            </a:r>
            <a:endParaRPr kumimoji="1" lang="en-US" altLang="zh-CN" sz="24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zh-CN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kumimoji="1" lang="en-US" altLang="zh-CN" sz="24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market shifts (e.g., sector volatility, macroeconomic events)</a:t>
            </a:r>
            <a:endParaRPr kumimoji="1" lang="en-US" altLang="zh-CN" sz="2400" b="1" i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16248" y="5496917"/>
            <a:ext cx="10739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Our project aims to resolve these gaps by developing a </a:t>
            </a:r>
            <a:r>
              <a:rPr kumimoji="1" lang="en-US" altLang="zh-CN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Portfolio Return Prediction System</a:t>
            </a:r>
            <a:endParaRPr kumimoji="1" lang="zh-CN" altLang="en-US" b="1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8" y="664562"/>
            <a:ext cx="4408037" cy="471604"/>
            <a:chOff x="7035800" y="1761672"/>
            <a:chExt cx="4408035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02.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4" y="1761672"/>
              <a:ext cx="3745741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Solution Overview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1216248" y="2126663"/>
            <a:ext cx="2216382" cy="108321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Data Sources</a:t>
            </a:r>
            <a:endParaRPr kumimoji="1" lang="zh-CN" altLang="en-US" dirty="0">
              <a:solidFill>
                <a:schemeClr val="tx1"/>
              </a:solidFill>
              <a:latin typeface="Arial Rounded MT Bold" panose="020F0704030504030204" pitchFamily="34" charset="0"/>
              <a:cs typeface="Ayuthaya" pitchFamily="2" charset="-34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8602051" y="2126663"/>
            <a:ext cx="2216382" cy="108321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Prediction Models</a:t>
            </a:r>
            <a:endParaRPr kumimoji="1" lang="zh-CN" altLang="en-US" dirty="0">
              <a:solidFill>
                <a:schemeClr val="tx1"/>
              </a:solidFill>
              <a:latin typeface="Arial Rounded MT Bold" panose="020F0704030504030204" pitchFamily="34" charset="0"/>
              <a:cs typeface="Ayuthaya" pitchFamily="2" charset="-34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987809" y="2126663"/>
            <a:ext cx="2216382" cy="108321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Feature Engineering</a:t>
            </a:r>
            <a:endParaRPr kumimoji="1" lang="zh-CN" altLang="en-US" dirty="0">
              <a:solidFill>
                <a:schemeClr val="tx1"/>
              </a:solidFill>
              <a:latin typeface="Arial Rounded MT Bold" panose="020F0704030504030204" pitchFamily="34" charset="0"/>
              <a:cs typeface="Ayuthaya" pitchFamily="2" charset="-34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6940576" y="4149437"/>
            <a:ext cx="2216382" cy="108321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Report &amp; Email Delivery</a:t>
            </a:r>
            <a:endParaRPr kumimoji="1" lang="zh-CN" altLang="en-US" dirty="0">
              <a:solidFill>
                <a:schemeClr val="tx1"/>
              </a:solidFill>
              <a:latin typeface="Arial Rounded MT Bold" panose="020F0704030504030204" pitchFamily="34" charset="0"/>
              <a:cs typeface="Ayuthaya" pitchFamily="2" charset="-34"/>
            </a:endParaRPr>
          </a:p>
        </p:txBody>
      </p:sp>
      <p:sp>
        <p:nvSpPr>
          <p:cNvPr id="3" name="圆角矩形 11"/>
          <p:cNvSpPr/>
          <p:nvPr/>
        </p:nvSpPr>
        <p:spPr>
          <a:xfrm>
            <a:off x="3312134" y="4149438"/>
            <a:ext cx="2216382" cy="1083213"/>
          </a:xfrm>
          <a:prstGeom prst="roundRect">
            <a:avLst/>
          </a:prstGeom>
          <a:noFill/>
          <a:ln w="539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Data</a:t>
            </a:r>
            <a:r>
              <a:rPr kumimoji="1" lang="zh-CN" altLang="en-US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Arial Rounded MT Bold" panose="020F0704030504030204" pitchFamily="34" charset="0"/>
                <a:ea typeface="Ayuthaya" pitchFamily="2" charset="-34"/>
                <a:cs typeface="Ayuthaya" pitchFamily="2" charset="-34"/>
              </a:rPr>
              <a:t>Testing</a:t>
            </a:r>
            <a:endParaRPr kumimoji="1" lang="zh-CN" altLang="en-US" dirty="0">
              <a:solidFill>
                <a:schemeClr val="tx1"/>
              </a:solidFill>
              <a:latin typeface="Arial Rounded MT Bold" panose="020F0704030504030204" pitchFamily="34" charset="0"/>
              <a:cs typeface="Ayuthaya" pitchFamily="2" charset="-34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725310" y="2450107"/>
            <a:ext cx="969818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/>
          <p:cNvSpPr/>
          <p:nvPr/>
        </p:nvSpPr>
        <p:spPr>
          <a:xfrm>
            <a:off x="7418212" y="2439669"/>
            <a:ext cx="969818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2121195" y="4462445"/>
            <a:ext cx="969818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>
            <a:off x="5749637" y="4462445"/>
            <a:ext cx="969818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55849" y="664562"/>
            <a:ext cx="6713632" cy="471604"/>
            <a:chOff x="7035800" y="1761672"/>
            <a:chExt cx="6713628" cy="471604"/>
          </a:xfrm>
        </p:grpSpPr>
        <p:sp>
          <p:nvSpPr>
            <p:cNvPr id="19" name="矩形 18"/>
            <p:cNvSpPr/>
            <p:nvPr/>
          </p:nvSpPr>
          <p:spPr>
            <a:xfrm>
              <a:off x="7035800" y="1761672"/>
              <a:ext cx="660400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pPr marR="0" lvl="0" indent="0" algn="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lang="en-US" altLang="zh-CN" sz="2400" b="1" dirty="0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rPr>
                <a:t>03.</a:t>
              </a:r>
              <a:endParaRPr lang="zh-CN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7698092" y="1761672"/>
              <a:ext cx="6051336" cy="471604"/>
            </a:xfrm>
            <a:prstGeom prst="rect">
              <a:avLst/>
            </a:prstGeom>
          </p:spPr>
          <p:txBody>
            <a:bodyPr wrap="square" anchor="ctr" anchorCtr="0">
              <a:no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+mn-lt"/>
                </a:rPr>
                <a:t>Stock Forecasting – Preparation Stage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endParaRPr>
            </a:p>
          </p:txBody>
        </p:sp>
      </p:grp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7026" y="2765503"/>
            <a:ext cx="7457947" cy="1592146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 rot="16200000">
            <a:off x="3739700" y="3019664"/>
            <a:ext cx="539815" cy="2953588"/>
          </a:xfrm>
          <a:prstGeom prst="leftBrace">
            <a:avLst>
              <a:gd name="adj1" fmla="val 8333"/>
              <a:gd name="adj2" fmla="val 5053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7" name="左大括号 6"/>
          <p:cNvSpPr/>
          <p:nvPr/>
        </p:nvSpPr>
        <p:spPr>
          <a:xfrm rot="5400000">
            <a:off x="7503205" y="1149900"/>
            <a:ext cx="539815" cy="2953588"/>
          </a:xfrm>
          <a:prstGeom prst="leftBrace">
            <a:avLst>
              <a:gd name="adj1" fmla="val 8333"/>
              <a:gd name="adj2" fmla="val 5053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951269" y="4912963"/>
            <a:ext cx="2535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1. User Inputs</a:t>
            </a:r>
            <a:endParaRPr kumimoji="1" lang="zh-CN" altLang="en-US" sz="24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986353" y="1690762"/>
            <a:ext cx="40565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2. Data Source Extraction</a:t>
            </a:r>
            <a:endParaRPr kumimoji="1" lang="zh-CN" altLang="en-US" sz="24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49" y="664562"/>
            <a:ext cx="660400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03.</a:t>
            </a:r>
            <a:endParaRPr lang="zh-CN" altLang="zh-CN" sz="2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2267" y="2943922"/>
            <a:ext cx="11247465" cy="1259961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16200000">
            <a:off x="2744619" y="2053266"/>
            <a:ext cx="539815" cy="4841050"/>
          </a:xfrm>
          <a:prstGeom prst="leftBrace">
            <a:avLst>
              <a:gd name="adj1" fmla="val 8333"/>
              <a:gd name="adj2" fmla="val 50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2311717" y="4743699"/>
            <a:ext cx="253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Preparations 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9" name="左大括号 8"/>
          <p:cNvSpPr/>
          <p:nvPr/>
        </p:nvSpPr>
        <p:spPr>
          <a:xfrm rot="5400000">
            <a:off x="8218232" y="297829"/>
            <a:ext cx="539815" cy="4620728"/>
          </a:xfrm>
          <a:prstGeom prst="leftBrace">
            <a:avLst>
              <a:gd name="adj1" fmla="val 8333"/>
              <a:gd name="adj2" fmla="val 5053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5721344" y="1395299"/>
            <a:ext cx="574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3. Expected Returns Calculations &amp; Predictions</a:t>
            </a:r>
            <a:endParaRPr kumimoji="1" lang="en-US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 algn="ctr"/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(Through Machine Leaning Models)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8141" y="664562"/>
            <a:ext cx="6051340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Stock Forecasting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Processing Stage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50" y="664562"/>
            <a:ext cx="660400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03.</a:t>
            </a:r>
            <a:endParaRPr lang="zh-CN" altLang="zh-CN" sz="2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866" y="2992175"/>
            <a:ext cx="11794267" cy="873649"/>
          </a:xfrm>
          <a:prstGeom prst="rect">
            <a:avLst/>
          </a:prstGeom>
        </p:spPr>
      </p:pic>
      <p:sp>
        <p:nvSpPr>
          <p:cNvPr id="6" name="左大括号 5"/>
          <p:cNvSpPr/>
          <p:nvPr/>
        </p:nvSpPr>
        <p:spPr>
          <a:xfrm rot="16200000">
            <a:off x="1656330" y="2484172"/>
            <a:ext cx="539815" cy="3129735"/>
          </a:xfrm>
          <a:prstGeom prst="leftBrace">
            <a:avLst>
              <a:gd name="adj1" fmla="val 8333"/>
              <a:gd name="adj2" fmla="val 50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216250" y="4344208"/>
            <a:ext cx="253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Preparations 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8" name="左大括号 7"/>
          <p:cNvSpPr/>
          <p:nvPr/>
        </p:nvSpPr>
        <p:spPr>
          <a:xfrm rot="16200000">
            <a:off x="5343666" y="2484171"/>
            <a:ext cx="539815" cy="3129735"/>
          </a:xfrm>
          <a:prstGeom prst="leftBrace">
            <a:avLst>
              <a:gd name="adj1" fmla="val 8333"/>
              <a:gd name="adj2" fmla="val 50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4973398" y="4385482"/>
            <a:ext cx="25351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Processing 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10" name="左大括号 9"/>
          <p:cNvSpPr/>
          <p:nvPr/>
        </p:nvSpPr>
        <p:spPr>
          <a:xfrm rot="5400000">
            <a:off x="9499149" y="822287"/>
            <a:ext cx="539815" cy="3620063"/>
          </a:xfrm>
          <a:prstGeom prst="leftBrace">
            <a:avLst>
              <a:gd name="adj1" fmla="val 8333"/>
              <a:gd name="adj2" fmla="val 5053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7773756" y="1550365"/>
            <a:ext cx="3990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4. Prediction Results Generation </a:t>
            </a:r>
            <a:endParaRPr kumimoji="1" lang="en-US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pPr algn="ctr"/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&amp; Financial Report Delivery 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8141" y="664562"/>
            <a:ext cx="7713986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Stock Forecasting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– Output &amp; Reporting Stage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50" y="664562"/>
            <a:ext cx="660400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03.</a:t>
            </a:r>
            <a:endParaRPr lang="zh-CN" altLang="zh-CN" sz="2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18141" y="664562"/>
            <a:ext cx="7713986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Testing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6174" y="1670438"/>
            <a:ext cx="7399651" cy="2499882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 rot="16200000">
            <a:off x="5826091" y="636125"/>
            <a:ext cx="539815" cy="7068389"/>
          </a:xfrm>
          <a:prstGeom prst="leftBrace">
            <a:avLst>
              <a:gd name="adj1" fmla="val 8333"/>
              <a:gd name="adj2" fmla="val 5053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5" name="文本框 4"/>
          <p:cNvSpPr txBox="1"/>
          <p:nvPr/>
        </p:nvSpPr>
        <p:spPr>
          <a:xfrm>
            <a:off x="1749223" y="4547614"/>
            <a:ext cx="97259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We use “</a:t>
            </a:r>
            <a:r>
              <a:rPr kumimoji="1" lang="en-US" altLang="zh-CN" sz="2000" dirty="0">
                <a:solidFill>
                  <a:srgbClr val="FF0000"/>
                </a:solidFill>
                <a:latin typeface="Franklin Gothic Medium" panose="020B0603020102020204" pitchFamily="34" charset="0"/>
                <a:cs typeface="Baloo Bhaijaan" panose="03080902040302020200" pitchFamily="66" charset="-78"/>
              </a:rPr>
              <a:t>Back-Testing</a:t>
            </a:r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” to validate model performance: </a:t>
            </a:r>
            <a:endParaRPr kumimoji="1" lang="en-US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1. Select T days back as an example</a:t>
            </a:r>
            <a:endParaRPr kumimoji="1" lang="en-US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2. Use (10-year sources – T days sources) to train and predict the return on the T’s day (where index </a:t>
            </a:r>
            <a:r>
              <a:rPr kumimoji="1" lang="en-US" altLang="zh-CN" sz="2000" dirty="0" err="1">
                <a:latin typeface="Franklin Gothic Medium" panose="020B0603020102020204" pitchFamily="34" charset="0"/>
                <a:cs typeface="Baloo Bhaijaan" panose="03080902040302020200" pitchFamily="66" charset="-78"/>
              </a:rPr>
              <a:t>i</a:t>
            </a:r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 = 0)</a:t>
            </a:r>
            <a:endParaRPr kumimoji="1" lang="en-US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3. Compare the actual return with our predicted return</a:t>
            </a:r>
            <a:endParaRPr kumimoji="1" lang="en-US" altLang="zh-CN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4. Increment </a:t>
            </a:r>
            <a:r>
              <a:rPr kumimoji="1" lang="en-US" altLang="zh-CN" sz="2000" dirty="0" err="1">
                <a:latin typeface="Franklin Gothic Medium" panose="020B0603020102020204" pitchFamily="34" charset="0"/>
                <a:cs typeface="Baloo Bhaijaan" panose="03080902040302020200" pitchFamily="66" charset="-78"/>
              </a:rPr>
              <a:t>i</a:t>
            </a:r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 + 1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50" y="664562"/>
            <a:ext cx="660400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03.</a:t>
            </a:r>
            <a:endParaRPr lang="zh-CN" altLang="zh-CN" sz="2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18141" y="664562"/>
            <a:ext cx="7713986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Testing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681435" y="3816924"/>
            <a:ext cx="258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Back-Testing Setup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2239" y="1217847"/>
            <a:ext cx="11647518" cy="2641117"/>
          </a:xfrm>
          <a:prstGeom prst="rect">
            <a:avLst/>
          </a:prstGeom>
        </p:spPr>
      </p:pic>
      <p:sp>
        <p:nvSpPr>
          <p:cNvPr id="4" name="左大括号 3"/>
          <p:cNvSpPr/>
          <p:nvPr/>
        </p:nvSpPr>
        <p:spPr>
          <a:xfrm rot="16200000">
            <a:off x="8190763" y="1202191"/>
            <a:ext cx="539815" cy="5853360"/>
          </a:xfrm>
          <a:prstGeom prst="leftBrace">
            <a:avLst>
              <a:gd name="adj1" fmla="val 8333"/>
              <a:gd name="adj2" fmla="val 5053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7" name="左大括号 6"/>
          <p:cNvSpPr/>
          <p:nvPr/>
        </p:nvSpPr>
        <p:spPr>
          <a:xfrm rot="16200000">
            <a:off x="2435261" y="1954337"/>
            <a:ext cx="539815" cy="3129735"/>
          </a:xfrm>
          <a:prstGeom prst="leftBrace">
            <a:avLst>
              <a:gd name="adj1" fmla="val 8333"/>
              <a:gd name="adj2" fmla="val 50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6095998" y="4535414"/>
            <a:ext cx="50307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Record the ratio of all correct predictions over the total number of comparisons to acquire the estimated prediction accuracy of our system. (one-stock-simulation)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椭圆 33"/>
          <p:cNvSpPr/>
          <p:nvPr/>
        </p:nvSpPr>
        <p:spPr>
          <a:xfrm>
            <a:off x="965574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339430" y="355967"/>
            <a:ext cx="71439" cy="7143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1749223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2133297" y="368830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 hidden="1"/>
          <p:cNvSpPr/>
          <p:nvPr/>
        </p:nvSpPr>
        <p:spPr>
          <a:xfrm rot="10800000">
            <a:off x="10415695" y="769506"/>
            <a:ext cx="171160" cy="17116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 hidden="1"/>
          <p:cNvSpPr/>
          <p:nvPr/>
        </p:nvSpPr>
        <p:spPr>
          <a:xfrm rot="10800000">
            <a:off x="10825490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 hidden="1"/>
          <p:cNvSpPr/>
          <p:nvPr/>
        </p:nvSpPr>
        <p:spPr>
          <a:xfrm rot="10800000">
            <a:off x="11209563" y="782372"/>
            <a:ext cx="45719" cy="4571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0" y="699831"/>
            <a:ext cx="1188000" cy="360000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 w="38100">
            <a:noFill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en-US" altLang="zh-CN" sz="1050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55850" y="664562"/>
            <a:ext cx="660400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marR="0" lvl="0" indent="0" algn="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rPr>
              <a:t>03.</a:t>
            </a:r>
            <a:endParaRPr lang="zh-CN" altLang="zh-CN" sz="2400" b="1" dirty="0">
              <a:solidFill>
                <a:schemeClr val="bg1">
                  <a:lumMod val="6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 rot="10800000">
            <a:off x="11805922" y="5647622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 rot="10800000">
            <a:off x="11799946" y="6022923"/>
            <a:ext cx="75167" cy="75167"/>
          </a:xfrm>
          <a:prstGeom prst="ellipse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 rot="10800000">
            <a:off x="11799945" y="6411439"/>
            <a:ext cx="75167" cy="7516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218141" y="664562"/>
            <a:ext cx="7713986" cy="471604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Testing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lt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38996" y="4016937"/>
            <a:ext cx="2588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Back-Testing Setup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sp>
        <p:nvSpPr>
          <p:cNvPr id="4" name="左大括号 3"/>
          <p:cNvSpPr/>
          <p:nvPr/>
        </p:nvSpPr>
        <p:spPr>
          <a:xfrm rot="16200000">
            <a:off x="5806654" y="-461360"/>
            <a:ext cx="539815" cy="11041422"/>
          </a:xfrm>
          <a:prstGeom prst="leftBrace">
            <a:avLst>
              <a:gd name="adj1" fmla="val 8333"/>
              <a:gd name="adj2" fmla="val 50534"/>
            </a:avLst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4412165" y="4347083"/>
            <a:ext cx="5030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Accuracy Rate (one-stock-simulation) 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03" y="1358501"/>
            <a:ext cx="11900389" cy="2488263"/>
          </a:xfrm>
          <a:prstGeom prst="rect">
            <a:avLst/>
          </a:prstGeom>
        </p:spPr>
      </p:pic>
      <p:sp>
        <p:nvSpPr>
          <p:cNvPr id="7" name="左大括号 6"/>
          <p:cNvSpPr/>
          <p:nvPr/>
        </p:nvSpPr>
        <p:spPr>
          <a:xfrm rot="16200000">
            <a:off x="1721361" y="2134040"/>
            <a:ext cx="539815" cy="3129735"/>
          </a:xfrm>
          <a:prstGeom prst="leftBrace">
            <a:avLst>
              <a:gd name="adj1" fmla="val 8333"/>
              <a:gd name="adj2" fmla="val 50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6" name="左大括号 5"/>
          <p:cNvSpPr/>
          <p:nvPr/>
        </p:nvSpPr>
        <p:spPr>
          <a:xfrm rot="16200000">
            <a:off x="6110469" y="1777810"/>
            <a:ext cx="539815" cy="4510976"/>
          </a:xfrm>
          <a:prstGeom prst="leftBrace">
            <a:avLst>
              <a:gd name="adj1" fmla="val 8333"/>
              <a:gd name="adj2" fmla="val 50534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 b="1" dirty="0"/>
          </a:p>
        </p:txBody>
      </p:sp>
      <p:sp>
        <p:nvSpPr>
          <p:cNvPr id="11" name="同心圆 10"/>
          <p:cNvSpPr/>
          <p:nvPr/>
        </p:nvSpPr>
        <p:spPr>
          <a:xfrm>
            <a:off x="4021972" y="1233950"/>
            <a:ext cx="780385" cy="706561"/>
          </a:xfrm>
          <a:prstGeom prst="donut">
            <a:avLst>
              <a:gd name="adj" fmla="val 342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65017" y="5468760"/>
            <a:ext cx="5030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latin typeface="Franklin Gothic Medium" panose="020B0603020102020204" pitchFamily="34" charset="0"/>
                <a:cs typeface="Baloo Bhaijaan" panose="03080902040302020200" pitchFamily="66" charset="-78"/>
              </a:rPr>
              <a:t>Do a hundred-stock-simulation to reduce randomness and get the final average prediction accuracy rate of our system</a:t>
            </a:r>
            <a:endParaRPr kumimoji="1" lang="zh-CN" altLang="en-US" sz="2000" dirty="0">
              <a:latin typeface="Franklin Gothic Medium" panose="020B0603020102020204" pitchFamily="34" charset="0"/>
              <a:cs typeface="Baloo Bhaijaan" panose="03080902040302020200" pitchFamily="66" charset="-78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/>
    </p:bldLst>
  </p:timing>
</p:sld>
</file>

<file path=ppt/tags/tag1.xml><?xml version="1.0" encoding="utf-8"?>
<p:tagLst xmlns:p="http://schemas.openxmlformats.org/presentationml/2006/main">
  <p:tag name="ISLIDE.ICON" val="#135806;#6177;#175705;#170886;"/>
</p:tagLst>
</file>

<file path=ppt/tags/tag2.xml><?xml version="1.0" encoding="utf-8"?>
<p:tagLst xmlns:p="http://schemas.openxmlformats.org/presentationml/2006/main">
  <p:tag name="ISLIDE.GUIDESSETTING" val="{&quot;Id&quot;:&quot;9689b7ac-1447-4a07-a281-6be1bf47c5ea&quot;,&quot;Name&quot;:&quot;觅知网要求&quot;,&quot;Kind&quot;:&quot;Custom&quot;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z14tjpuc">
      <a:majorFont>
        <a:latin typeface="阿里巴巴普惠体"/>
        <a:ea typeface="阿里巴巴普惠体"/>
        <a:cs typeface=""/>
      </a:majorFont>
      <a:minorFont>
        <a:latin typeface="阿里巴巴普惠体"/>
        <a:ea typeface="阿里巴巴普惠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3205</Words>
  <Application>WPS 演示</Application>
  <PresentationFormat>宽屏</PresentationFormat>
  <Paragraphs>174</Paragraphs>
  <Slides>19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38" baseType="lpstr">
      <vt:lpstr>Arial</vt:lpstr>
      <vt:lpstr>宋体</vt:lpstr>
      <vt:lpstr>Wingdings</vt:lpstr>
      <vt:lpstr>微软雅黑</vt:lpstr>
      <vt:lpstr>Times New Roman</vt:lpstr>
      <vt:lpstr>Annai MN</vt:lpstr>
      <vt:lpstr>Segoe Print</vt:lpstr>
      <vt:lpstr>Ayuthaya</vt:lpstr>
      <vt:lpstr>Microsoft Sans Serif</vt:lpstr>
      <vt:lpstr>Arial Rounded MT Bold</vt:lpstr>
      <vt:lpstr>Franklin Gothic Medium</vt:lpstr>
      <vt:lpstr>Baloo Bhaijaan</vt:lpstr>
      <vt:lpstr>Mongolian Baiti</vt:lpstr>
      <vt:lpstr>阿里巴巴普惠体 Heavy</vt:lpstr>
      <vt:lpstr>Arial Unicode MS</vt:lpstr>
      <vt:lpstr>阿里巴巴普惠体</vt:lpstr>
      <vt:lpstr>等线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</vt:lpstr>
    </vt:vector>
  </TitlesOfParts>
  <Company>第一PPT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公司宣传介绍</dc:title>
  <dc:creator>第一PPT，www.1ppt.com</dc:creator>
  <cp:keywords>www.1ppt.com</cp:keywords>
  <dc:description>第一PPT</dc:description>
  <cp:lastModifiedBy>韦铭</cp:lastModifiedBy>
  <cp:revision>147</cp:revision>
  <dcterms:created xsi:type="dcterms:W3CDTF">2022-09-02T01:28:00Z</dcterms:created>
  <dcterms:modified xsi:type="dcterms:W3CDTF">2025-04-15T13:53:42Z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133130C373FA4116B609271B80B61F21_13</vt:lpwstr>
  </property>
  <property fmtid="{D5CDD505-2E9C-101B-9397-08002B2CF9AE}" pid="3" name="KSOProductBuildVer">
    <vt:lpwstr>2052-12.1.0.20305</vt:lpwstr>
  </property>
</Properties>
</file>