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Itotia" userId="3fc66d6d6e142ffd" providerId="LiveId" clId="{50CFAE54-A75C-4775-BC9F-4E2C48647221}"/>
    <pc:docChg chg="custSel addSld modSld">
      <pc:chgData name="William Itotia" userId="3fc66d6d6e142ffd" providerId="LiveId" clId="{50CFAE54-A75C-4775-BC9F-4E2C48647221}" dt="2024-06-07T09:26:59.906" v="156"/>
      <pc:docMkLst>
        <pc:docMk/>
      </pc:docMkLst>
      <pc:sldChg chg="modSp mod">
        <pc:chgData name="William Itotia" userId="3fc66d6d6e142ffd" providerId="LiveId" clId="{50CFAE54-A75C-4775-BC9F-4E2C48647221}" dt="2024-06-07T09:26:12.436" v="97" actId="27636"/>
        <pc:sldMkLst>
          <pc:docMk/>
          <pc:sldMk cId="2220991736" sldId="265"/>
        </pc:sldMkLst>
        <pc:spChg chg="mod">
          <ac:chgData name="William Itotia" userId="3fc66d6d6e142ffd" providerId="LiveId" clId="{50CFAE54-A75C-4775-BC9F-4E2C48647221}" dt="2024-06-07T09:25:34.868" v="14" actId="20577"/>
          <ac:spMkLst>
            <pc:docMk/>
            <pc:sldMk cId="2220991736" sldId="265"/>
            <ac:spMk id="2" creationId="{8E6FA532-FE79-B800-9319-5A10F2D07CEB}"/>
          </ac:spMkLst>
        </pc:spChg>
        <pc:spChg chg="mod">
          <ac:chgData name="William Itotia" userId="3fc66d6d6e142ffd" providerId="LiveId" clId="{50CFAE54-A75C-4775-BC9F-4E2C48647221}" dt="2024-06-07T09:26:12.436" v="97" actId="27636"/>
          <ac:spMkLst>
            <pc:docMk/>
            <pc:sldMk cId="2220991736" sldId="265"/>
            <ac:spMk id="3" creationId="{AD5D3937-4A07-2A35-7092-725527DF3C22}"/>
          </ac:spMkLst>
        </pc:spChg>
      </pc:sldChg>
      <pc:sldChg chg="addSp modSp new mod setBg addAnim setClrOvrMap">
        <pc:chgData name="William Itotia" userId="3fc66d6d6e142ffd" providerId="LiveId" clId="{50CFAE54-A75C-4775-BC9F-4E2C48647221}" dt="2024-06-07T09:26:59.906" v="156"/>
        <pc:sldMkLst>
          <pc:docMk/>
          <pc:sldMk cId="818161778" sldId="266"/>
        </pc:sldMkLst>
        <pc:spChg chg="mod">
          <ac:chgData name="William Itotia" userId="3fc66d6d6e142ffd" providerId="LiveId" clId="{50CFAE54-A75C-4775-BC9F-4E2C48647221}" dt="2024-06-07T09:26:59.902" v="155" actId="26606"/>
          <ac:spMkLst>
            <pc:docMk/>
            <pc:sldMk cId="818161778" sldId="266"/>
            <ac:spMk id="2" creationId="{09F549E7-29CD-A246-DCBC-EC787BE1989E}"/>
          </ac:spMkLst>
        </pc:spChg>
        <pc:spChg chg="mod">
          <ac:chgData name="William Itotia" userId="3fc66d6d6e142ffd" providerId="LiveId" clId="{50CFAE54-A75C-4775-BC9F-4E2C48647221}" dt="2024-06-07T09:26:59.902" v="155" actId="26606"/>
          <ac:spMkLst>
            <pc:docMk/>
            <pc:sldMk cId="818161778" sldId="266"/>
            <ac:spMk id="3" creationId="{D427E5FA-3D23-0F77-9634-1F640C1BF6EC}"/>
          </ac:spMkLst>
        </pc:spChg>
        <pc:spChg chg="add">
          <ac:chgData name="William Itotia" userId="3fc66d6d6e142ffd" providerId="LiveId" clId="{50CFAE54-A75C-4775-BC9F-4E2C48647221}" dt="2024-06-07T09:26:59.902" v="155" actId="26606"/>
          <ac:spMkLst>
            <pc:docMk/>
            <pc:sldMk cId="818161778" sldId="266"/>
            <ac:spMk id="9" creationId="{10C9A191-62EE-4A86-8FF9-6794BC3C58A7}"/>
          </ac:spMkLst>
        </pc:spChg>
        <pc:spChg chg="add">
          <ac:chgData name="William Itotia" userId="3fc66d6d6e142ffd" providerId="LiveId" clId="{50CFAE54-A75C-4775-BC9F-4E2C48647221}" dt="2024-06-07T09:26:59.902" v="155" actId="26606"/>
          <ac:spMkLst>
            <pc:docMk/>
            <pc:sldMk cId="818161778" sldId="266"/>
            <ac:spMk id="11" creationId="{6222F81D-28CB-42CB-9961-602C33F65295}"/>
          </ac:spMkLst>
        </pc:spChg>
        <pc:spChg chg="add">
          <ac:chgData name="William Itotia" userId="3fc66d6d6e142ffd" providerId="LiveId" clId="{50CFAE54-A75C-4775-BC9F-4E2C48647221}" dt="2024-06-07T09:26:59.902" v="155" actId="26606"/>
          <ac:spMkLst>
            <pc:docMk/>
            <pc:sldMk cId="818161778" sldId="266"/>
            <ac:spMk id="15" creationId="{4E75910E-4112-4447-8981-4CA7ACEF94BA}"/>
          </ac:spMkLst>
        </pc:spChg>
        <pc:picChg chg="add">
          <ac:chgData name="William Itotia" userId="3fc66d6d6e142ffd" providerId="LiveId" clId="{50CFAE54-A75C-4775-BC9F-4E2C48647221}" dt="2024-06-07T09:26:59.902" v="155" actId="26606"/>
          <ac:picMkLst>
            <pc:docMk/>
            <pc:sldMk cId="818161778" sldId="266"/>
            <ac:picMk id="5" creationId="{8F4AB496-B86F-8A7A-045C-925EEBC30700}"/>
          </ac:picMkLst>
        </pc:picChg>
        <pc:cxnChg chg="add">
          <ac:chgData name="William Itotia" userId="3fc66d6d6e142ffd" providerId="LiveId" clId="{50CFAE54-A75C-4775-BC9F-4E2C48647221}" dt="2024-06-07T09:26:59.902" v="155" actId="26606"/>
          <ac:cxnSpMkLst>
            <pc:docMk/>
            <pc:sldMk cId="818161778" sldId="266"/>
            <ac:cxnSpMk id="13" creationId="{081E1E49-F752-49CA-BFF6-1303B0A8AA03}"/>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6/7/2024</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9966206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6/7/2024</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15190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6/7/2024</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2191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6/7/2024</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392882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6/7/2024</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089918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6/7/2024</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7155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6/7/2024</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375985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6/7/2024</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44606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6/7/2024</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832161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6/7/2024</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3696682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6/7/2024</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3528049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6/7/2024</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4067101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D267FB-0BDC-147E-3F60-16E6AEC25B5A}"/>
              </a:ext>
            </a:extLst>
          </p:cNvPr>
          <p:cNvSpPr>
            <a:spLocks noGrp="1"/>
          </p:cNvSpPr>
          <p:nvPr>
            <p:ph type="ctrTitle"/>
          </p:nvPr>
        </p:nvSpPr>
        <p:spPr>
          <a:xfrm>
            <a:off x="7587182" y="893935"/>
            <a:ext cx="3756670" cy="3339390"/>
          </a:xfrm>
        </p:spPr>
        <p:txBody>
          <a:bodyPr anchor="b">
            <a:normAutofit/>
          </a:bodyPr>
          <a:lstStyle/>
          <a:p>
            <a:r>
              <a:rPr lang="en-US" sz="4700"/>
              <a:t>SyriaTel Customer Chrun Prediction and Reduction</a:t>
            </a:r>
            <a:endParaRPr lang="en-GB" sz="4700"/>
          </a:p>
        </p:txBody>
      </p:sp>
      <p:sp>
        <p:nvSpPr>
          <p:cNvPr id="3" name="Subtitle 2">
            <a:extLst>
              <a:ext uri="{FF2B5EF4-FFF2-40B4-BE49-F238E27FC236}">
                <a16:creationId xmlns:a16="http://schemas.microsoft.com/office/drawing/2014/main" id="{3490A9E1-54EF-C6A6-10F9-DCC30F8006F5}"/>
              </a:ext>
            </a:extLst>
          </p:cNvPr>
          <p:cNvSpPr>
            <a:spLocks noGrp="1"/>
          </p:cNvSpPr>
          <p:nvPr>
            <p:ph type="subTitle" idx="1"/>
          </p:nvPr>
        </p:nvSpPr>
        <p:spPr>
          <a:xfrm>
            <a:off x="7587181" y="4382814"/>
            <a:ext cx="3756669" cy="1403837"/>
          </a:xfrm>
        </p:spPr>
        <p:txBody>
          <a:bodyPr anchor="t">
            <a:normAutofit/>
          </a:bodyPr>
          <a:lstStyle/>
          <a:p>
            <a:r>
              <a:rPr lang="en-US" dirty="0"/>
              <a:t>William Itotia</a:t>
            </a:r>
            <a:endParaRPr lang="en-GB" dirty="0"/>
          </a:p>
        </p:txBody>
      </p:sp>
      <p:pic>
        <p:nvPicPr>
          <p:cNvPr id="4" name="Picture 3">
            <a:extLst>
              <a:ext uri="{FF2B5EF4-FFF2-40B4-BE49-F238E27FC236}">
                <a16:creationId xmlns:a16="http://schemas.microsoft.com/office/drawing/2014/main" id="{25EF2419-4F74-DE28-C29C-BB41323AD968}"/>
              </a:ext>
            </a:extLst>
          </p:cNvPr>
          <p:cNvPicPr>
            <a:picLocks noChangeAspect="1"/>
          </p:cNvPicPr>
          <p:nvPr/>
        </p:nvPicPr>
        <p:blipFill rotWithShape="1">
          <a:blip r:embed="rId2"/>
          <a:srcRect l="19139" r="18721"/>
          <a:stretch/>
        </p:blipFill>
        <p:spPr>
          <a:xfrm>
            <a:off x="20" y="10"/>
            <a:ext cx="7102529" cy="6857990"/>
          </a:xfrm>
          <a:prstGeom prst="rect">
            <a:avLst/>
          </a:prstGeom>
        </p:spPr>
      </p:pic>
      <p:sp>
        <p:nvSpPr>
          <p:cNvPr id="11"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984265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Four Things I've Learned After Three Years as a Data Scientist">
            <a:extLst>
              <a:ext uri="{FF2B5EF4-FFF2-40B4-BE49-F238E27FC236}">
                <a16:creationId xmlns:a16="http://schemas.microsoft.com/office/drawing/2014/main" id="{D81B3DBD-2926-976A-548D-3F74C8D38174}"/>
              </a:ext>
            </a:extLst>
          </p:cNvPr>
          <p:cNvPicPr>
            <a:picLocks noChangeAspect="1" noChangeArrowheads="1"/>
          </p:cNvPicPr>
          <p:nvPr/>
        </p:nvPicPr>
        <p:blipFill rotWithShape="1">
          <a:blip r:embed="rId2">
            <a:duotone>
              <a:schemeClr val="bg2">
                <a:shade val="45000"/>
                <a:satMod val="135000"/>
              </a:schemeClr>
              <a:prstClr val="white"/>
            </a:duotone>
            <a:alphaModFix amt="30000"/>
            <a:extLst>
              <a:ext uri="{28A0092B-C50C-407E-A947-70E740481C1C}">
                <a14:useLocalDpi xmlns:a14="http://schemas.microsoft.com/office/drawing/2010/main" val="0"/>
              </a:ext>
            </a:extLst>
          </a:blip>
          <a:srcRect/>
          <a:stretch/>
        </p:blipFill>
        <p:spPr bwMode="auto">
          <a:xfrm>
            <a:off x="8701" y="10"/>
            <a:ext cx="12192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E6FA532-FE79-B800-9319-5A10F2D07CEB}"/>
              </a:ext>
            </a:extLst>
          </p:cNvPr>
          <p:cNvSpPr>
            <a:spLocks noGrp="1"/>
          </p:cNvSpPr>
          <p:nvPr>
            <p:ph type="title"/>
          </p:nvPr>
        </p:nvSpPr>
        <p:spPr>
          <a:xfrm>
            <a:off x="758952" y="1201002"/>
            <a:ext cx="3831335" cy="4312829"/>
          </a:xfrm>
        </p:spPr>
        <p:txBody>
          <a:bodyPr>
            <a:normAutofit/>
          </a:bodyPr>
          <a:lstStyle/>
          <a:p>
            <a:r>
              <a:rPr lang="en-US" sz="3800" dirty="0"/>
              <a:t>Recommendations/ Next Steps</a:t>
            </a:r>
            <a:endParaRPr lang="en-GB" sz="3800" dirty="0"/>
          </a:p>
        </p:txBody>
      </p:sp>
      <p:cxnSp>
        <p:nvCxnSpPr>
          <p:cNvPr id="3083" name="Straight Connector 3082">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D5D3937-4A07-2A35-7092-725527DF3C22}"/>
              </a:ext>
            </a:extLst>
          </p:cNvPr>
          <p:cNvSpPr>
            <a:spLocks noGrp="1"/>
          </p:cNvSpPr>
          <p:nvPr>
            <p:ph idx="1"/>
          </p:nvPr>
        </p:nvSpPr>
        <p:spPr>
          <a:xfrm>
            <a:off x="4968714" y="1143293"/>
            <a:ext cx="6493559" cy="5401712"/>
          </a:xfrm>
        </p:spPr>
        <p:txBody>
          <a:bodyPr>
            <a:normAutofit fontScale="92500" lnSpcReduction="10000"/>
          </a:bodyPr>
          <a:lstStyle/>
          <a:p>
            <a:pPr marL="0" indent="0">
              <a:lnSpc>
                <a:spcPct val="100000"/>
              </a:lnSpc>
              <a:buNone/>
            </a:pPr>
            <a:r>
              <a:rPr lang="en-US" sz="1600" b="1" dirty="0"/>
              <a:t>Predicting Churn:</a:t>
            </a:r>
          </a:p>
          <a:p>
            <a:pPr>
              <a:lnSpc>
                <a:spcPct val="100000"/>
              </a:lnSpc>
            </a:pPr>
            <a:r>
              <a:rPr lang="en-US" sz="1600" dirty="0"/>
              <a:t>The </a:t>
            </a:r>
            <a:r>
              <a:rPr lang="en-US" sz="1600" dirty="0" err="1"/>
              <a:t>xgboost</a:t>
            </a:r>
            <a:r>
              <a:rPr lang="en-US" sz="1600" dirty="0"/>
              <a:t> model that we are using achieves an accuracy of 96% and a ROC AUC score of 92%, indicating strong predictive power and the model's ability to discriminate between classes eliminating bias</a:t>
            </a:r>
          </a:p>
          <a:p>
            <a:pPr>
              <a:lnSpc>
                <a:spcPct val="100000"/>
              </a:lnSpc>
            </a:pPr>
            <a:endParaRPr lang="en-US" sz="1600" dirty="0"/>
          </a:p>
          <a:p>
            <a:pPr marL="0" indent="0">
              <a:lnSpc>
                <a:spcPct val="100000"/>
              </a:lnSpc>
              <a:buNone/>
            </a:pPr>
            <a:r>
              <a:rPr lang="en-US" sz="1600" b="1" dirty="0"/>
              <a:t>Reducing Churn</a:t>
            </a:r>
            <a:r>
              <a:rPr lang="en-US" sz="1600" dirty="0"/>
              <a:t>:</a:t>
            </a:r>
          </a:p>
          <a:p>
            <a:pPr marL="0" indent="0">
              <a:lnSpc>
                <a:spcPct val="100000"/>
              </a:lnSpc>
              <a:buNone/>
            </a:pPr>
            <a:r>
              <a:rPr lang="en-US" sz="1600" dirty="0"/>
              <a:t>Syria Tel’s next steps should be to reduce churn by doing the following:</a:t>
            </a:r>
          </a:p>
          <a:p>
            <a:pPr>
              <a:lnSpc>
                <a:spcPct val="100000"/>
              </a:lnSpc>
            </a:pPr>
            <a:r>
              <a:rPr lang="en-US" sz="1600" dirty="0"/>
              <a:t>Focus retention efforts on customers with high predicted churn probabilities, offering tailored incentives and improving service quality in identified areas. </a:t>
            </a:r>
          </a:p>
          <a:p>
            <a:pPr>
              <a:lnSpc>
                <a:spcPct val="100000"/>
              </a:lnSpc>
            </a:pPr>
            <a:r>
              <a:rPr lang="en-US" sz="1600" dirty="0"/>
              <a:t>Which can be done by offering a more incentivized international plan package </a:t>
            </a:r>
            <a:r>
              <a:rPr lang="en-US" sz="1600" dirty="0" err="1"/>
              <a:t>e.g</a:t>
            </a:r>
            <a:r>
              <a:rPr lang="en-US" sz="1600" dirty="0"/>
              <a:t> with better rates. </a:t>
            </a:r>
          </a:p>
          <a:p>
            <a:pPr>
              <a:lnSpc>
                <a:spcPct val="100000"/>
              </a:lnSpc>
            </a:pPr>
            <a:r>
              <a:rPr lang="en-US" sz="1600" dirty="0"/>
              <a:t>Ensure high quality services to customers that use the product the most as they bring in the most money and losing them would cost the company a lot.</a:t>
            </a:r>
          </a:p>
          <a:p>
            <a:pPr>
              <a:lnSpc>
                <a:spcPct val="100000"/>
              </a:lnSpc>
            </a:pPr>
            <a:r>
              <a:rPr lang="en-US" sz="1600" dirty="0"/>
              <a:t> Offer a voice mail plan to more customers as it is seen that they are less likely to churn. Finally, communicate with the customers through customer service calls as you can be able to gain their feedback and implement what they are suggesting. As it is seen that churn rate reduces as customer service calls increase.</a:t>
            </a:r>
            <a:endParaRPr lang="en-GB" sz="1600" dirty="0"/>
          </a:p>
        </p:txBody>
      </p:sp>
      <p:sp>
        <p:nvSpPr>
          <p:cNvPr id="3085"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220991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lectronic circuit board">
            <a:extLst>
              <a:ext uri="{FF2B5EF4-FFF2-40B4-BE49-F238E27FC236}">
                <a16:creationId xmlns:a16="http://schemas.microsoft.com/office/drawing/2014/main" id="{8F4AB496-B86F-8A7A-045C-925EEBC30700}"/>
              </a:ext>
            </a:extLst>
          </p:cNvPr>
          <p:cNvPicPr>
            <a:picLocks noChangeAspect="1"/>
          </p:cNvPicPr>
          <p:nvPr/>
        </p:nvPicPr>
        <p:blipFill rotWithShape="1">
          <a:blip r:embed="rId2">
            <a:duotone>
              <a:schemeClr val="bg2">
                <a:shade val="45000"/>
                <a:satMod val="135000"/>
              </a:schemeClr>
              <a:prstClr val="white"/>
            </a:duotone>
            <a:alphaModFix amt="40000"/>
          </a:blip>
          <a:srcRect t="1573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F549E7-29CD-A246-DCBC-EC787BE1989E}"/>
              </a:ext>
            </a:extLst>
          </p:cNvPr>
          <p:cNvSpPr>
            <a:spLocks noGrp="1"/>
          </p:cNvSpPr>
          <p:nvPr>
            <p:ph type="title"/>
          </p:nvPr>
        </p:nvSpPr>
        <p:spPr>
          <a:xfrm>
            <a:off x="758952" y="1201002"/>
            <a:ext cx="3831335" cy="4312829"/>
          </a:xfrm>
        </p:spPr>
        <p:txBody>
          <a:bodyPr>
            <a:normAutofit/>
          </a:bodyPr>
          <a:lstStyle/>
          <a:p>
            <a:r>
              <a:rPr lang="en-US" dirty="0"/>
              <a:t>Thank You</a:t>
            </a:r>
            <a:br>
              <a:rPr lang="en-US" dirty="0"/>
            </a:br>
            <a:endParaRPr lang="en-GB" dirty="0"/>
          </a:p>
        </p:txBody>
      </p:sp>
      <p:cxnSp>
        <p:nvCxnSpPr>
          <p:cNvPr id="13" name="Straight Connector 12">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27E5FA-3D23-0F77-9634-1F640C1BF6EC}"/>
              </a:ext>
            </a:extLst>
          </p:cNvPr>
          <p:cNvSpPr>
            <a:spLocks noGrp="1"/>
          </p:cNvSpPr>
          <p:nvPr>
            <p:ph idx="1"/>
          </p:nvPr>
        </p:nvSpPr>
        <p:spPr>
          <a:xfrm>
            <a:off x="5232992" y="1201002"/>
            <a:ext cx="6197007" cy="4312829"/>
          </a:xfrm>
        </p:spPr>
        <p:txBody>
          <a:bodyPr>
            <a:normAutofit/>
          </a:bodyPr>
          <a:lstStyle/>
          <a:p>
            <a:pPr marL="0" indent="0">
              <a:buNone/>
            </a:pPr>
            <a:r>
              <a:rPr lang="en-US"/>
              <a:t>William Itotia - Data Science</a:t>
            </a:r>
            <a:endParaRPr lang="en-GB" dirty="0"/>
          </a:p>
        </p:txBody>
      </p:sp>
      <p:sp>
        <p:nvSpPr>
          <p:cNvPr id="15"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81816177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233C7D-FDFE-3B1F-87CB-99C555BAEE3A}"/>
              </a:ext>
            </a:extLst>
          </p:cNvPr>
          <p:cNvSpPr>
            <a:spLocks noGrp="1"/>
          </p:cNvSpPr>
          <p:nvPr>
            <p:ph type="title"/>
          </p:nvPr>
        </p:nvSpPr>
        <p:spPr>
          <a:xfrm>
            <a:off x="758952" y="758951"/>
            <a:ext cx="4782039" cy="1966747"/>
          </a:xfrm>
        </p:spPr>
        <p:txBody>
          <a:bodyPr anchor="ctr">
            <a:normAutofit/>
          </a:bodyPr>
          <a:lstStyle/>
          <a:p>
            <a:r>
              <a:rPr lang="en-US" dirty="0"/>
              <a:t>Overview</a:t>
            </a:r>
            <a:endParaRPr lang="en-GB" dirty="0"/>
          </a:p>
        </p:txBody>
      </p:sp>
      <p:cxnSp>
        <p:nvCxnSpPr>
          <p:cNvPr id="11" name="Straight Connector 10">
            <a:extLst>
              <a:ext uri="{FF2B5EF4-FFF2-40B4-BE49-F238E27FC236}">
                <a16:creationId xmlns:a16="http://schemas.microsoft.com/office/drawing/2014/main" id="{AEF97C72-3F89-4F0A-9629-01818B389C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503" y="2954301"/>
            <a:ext cx="47548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C08A19-343E-21E8-0504-8FF067F57A9E}"/>
              </a:ext>
            </a:extLst>
          </p:cNvPr>
          <p:cNvSpPr>
            <a:spLocks noGrp="1"/>
          </p:cNvSpPr>
          <p:nvPr>
            <p:ph idx="1"/>
          </p:nvPr>
        </p:nvSpPr>
        <p:spPr>
          <a:xfrm>
            <a:off x="758826" y="3161684"/>
            <a:ext cx="4782166" cy="2620405"/>
          </a:xfrm>
        </p:spPr>
        <p:txBody>
          <a:bodyPr>
            <a:normAutofit/>
          </a:bodyPr>
          <a:lstStyle/>
          <a:p>
            <a:pPr>
              <a:lnSpc>
                <a:spcPct val="100000"/>
              </a:lnSpc>
            </a:pPr>
            <a:r>
              <a:rPr lang="en-US" sz="1700" dirty="0" err="1"/>
              <a:t>SyriaTel</a:t>
            </a:r>
            <a:r>
              <a:rPr lang="en-US" sz="1700" dirty="0"/>
              <a:t>, a telecommunications company, is facing customer churn issues. Customer churn, the act of customers discontinuing services, is a critical problem impacting revenue. The Chief Marketing Officer aims to gain insight from us to predict and reduce churn rates to enhance customer loyalty and revenue growth.</a:t>
            </a:r>
            <a:endParaRPr lang="en-GB" sz="1700" dirty="0"/>
          </a:p>
        </p:txBody>
      </p:sp>
      <p:pic>
        <p:nvPicPr>
          <p:cNvPr id="5" name="Picture 4" descr="Light bulb on yellow background with sketched light beams and cord">
            <a:extLst>
              <a:ext uri="{FF2B5EF4-FFF2-40B4-BE49-F238E27FC236}">
                <a16:creationId xmlns:a16="http://schemas.microsoft.com/office/drawing/2014/main" id="{848E0EEE-61BF-50E4-5455-AEDF99F9FEC8}"/>
              </a:ext>
            </a:extLst>
          </p:cNvPr>
          <p:cNvPicPr>
            <a:picLocks noChangeAspect="1"/>
          </p:cNvPicPr>
          <p:nvPr/>
        </p:nvPicPr>
        <p:blipFill rotWithShape="1">
          <a:blip r:embed="rId2"/>
          <a:srcRect l="44796" r="538"/>
          <a:stretch/>
        </p:blipFill>
        <p:spPr>
          <a:xfrm>
            <a:off x="6096000" y="10"/>
            <a:ext cx="6095998" cy="6857990"/>
          </a:xfrm>
          <a:prstGeom prst="rect">
            <a:avLst/>
          </a:prstGeom>
        </p:spPr>
      </p:pic>
      <p:sp>
        <p:nvSpPr>
          <p:cNvPr id="1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660720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C699C4-533E-E007-0DEE-A564410933CF}"/>
              </a:ext>
            </a:extLst>
          </p:cNvPr>
          <p:cNvSpPr>
            <a:spLocks noGrp="1"/>
          </p:cNvSpPr>
          <p:nvPr>
            <p:ph type="title"/>
          </p:nvPr>
        </p:nvSpPr>
        <p:spPr>
          <a:xfrm>
            <a:off x="1068497" y="373240"/>
            <a:ext cx="5312254" cy="1540106"/>
          </a:xfrm>
        </p:spPr>
        <p:txBody>
          <a:bodyPr>
            <a:normAutofit/>
          </a:bodyPr>
          <a:lstStyle/>
          <a:p>
            <a:r>
              <a:rPr lang="en-US" sz="5100"/>
              <a:t>Business and Data Understanding</a:t>
            </a:r>
            <a:endParaRPr lang="en-GB" sz="5100"/>
          </a:p>
        </p:txBody>
      </p:sp>
      <p:cxnSp>
        <p:nvCxnSpPr>
          <p:cNvPr id="25" name="Straight Connector 24">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F8BC40-EA0E-BEB8-ED25-DABD8F0CCFEE}"/>
              </a:ext>
            </a:extLst>
          </p:cNvPr>
          <p:cNvSpPr>
            <a:spLocks noGrp="1"/>
          </p:cNvSpPr>
          <p:nvPr>
            <p:ph idx="1"/>
          </p:nvPr>
        </p:nvSpPr>
        <p:spPr>
          <a:xfrm>
            <a:off x="1068497" y="2102064"/>
            <a:ext cx="5312254" cy="4755936"/>
          </a:xfrm>
        </p:spPr>
        <p:txBody>
          <a:bodyPr>
            <a:normAutofit/>
          </a:bodyPr>
          <a:lstStyle/>
          <a:p>
            <a:pPr>
              <a:lnSpc>
                <a:spcPct val="100000"/>
              </a:lnSpc>
            </a:pPr>
            <a:r>
              <a:rPr lang="en-US" sz="1500" dirty="0"/>
              <a:t>The primary stakeholder for this project is the Chief Marketing Officer (CMO) of </a:t>
            </a:r>
            <a:r>
              <a:rPr lang="en-US" sz="1500" dirty="0" err="1"/>
              <a:t>SyriaTel</a:t>
            </a:r>
            <a:r>
              <a:rPr lang="en-US" sz="1500" dirty="0"/>
              <a:t>. The CMO is responsible for overseeing the company's marketing strategies and customer retention efforts. By identifying patterns of customer churn, the CMO can implement targeted marketing campaigns and retention strategies to minimize churn rates and enhance customer loyalty.</a:t>
            </a:r>
          </a:p>
          <a:p>
            <a:pPr>
              <a:lnSpc>
                <a:spcPct val="100000"/>
              </a:lnSpc>
            </a:pPr>
            <a:endParaRPr lang="en-US" sz="1500" dirty="0"/>
          </a:p>
          <a:p>
            <a:pPr marL="0" indent="0">
              <a:lnSpc>
                <a:spcPct val="100000"/>
              </a:lnSpc>
              <a:buNone/>
            </a:pPr>
            <a:r>
              <a:rPr lang="en-US" sz="1500" dirty="0"/>
              <a:t>   Our objectives are to:</a:t>
            </a:r>
          </a:p>
          <a:p>
            <a:pPr marL="0" indent="0">
              <a:lnSpc>
                <a:spcPct val="100000"/>
              </a:lnSpc>
              <a:buNone/>
            </a:pPr>
            <a:r>
              <a:rPr lang="en-US" sz="1500" dirty="0"/>
              <a:t>   	1. Identify causes of customer churn.</a:t>
            </a:r>
          </a:p>
          <a:p>
            <a:pPr marL="0" indent="0">
              <a:lnSpc>
                <a:spcPct val="100000"/>
              </a:lnSpc>
              <a:buNone/>
            </a:pPr>
            <a:r>
              <a:rPr lang="en-US" sz="1500" dirty="0"/>
              <a:t>	2. Predict customer churn rates.</a:t>
            </a:r>
          </a:p>
          <a:p>
            <a:pPr marL="0" indent="0">
              <a:lnSpc>
                <a:spcPct val="100000"/>
              </a:lnSpc>
              <a:buNone/>
            </a:pPr>
            <a:r>
              <a:rPr lang="en-US" sz="1500" dirty="0"/>
              <a:t>	3. Reduce customer churn rates.</a:t>
            </a:r>
          </a:p>
          <a:p>
            <a:pPr>
              <a:lnSpc>
                <a:spcPct val="100000"/>
              </a:lnSpc>
            </a:pPr>
            <a:r>
              <a:rPr lang="en-US" sz="1500" dirty="0"/>
              <a:t>The project utilizes the </a:t>
            </a:r>
            <a:r>
              <a:rPr lang="en-US" sz="1500" dirty="0" err="1"/>
              <a:t>SyriaTel</a:t>
            </a:r>
            <a:r>
              <a:rPr lang="en-US" sz="1500" dirty="0"/>
              <a:t> Customer Churn dataset, containing information on customer attributes and churn status.</a:t>
            </a:r>
          </a:p>
          <a:p>
            <a:pPr>
              <a:lnSpc>
                <a:spcPct val="100000"/>
              </a:lnSpc>
            </a:pPr>
            <a:endParaRPr lang="en-GB" sz="1100" dirty="0"/>
          </a:p>
        </p:txBody>
      </p:sp>
      <p:pic>
        <p:nvPicPr>
          <p:cNvPr id="5" name="Picture 4" descr="Magnifying glass showing decling performance">
            <a:extLst>
              <a:ext uri="{FF2B5EF4-FFF2-40B4-BE49-F238E27FC236}">
                <a16:creationId xmlns:a16="http://schemas.microsoft.com/office/drawing/2014/main" id="{BD92D350-AAA9-7C45-8046-6FC6012DE5B1}"/>
              </a:ext>
            </a:extLst>
          </p:cNvPr>
          <p:cNvPicPr>
            <a:picLocks noChangeAspect="1"/>
          </p:cNvPicPr>
          <p:nvPr/>
        </p:nvPicPr>
        <p:blipFill rotWithShape="1">
          <a:blip r:embed="rId2"/>
          <a:srcRect l="8152" r="41089" b="-1"/>
          <a:stretch/>
        </p:blipFill>
        <p:spPr>
          <a:xfrm>
            <a:off x="6976934" y="10"/>
            <a:ext cx="5215066" cy="685799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p:spPr>
      </p:pic>
      <p:sp>
        <p:nvSpPr>
          <p:cNvPr id="2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75784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656E89-EA47-5052-711D-87619C1DC36D}"/>
              </a:ext>
            </a:extLst>
          </p:cNvPr>
          <p:cNvSpPr>
            <a:spLocks noGrp="1"/>
          </p:cNvSpPr>
          <p:nvPr>
            <p:ph type="title"/>
          </p:nvPr>
        </p:nvSpPr>
        <p:spPr>
          <a:xfrm>
            <a:off x="758952" y="758951"/>
            <a:ext cx="4782039" cy="1966747"/>
          </a:xfrm>
        </p:spPr>
        <p:txBody>
          <a:bodyPr vert="horz" lIns="91440" tIns="45720" rIns="91440" bIns="45720" rtlCol="0" anchor="ctr">
            <a:normAutofit/>
          </a:bodyPr>
          <a:lstStyle/>
          <a:p>
            <a:r>
              <a:rPr lang="en-US" i="1" kern="1200" spc="100" baseline="0">
                <a:solidFill>
                  <a:schemeClr val="tx1">
                    <a:lumMod val="85000"/>
                    <a:lumOff val="15000"/>
                  </a:schemeClr>
                </a:solidFill>
                <a:latin typeface="+mj-lt"/>
                <a:ea typeface="+mj-ea"/>
                <a:cs typeface="+mj-cs"/>
              </a:rPr>
              <a:t>Visualizations</a:t>
            </a:r>
          </a:p>
        </p:txBody>
      </p:sp>
      <p:cxnSp>
        <p:nvCxnSpPr>
          <p:cNvPr id="13" name="Straight Connector 12">
            <a:extLst>
              <a:ext uri="{FF2B5EF4-FFF2-40B4-BE49-F238E27FC236}">
                <a16:creationId xmlns:a16="http://schemas.microsoft.com/office/drawing/2014/main" id="{AEF97C72-3F89-4F0A-9629-01818B389C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503" y="2954301"/>
            <a:ext cx="47548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38E7C60-4342-126C-5996-8312210B4B1A}"/>
              </a:ext>
            </a:extLst>
          </p:cNvPr>
          <p:cNvSpPr txBox="1"/>
          <p:nvPr/>
        </p:nvSpPr>
        <p:spPr>
          <a:xfrm>
            <a:off x="758826" y="3161684"/>
            <a:ext cx="4782166" cy="2620405"/>
          </a:xfrm>
          <a:prstGeom prst="rect">
            <a:avLst/>
          </a:prstGeom>
        </p:spPr>
        <p:txBody>
          <a:bodyPr vert="horz" lIns="91440" tIns="45720" rIns="91440" bIns="45720" rtlCol="0">
            <a:normAutofit/>
          </a:bodyPr>
          <a:lstStyle/>
          <a:p>
            <a:pPr marL="182880">
              <a:lnSpc>
                <a:spcPct val="110000"/>
              </a:lnSpc>
              <a:spcBef>
                <a:spcPts val="400"/>
              </a:spcBef>
              <a:spcAft>
                <a:spcPts val="400"/>
              </a:spcAft>
              <a:buFont typeface="Arial" panose="020B0604020202020204" pitchFamily="34" charset="0"/>
            </a:pPr>
            <a:r>
              <a:rPr lang="en-US" dirty="0">
                <a:solidFill>
                  <a:schemeClr val="tx1">
                    <a:lumMod val="85000"/>
                    <a:lumOff val="15000"/>
                  </a:schemeClr>
                </a:solidFill>
              </a:rPr>
              <a:t>We have a higher number of customers that do not churn compared to customers that do churn which is a good sign.</a:t>
            </a:r>
          </a:p>
        </p:txBody>
      </p:sp>
      <p:pic>
        <p:nvPicPr>
          <p:cNvPr id="5" name="Content Placeholder 4">
            <a:extLst>
              <a:ext uri="{FF2B5EF4-FFF2-40B4-BE49-F238E27FC236}">
                <a16:creationId xmlns:a16="http://schemas.microsoft.com/office/drawing/2014/main" id="{CA752496-ECF8-E59D-1F51-8FDE16CDC00F}"/>
              </a:ext>
            </a:extLst>
          </p:cNvPr>
          <p:cNvPicPr>
            <a:picLocks noGrp="1" noChangeAspect="1"/>
          </p:cNvPicPr>
          <p:nvPr>
            <p:ph idx="1"/>
          </p:nvPr>
        </p:nvPicPr>
        <p:blipFill>
          <a:blip r:embed="rId2"/>
          <a:stretch>
            <a:fillRect/>
          </a:stretch>
        </p:blipFill>
        <p:spPr>
          <a:xfrm>
            <a:off x="6231886" y="1410202"/>
            <a:ext cx="5221611" cy="3720397"/>
          </a:xfrm>
          <a:prstGeom prst="rect">
            <a:avLst/>
          </a:prstGeom>
        </p:spPr>
      </p:pic>
      <p:sp>
        <p:nvSpPr>
          <p:cNvPr id="1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480980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656E89-EA47-5052-711D-87619C1DC36D}"/>
              </a:ext>
            </a:extLst>
          </p:cNvPr>
          <p:cNvSpPr>
            <a:spLocks noGrp="1"/>
          </p:cNvSpPr>
          <p:nvPr>
            <p:ph type="title"/>
          </p:nvPr>
        </p:nvSpPr>
        <p:spPr>
          <a:xfrm>
            <a:off x="758952" y="758951"/>
            <a:ext cx="4782039" cy="1966747"/>
          </a:xfrm>
        </p:spPr>
        <p:txBody>
          <a:bodyPr vert="horz" lIns="91440" tIns="45720" rIns="91440" bIns="45720" rtlCol="0" anchor="ctr">
            <a:normAutofit/>
          </a:bodyPr>
          <a:lstStyle/>
          <a:p>
            <a:r>
              <a:rPr lang="en-US" i="1" kern="1200" spc="100" baseline="0">
                <a:solidFill>
                  <a:schemeClr val="tx1">
                    <a:lumMod val="85000"/>
                    <a:lumOff val="15000"/>
                  </a:schemeClr>
                </a:solidFill>
                <a:latin typeface="+mj-lt"/>
                <a:ea typeface="+mj-ea"/>
                <a:cs typeface="+mj-cs"/>
              </a:rPr>
              <a:t>Visualizations</a:t>
            </a:r>
          </a:p>
        </p:txBody>
      </p:sp>
      <p:cxnSp>
        <p:nvCxnSpPr>
          <p:cNvPr id="13" name="Straight Connector 12">
            <a:extLst>
              <a:ext uri="{FF2B5EF4-FFF2-40B4-BE49-F238E27FC236}">
                <a16:creationId xmlns:a16="http://schemas.microsoft.com/office/drawing/2014/main" id="{AEF97C72-3F89-4F0A-9629-01818B389C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503" y="2954301"/>
            <a:ext cx="47548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38E7C60-4342-126C-5996-8312210B4B1A}"/>
              </a:ext>
            </a:extLst>
          </p:cNvPr>
          <p:cNvSpPr txBox="1"/>
          <p:nvPr/>
        </p:nvSpPr>
        <p:spPr>
          <a:xfrm>
            <a:off x="758826" y="3161684"/>
            <a:ext cx="4782166" cy="2620405"/>
          </a:xfrm>
          <a:prstGeom prst="rect">
            <a:avLst/>
          </a:prstGeom>
        </p:spPr>
        <p:txBody>
          <a:bodyPr vert="horz" lIns="91440" tIns="45720" rIns="91440" bIns="45720" rtlCol="0">
            <a:normAutofit/>
          </a:bodyPr>
          <a:lstStyle/>
          <a:p>
            <a:pPr marL="182880">
              <a:lnSpc>
                <a:spcPct val="110000"/>
              </a:lnSpc>
              <a:spcBef>
                <a:spcPts val="400"/>
              </a:spcBef>
              <a:spcAft>
                <a:spcPts val="400"/>
              </a:spcAft>
              <a:buFont typeface="Arial" panose="020B0604020202020204" pitchFamily="34" charset="0"/>
            </a:pPr>
            <a:r>
              <a:rPr lang="en-US" dirty="0">
                <a:solidFill>
                  <a:schemeClr val="tx1">
                    <a:lumMod val="85000"/>
                    <a:lumOff val="15000"/>
                  </a:schemeClr>
                </a:solidFill>
              </a:rPr>
              <a:t>International Plans seem to have a higher churn rate than the national one. Which seems to be very high having a churn rate of 0.04.</a:t>
            </a:r>
          </a:p>
        </p:txBody>
      </p:sp>
      <p:sp>
        <p:nvSpPr>
          <p:cNvPr id="1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8" name="Picture 7">
            <a:extLst>
              <a:ext uri="{FF2B5EF4-FFF2-40B4-BE49-F238E27FC236}">
                <a16:creationId xmlns:a16="http://schemas.microsoft.com/office/drawing/2014/main" id="{64DAA729-9C55-2BCD-719B-5993E0B0487F}"/>
              </a:ext>
            </a:extLst>
          </p:cNvPr>
          <p:cNvPicPr>
            <a:picLocks noChangeAspect="1"/>
          </p:cNvPicPr>
          <p:nvPr/>
        </p:nvPicPr>
        <p:blipFill>
          <a:blip r:embed="rId2"/>
          <a:stretch>
            <a:fillRect/>
          </a:stretch>
        </p:blipFill>
        <p:spPr>
          <a:xfrm>
            <a:off x="5711761" y="1344168"/>
            <a:ext cx="5191125" cy="3724275"/>
          </a:xfrm>
          <a:prstGeom prst="rect">
            <a:avLst/>
          </a:prstGeom>
        </p:spPr>
      </p:pic>
    </p:spTree>
    <p:extLst>
      <p:ext uri="{BB962C8B-B14F-4D97-AF65-F5344CB8AC3E}">
        <p14:creationId xmlns:p14="http://schemas.microsoft.com/office/powerpoint/2010/main" val="1075053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656E89-EA47-5052-711D-87619C1DC36D}"/>
              </a:ext>
            </a:extLst>
          </p:cNvPr>
          <p:cNvSpPr>
            <a:spLocks noGrp="1"/>
          </p:cNvSpPr>
          <p:nvPr>
            <p:ph type="title"/>
          </p:nvPr>
        </p:nvSpPr>
        <p:spPr>
          <a:xfrm>
            <a:off x="758952" y="758951"/>
            <a:ext cx="4782039" cy="1966747"/>
          </a:xfrm>
        </p:spPr>
        <p:txBody>
          <a:bodyPr vert="horz" lIns="91440" tIns="45720" rIns="91440" bIns="45720" rtlCol="0" anchor="ctr">
            <a:normAutofit/>
          </a:bodyPr>
          <a:lstStyle/>
          <a:p>
            <a:r>
              <a:rPr lang="en-US" i="1" kern="1200" spc="100" baseline="0">
                <a:solidFill>
                  <a:schemeClr val="tx1">
                    <a:lumMod val="85000"/>
                    <a:lumOff val="15000"/>
                  </a:schemeClr>
                </a:solidFill>
                <a:latin typeface="+mj-lt"/>
                <a:ea typeface="+mj-ea"/>
                <a:cs typeface="+mj-cs"/>
              </a:rPr>
              <a:t>Visualizations</a:t>
            </a:r>
          </a:p>
        </p:txBody>
      </p:sp>
      <p:cxnSp>
        <p:nvCxnSpPr>
          <p:cNvPr id="13" name="Straight Connector 12">
            <a:extLst>
              <a:ext uri="{FF2B5EF4-FFF2-40B4-BE49-F238E27FC236}">
                <a16:creationId xmlns:a16="http://schemas.microsoft.com/office/drawing/2014/main" id="{AEF97C72-3F89-4F0A-9629-01818B389C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503" y="2954301"/>
            <a:ext cx="47548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38E7C60-4342-126C-5996-8312210B4B1A}"/>
              </a:ext>
            </a:extLst>
          </p:cNvPr>
          <p:cNvSpPr txBox="1"/>
          <p:nvPr/>
        </p:nvSpPr>
        <p:spPr>
          <a:xfrm>
            <a:off x="758826" y="3161684"/>
            <a:ext cx="4782166" cy="2620405"/>
          </a:xfrm>
          <a:prstGeom prst="rect">
            <a:avLst/>
          </a:prstGeom>
        </p:spPr>
        <p:txBody>
          <a:bodyPr vert="horz" lIns="91440" tIns="45720" rIns="91440" bIns="45720" rtlCol="0">
            <a:normAutofit/>
          </a:bodyPr>
          <a:lstStyle/>
          <a:p>
            <a:pPr marL="182880">
              <a:lnSpc>
                <a:spcPct val="110000"/>
              </a:lnSpc>
              <a:spcBef>
                <a:spcPts val="400"/>
              </a:spcBef>
              <a:spcAft>
                <a:spcPts val="400"/>
              </a:spcAft>
              <a:buFont typeface="Arial" panose="020B0604020202020204" pitchFamily="34" charset="0"/>
            </a:pPr>
            <a:r>
              <a:rPr lang="en-US" dirty="0">
                <a:solidFill>
                  <a:schemeClr val="tx1">
                    <a:lumMod val="85000"/>
                    <a:lumOff val="15000"/>
                  </a:schemeClr>
                </a:solidFill>
              </a:rPr>
              <a:t>The higher the number of customer service calls the less likely a customer is to churn</a:t>
            </a:r>
          </a:p>
        </p:txBody>
      </p:sp>
      <p:sp>
        <p:nvSpPr>
          <p:cNvPr id="1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685B6B54-BEC6-70C4-6C8B-DFE719DF0727}"/>
              </a:ext>
            </a:extLst>
          </p:cNvPr>
          <p:cNvPicPr>
            <a:picLocks noChangeAspect="1"/>
          </p:cNvPicPr>
          <p:nvPr/>
        </p:nvPicPr>
        <p:blipFill>
          <a:blip r:embed="rId2"/>
          <a:stretch>
            <a:fillRect/>
          </a:stretch>
        </p:blipFill>
        <p:spPr>
          <a:xfrm>
            <a:off x="5870500" y="1310587"/>
            <a:ext cx="6179259" cy="3920485"/>
          </a:xfrm>
          <a:prstGeom prst="rect">
            <a:avLst/>
          </a:prstGeom>
        </p:spPr>
      </p:pic>
    </p:spTree>
    <p:extLst>
      <p:ext uri="{BB962C8B-B14F-4D97-AF65-F5344CB8AC3E}">
        <p14:creationId xmlns:p14="http://schemas.microsoft.com/office/powerpoint/2010/main" val="2329830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656E89-EA47-5052-711D-87619C1DC36D}"/>
              </a:ext>
            </a:extLst>
          </p:cNvPr>
          <p:cNvSpPr>
            <a:spLocks noGrp="1"/>
          </p:cNvSpPr>
          <p:nvPr>
            <p:ph type="title"/>
          </p:nvPr>
        </p:nvSpPr>
        <p:spPr>
          <a:xfrm>
            <a:off x="758952" y="758951"/>
            <a:ext cx="4782039" cy="1966747"/>
          </a:xfrm>
        </p:spPr>
        <p:txBody>
          <a:bodyPr vert="horz" lIns="91440" tIns="45720" rIns="91440" bIns="45720" rtlCol="0" anchor="ctr">
            <a:normAutofit/>
          </a:bodyPr>
          <a:lstStyle/>
          <a:p>
            <a:r>
              <a:rPr lang="en-US" i="1" kern="1200" spc="100" baseline="0">
                <a:solidFill>
                  <a:schemeClr val="tx1">
                    <a:lumMod val="85000"/>
                    <a:lumOff val="15000"/>
                  </a:schemeClr>
                </a:solidFill>
                <a:latin typeface="+mj-lt"/>
                <a:ea typeface="+mj-ea"/>
                <a:cs typeface="+mj-cs"/>
              </a:rPr>
              <a:t>Visualizations</a:t>
            </a:r>
          </a:p>
        </p:txBody>
      </p:sp>
      <p:cxnSp>
        <p:nvCxnSpPr>
          <p:cNvPr id="13" name="Straight Connector 12">
            <a:extLst>
              <a:ext uri="{FF2B5EF4-FFF2-40B4-BE49-F238E27FC236}">
                <a16:creationId xmlns:a16="http://schemas.microsoft.com/office/drawing/2014/main" id="{AEF97C72-3F89-4F0A-9629-01818B389C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503" y="2954301"/>
            <a:ext cx="47548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38E7C60-4342-126C-5996-8312210B4B1A}"/>
              </a:ext>
            </a:extLst>
          </p:cNvPr>
          <p:cNvSpPr txBox="1"/>
          <p:nvPr/>
        </p:nvSpPr>
        <p:spPr>
          <a:xfrm>
            <a:off x="758826" y="3161684"/>
            <a:ext cx="4782166" cy="2620405"/>
          </a:xfrm>
          <a:prstGeom prst="rect">
            <a:avLst/>
          </a:prstGeom>
        </p:spPr>
        <p:txBody>
          <a:bodyPr vert="horz" lIns="91440" tIns="45720" rIns="91440" bIns="45720" rtlCol="0">
            <a:normAutofit/>
          </a:bodyPr>
          <a:lstStyle/>
          <a:p>
            <a:pPr marL="182880">
              <a:lnSpc>
                <a:spcPct val="110000"/>
              </a:lnSpc>
              <a:spcBef>
                <a:spcPts val="400"/>
              </a:spcBef>
              <a:spcAft>
                <a:spcPts val="400"/>
              </a:spcAft>
              <a:buFont typeface="Arial" panose="020B0604020202020204" pitchFamily="34" charset="0"/>
            </a:pPr>
            <a:r>
              <a:rPr lang="en-US" dirty="0">
                <a:solidFill>
                  <a:schemeClr val="tx1">
                    <a:lumMod val="85000"/>
                    <a:lumOff val="15000"/>
                  </a:schemeClr>
                </a:solidFill>
              </a:rPr>
              <a:t>Customers with a voice plan have a low rate of churn seen at only 0.09 as compared to the ones without a voice mail plan.</a:t>
            </a:r>
          </a:p>
        </p:txBody>
      </p:sp>
      <p:sp>
        <p:nvSpPr>
          <p:cNvPr id="1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AA4862CF-167D-9BF7-69C0-0E22CE7B6DC7}"/>
              </a:ext>
            </a:extLst>
          </p:cNvPr>
          <p:cNvPicPr>
            <a:picLocks noChangeAspect="1"/>
          </p:cNvPicPr>
          <p:nvPr/>
        </p:nvPicPr>
        <p:blipFill>
          <a:blip r:embed="rId2"/>
          <a:stretch>
            <a:fillRect/>
          </a:stretch>
        </p:blipFill>
        <p:spPr>
          <a:xfrm>
            <a:off x="6247129" y="1475422"/>
            <a:ext cx="5536882" cy="3972332"/>
          </a:xfrm>
          <a:prstGeom prst="rect">
            <a:avLst/>
          </a:prstGeom>
        </p:spPr>
      </p:pic>
    </p:spTree>
    <p:extLst>
      <p:ext uri="{BB962C8B-B14F-4D97-AF65-F5344CB8AC3E}">
        <p14:creationId xmlns:p14="http://schemas.microsoft.com/office/powerpoint/2010/main" val="2892119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7">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w to build your data science or machine learning model, when you store  data into relational database for your e-commerce site.">
            <a:extLst>
              <a:ext uri="{FF2B5EF4-FFF2-40B4-BE49-F238E27FC236}">
                <a16:creationId xmlns:a16="http://schemas.microsoft.com/office/drawing/2014/main" id="{5715FC8F-9D8D-EAB9-FF31-740077BC8CE0}"/>
              </a:ext>
            </a:extLst>
          </p:cNvPr>
          <p:cNvPicPr>
            <a:picLocks noChangeAspect="1" noChangeArrowheads="1"/>
          </p:cNvPicPr>
          <p:nvPr/>
        </p:nvPicPr>
        <p:blipFill rotWithShape="1">
          <a:blip r:embed="rId2">
            <a:duotone>
              <a:schemeClr val="bg2">
                <a:shade val="45000"/>
                <a:satMod val="135000"/>
              </a:schemeClr>
              <a:prstClr val="white"/>
            </a:duotone>
            <a:alphaModFix amt="30000"/>
            <a:extLst>
              <a:ext uri="{28A0092B-C50C-407E-A947-70E740481C1C}">
                <a14:useLocalDpi xmlns:a14="http://schemas.microsoft.com/office/drawing/2010/main" val="0"/>
              </a:ext>
            </a:extLst>
          </a:blip>
          <a:srcRect l="2496" r="11280" b="-1"/>
          <a:stretch/>
        </p:blipFill>
        <p:spPr bwMode="auto">
          <a:xfrm>
            <a:off x="8701" y="10"/>
            <a:ext cx="12192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7940C3E-192C-7ABA-F0B9-20ABF19AF983}"/>
              </a:ext>
            </a:extLst>
          </p:cNvPr>
          <p:cNvSpPr>
            <a:spLocks noGrp="1"/>
          </p:cNvSpPr>
          <p:nvPr>
            <p:ph type="title"/>
          </p:nvPr>
        </p:nvSpPr>
        <p:spPr>
          <a:xfrm>
            <a:off x="758952" y="1201002"/>
            <a:ext cx="3831335" cy="4312829"/>
          </a:xfrm>
        </p:spPr>
        <p:txBody>
          <a:bodyPr>
            <a:normAutofit/>
          </a:bodyPr>
          <a:lstStyle/>
          <a:p>
            <a:r>
              <a:rPr lang="en-US" dirty="0"/>
              <a:t>Modelling</a:t>
            </a:r>
            <a:endParaRPr lang="en-GB" dirty="0"/>
          </a:p>
        </p:txBody>
      </p:sp>
      <p:cxnSp>
        <p:nvCxnSpPr>
          <p:cNvPr id="1050" name="Straight Connector 1049">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7AC43AA-4708-7FE8-B0AE-C61A8E695BE1}"/>
              </a:ext>
            </a:extLst>
          </p:cNvPr>
          <p:cNvSpPr>
            <a:spLocks noGrp="1"/>
          </p:cNvSpPr>
          <p:nvPr>
            <p:ph idx="1"/>
          </p:nvPr>
        </p:nvSpPr>
        <p:spPr>
          <a:xfrm>
            <a:off x="5249513" y="1607402"/>
            <a:ext cx="6197007" cy="4312829"/>
          </a:xfrm>
        </p:spPr>
        <p:txBody>
          <a:bodyPr>
            <a:normAutofit/>
          </a:bodyPr>
          <a:lstStyle/>
          <a:p>
            <a:pPr>
              <a:lnSpc>
                <a:spcPct val="100000"/>
              </a:lnSpc>
            </a:pPr>
            <a:r>
              <a:rPr lang="en-US" sz="1900" dirty="0"/>
              <a:t>We chose to use </a:t>
            </a:r>
            <a:r>
              <a:rPr lang="en-US" sz="1900" dirty="0" err="1"/>
              <a:t>XGBoost</a:t>
            </a:r>
            <a:r>
              <a:rPr lang="en-US" sz="1900" dirty="0"/>
              <a:t> for our modeling because it's good at predicting whether customers will churn or not. During our testing, we found that it's accurate about 97% of the time, which means it's usually right when it makes a prediction. It's especially good at finding customers who are likely to churn, catching about 96% of them. Even when we tested it with new data, it stayed accurate around 96% of the time, which shows that it's dependable in real-world situations. From the model we saw that the most influential features that affect customer churn are international plan, number </a:t>
            </a:r>
            <a:r>
              <a:rPr lang="en-US" sz="1900" dirty="0" err="1"/>
              <a:t>vmail</a:t>
            </a:r>
            <a:r>
              <a:rPr lang="en-US" sz="1900" dirty="0"/>
              <a:t> messages, some States, customer service calls and total day minutes.</a:t>
            </a:r>
            <a:endParaRPr lang="en-GB" sz="1900" dirty="0"/>
          </a:p>
        </p:txBody>
      </p:sp>
      <p:sp>
        <p:nvSpPr>
          <p:cNvPr id="1056"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54453766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Lead Data Scientist: What you need to know about the job">
            <a:extLst>
              <a:ext uri="{FF2B5EF4-FFF2-40B4-BE49-F238E27FC236}">
                <a16:creationId xmlns:a16="http://schemas.microsoft.com/office/drawing/2014/main" id="{443C094D-C7E9-F1CC-3B3F-61B3D0480299}"/>
              </a:ext>
            </a:extLst>
          </p:cNvPr>
          <p:cNvPicPr>
            <a:picLocks noChangeAspect="1" noChangeArrowheads="1"/>
          </p:cNvPicPr>
          <p:nvPr/>
        </p:nvPicPr>
        <p:blipFill rotWithShape="1">
          <a:blip r:embed="rId2">
            <a:duotone>
              <a:schemeClr val="bg2">
                <a:shade val="45000"/>
                <a:satMod val="135000"/>
              </a:schemeClr>
              <a:prstClr val="white"/>
            </a:duotone>
            <a:alphaModFix amt="30000"/>
            <a:extLst>
              <a:ext uri="{28A0092B-C50C-407E-A947-70E740481C1C}">
                <a14:useLocalDpi xmlns:a14="http://schemas.microsoft.com/office/drawing/2010/main" val="0"/>
              </a:ext>
            </a:extLst>
          </a:blip>
          <a:srcRect r="2223" b="1"/>
          <a:stretch/>
        </p:blipFill>
        <p:spPr bwMode="auto">
          <a:xfrm>
            <a:off x="8701" y="10"/>
            <a:ext cx="12192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5B9457F-3A52-5BF5-A51C-D481BFF98863}"/>
              </a:ext>
            </a:extLst>
          </p:cNvPr>
          <p:cNvSpPr>
            <a:spLocks noGrp="1"/>
          </p:cNvSpPr>
          <p:nvPr>
            <p:ph type="title"/>
          </p:nvPr>
        </p:nvSpPr>
        <p:spPr>
          <a:xfrm>
            <a:off x="758952" y="1201002"/>
            <a:ext cx="3831335" cy="4312829"/>
          </a:xfrm>
        </p:spPr>
        <p:txBody>
          <a:bodyPr>
            <a:normAutofit/>
          </a:bodyPr>
          <a:lstStyle/>
          <a:p>
            <a:r>
              <a:rPr lang="en-US" dirty="0"/>
              <a:t>Evaluation</a:t>
            </a:r>
            <a:endParaRPr lang="en-GB" dirty="0"/>
          </a:p>
        </p:txBody>
      </p:sp>
      <p:cxnSp>
        <p:nvCxnSpPr>
          <p:cNvPr id="2059" name="Straight Connector 2058">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D44E364-8037-CEC7-12C2-245D6EDBD909}"/>
              </a:ext>
            </a:extLst>
          </p:cNvPr>
          <p:cNvSpPr>
            <a:spLocks noGrp="1"/>
          </p:cNvSpPr>
          <p:nvPr>
            <p:ph idx="1"/>
          </p:nvPr>
        </p:nvSpPr>
        <p:spPr>
          <a:xfrm>
            <a:off x="5232992" y="1201002"/>
            <a:ext cx="6197007" cy="5027078"/>
          </a:xfrm>
        </p:spPr>
        <p:txBody>
          <a:bodyPr>
            <a:normAutofit lnSpcReduction="10000"/>
          </a:bodyPr>
          <a:lstStyle/>
          <a:p>
            <a:pPr marL="0" indent="0">
              <a:lnSpc>
                <a:spcPct val="100000"/>
              </a:lnSpc>
              <a:buNone/>
            </a:pPr>
            <a:r>
              <a:rPr lang="en-US" sz="1600" b="1" dirty="0"/>
              <a:t>Explaining Causes of Customer Churn</a:t>
            </a:r>
            <a:r>
              <a:rPr lang="en-US" sz="1600" dirty="0"/>
              <a:t>:</a:t>
            </a:r>
          </a:p>
          <a:p>
            <a:pPr>
              <a:lnSpc>
                <a:spcPct val="100000"/>
              </a:lnSpc>
            </a:pPr>
            <a:endParaRPr lang="en-US" sz="1600" dirty="0"/>
          </a:p>
          <a:p>
            <a:pPr>
              <a:lnSpc>
                <a:spcPct val="100000"/>
              </a:lnSpc>
            </a:pPr>
            <a:r>
              <a:rPr lang="en-US" sz="1600" dirty="0"/>
              <a:t>International Plan: Customers with an international plan are more likely to churn. This could be due to high costs or dissatisfaction with the plan.</a:t>
            </a:r>
          </a:p>
          <a:p>
            <a:pPr>
              <a:lnSpc>
                <a:spcPct val="100000"/>
              </a:lnSpc>
            </a:pPr>
            <a:endParaRPr lang="en-US" sz="1600" dirty="0"/>
          </a:p>
          <a:p>
            <a:pPr>
              <a:lnSpc>
                <a:spcPct val="100000"/>
              </a:lnSpc>
            </a:pPr>
            <a:r>
              <a:rPr lang="en-US" sz="1600" dirty="0"/>
              <a:t>Total Day Minutes: Higher usage during the day might correlate with churn, possibly indicating that high-usage customers are more sensitive to service quality or pricing.</a:t>
            </a:r>
          </a:p>
          <a:p>
            <a:pPr>
              <a:lnSpc>
                <a:spcPct val="100000"/>
              </a:lnSpc>
            </a:pPr>
            <a:endParaRPr lang="en-US" sz="1600" dirty="0"/>
          </a:p>
          <a:p>
            <a:pPr>
              <a:lnSpc>
                <a:spcPct val="100000"/>
              </a:lnSpc>
            </a:pPr>
            <a:r>
              <a:rPr lang="en-US" sz="1600" dirty="0"/>
              <a:t>Voice Mail Plan: Customers without a voice mail plan are less likely to churn, suggesting that the voice mail plan might not be meeting customer needs.</a:t>
            </a:r>
          </a:p>
          <a:p>
            <a:pPr>
              <a:lnSpc>
                <a:spcPct val="100000"/>
              </a:lnSpc>
            </a:pPr>
            <a:endParaRPr lang="en-US" sz="1600" dirty="0"/>
          </a:p>
          <a:p>
            <a:pPr>
              <a:lnSpc>
                <a:spcPct val="100000"/>
              </a:lnSpc>
            </a:pPr>
            <a:r>
              <a:rPr lang="en-US" sz="1600" dirty="0"/>
              <a:t>Customer Service Calls: Customers that receive frequent customer service calls(above 5) are less likely to churn, suggesting that </a:t>
            </a:r>
            <a:r>
              <a:rPr lang="en-US" sz="1600" dirty="0" err="1"/>
              <a:t>Syriel</a:t>
            </a:r>
            <a:r>
              <a:rPr lang="en-US" sz="1600" dirty="0"/>
              <a:t> should increase the number of customer service calls that they make.</a:t>
            </a:r>
            <a:endParaRPr lang="en-GB" sz="1600" dirty="0"/>
          </a:p>
        </p:txBody>
      </p:sp>
      <p:sp>
        <p:nvSpPr>
          <p:cNvPr id="2061"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408434934"/>
      </p:ext>
    </p:extLst>
  </p:cSld>
  <p:clrMapOvr>
    <a:masterClrMapping/>
  </p:clrMapOvr>
</p:sld>
</file>

<file path=ppt/theme/theme1.xml><?xml version="1.0" encoding="utf-8"?>
<a:theme xmlns:a="http://schemas.openxmlformats.org/drawingml/2006/main" name="HeadlinesVTI">
  <a:themeElements>
    <a:clrScheme name="AnalogousFromDarkSeedLeftStep">
      <a:dk1>
        <a:srgbClr val="000000"/>
      </a:dk1>
      <a:lt1>
        <a:srgbClr val="FFFFFF"/>
      </a:lt1>
      <a:dk2>
        <a:srgbClr val="1B212F"/>
      </a:dk2>
      <a:lt2>
        <a:srgbClr val="F0F3F3"/>
      </a:lt2>
      <a:accent1>
        <a:srgbClr val="C34D68"/>
      </a:accent1>
      <a:accent2>
        <a:srgbClr val="B13B88"/>
      </a:accent2>
      <a:accent3>
        <a:srgbClr val="BB4DC3"/>
      </a:accent3>
      <a:accent4>
        <a:srgbClr val="783BB1"/>
      </a:accent4>
      <a:accent5>
        <a:srgbClr val="594DC3"/>
      </a:accent5>
      <a:accent6>
        <a:srgbClr val="3B60B1"/>
      </a:accent6>
      <a:hlink>
        <a:srgbClr val="7557C7"/>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36</TotalTime>
  <Words>723</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Avenir Next LT Pro</vt:lpstr>
      <vt:lpstr>Sitka Banner</vt:lpstr>
      <vt:lpstr>HeadlinesVTI</vt:lpstr>
      <vt:lpstr>SyriaTel Customer Chrun Prediction and Reduction</vt:lpstr>
      <vt:lpstr>Overview</vt:lpstr>
      <vt:lpstr>Business and Data Understanding</vt:lpstr>
      <vt:lpstr>Visualizations</vt:lpstr>
      <vt:lpstr>Visualizations</vt:lpstr>
      <vt:lpstr>Visualizations</vt:lpstr>
      <vt:lpstr>Visualizations</vt:lpstr>
      <vt:lpstr>Modelling</vt:lpstr>
      <vt:lpstr>Evaluation</vt:lpstr>
      <vt:lpstr>Recommendations/ Next Steps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 Itotia</dc:creator>
  <cp:lastModifiedBy>William Itotia</cp:lastModifiedBy>
  <cp:revision>1</cp:revision>
  <dcterms:created xsi:type="dcterms:W3CDTF">2024-06-07T08:50:39Z</dcterms:created>
  <dcterms:modified xsi:type="dcterms:W3CDTF">2024-06-07T09:27:08Z</dcterms:modified>
</cp:coreProperties>
</file>