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60" r:id="rId2"/>
    <p:sldId id="257" r:id="rId3"/>
    <p:sldId id="261" r:id="rId4"/>
    <p:sldId id="262" r:id="rId5"/>
    <p:sldId id="265" r:id="rId6"/>
    <p:sldId id="264" r:id="rId7"/>
    <p:sldId id="263" r:id="rId8"/>
    <p:sldId id="266" r:id="rId9"/>
    <p:sldId id="267" r:id="rId10"/>
    <p:sldId id="268" r:id="rId11"/>
    <p:sldId id="269" r:id="rId12"/>
    <p:sldId id="270" r:id="rId13"/>
    <p:sldId id="288" r:id="rId14"/>
    <p:sldId id="290" r:id="rId15"/>
    <p:sldId id="291" r:id="rId16"/>
    <p:sldId id="293" r:id="rId17"/>
    <p:sldId id="292" r:id="rId18"/>
    <p:sldId id="294" r:id="rId19"/>
    <p:sldId id="295" r:id="rId20"/>
    <p:sldId id="297" r:id="rId21"/>
    <p:sldId id="296" r:id="rId22"/>
    <p:sldId id="289"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2" autoAdjust="0"/>
  </p:normalViewPr>
  <p:slideViewPr>
    <p:cSldViewPr>
      <p:cViewPr>
        <p:scale>
          <a:sx n="100" d="100"/>
          <a:sy n="100" d="100"/>
        </p:scale>
        <p:origin x="-1932"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5E7F30-7B24-411E-BD96-7D7068FB3042}" type="datetimeFigureOut">
              <a:rPr lang="fr-FR" smtClean="0"/>
              <a:t>07/02/2015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3C48A1-4C8C-4A1E-86C3-82BF97047880}" type="slidenum">
              <a:rPr lang="fr-FR" smtClean="0"/>
              <a:t>‹N°›</a:t>
            </a:fld>
            <a:endParaRPr lang="fr-FR"/>
          </a:p>
        </p:txBody>
      </p:sp>
    </p:spTree>
    <p:extLst>
      <p:ext uri="{BB962C8B-B14F-4D97-AF65-F5344CB8AC3E}">
        <p14:creationId xmlns:p14="http://schemas.microsoft.com/office/powerpoint/2010/main" val="2428705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972B16-A93D-4E7E-8AC6-9CEFB97AD1AD}" type="datetimeFigureOut">
              <a:rPr lang="fr-FR" smtClean="0"/>
              <a:t>07/02/2015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28F30-B0EA-4742-9352-27F519BAB43D}" type="slidenum">
              <a:rPr lang="fr-FR" smtClean="0"/>
              <a:t>‹N°›</a:t>
            </a:fld>
            <a:endParaRPr lang="fr-FR"/>
          </a:p>
        </p:txBody>
      </p:sp>
    </p:spTree>
    <p:extLst>
      <p:ext uri="{BB962C8B-B14F-4D97-AF65-F5344CB8AC3E}">
        <p14:creationId xmlns:p14="http://schemas.microsoft.com/office/powerpoint/2010/main" val="1954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2</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11</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12</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13</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14</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15</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16</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17</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18</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19</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20</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3</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21</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22</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4</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5</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6</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7</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8</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9</a:t>
            </a:fld>
            <a:endParaRPr lang="fr-FR"/>
          </a:p>
        </p:txBody>
      </p:sp>
    </p:spTree>
    <p:extLst>
      <p:ext uri="{BB962C8B-B14F-4D97-AF65-F5344CB8AC3E}">
        <p14:creationId xmlns:p14="http://schemas.microsoft.com/office/powerpoint/2010/main" val="129618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A028F30-B0EA-4742-9352-27F519BAB43D}" type="slidenum">
              <a:rPr lang="fr-FR" smtClean="0"/>
              <a:t>10</a:t>
            </a:fld>
            <a:endParaRPr lang="fr-FR"/>
          </a:p>
        </p:txBody>
      </p:sp>
    </p:spTree>
    <p:extLst>
      <p:ext uri="{BB962C8B-B14F-4D97-AF65-F5344CB8AC3E}">
        <p14:creationId xmlns:p14="http://schemas.microsoft.com/office/powerpoint/2010/main" val="129618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5" name="Date Placeholder 14"/>
          <p:cNvSpPr>
            <a:spLocks noGrp="1"/>
          </p:cNvSpPr>
          <p:nvPr>
            <p:ph type="dt" sz="half" idx="10"/>
          </p:nvPr>
        </p:nvSpPr>
        <p:spPr/>
        <p:txBody>
          <a:bodyPr/>
          <a:lstStyle/>
          <a:p>
            <a:fld id="{EDA74ED1-07F3-4789-A8F7-5142546AE82D}" type="datetime1">
              <a:rPr lang="fr-FR" smtClean="0"/>
              <a:t>07/02/2015</a:t>
            </a:fld>
            <a:endParaRPr lang="fr-FR"/>
          </a:p>
        </p:txBody>
      </p:sp>
      <p:sp>
        <p:nvSpPr>
          <p:cNvPr id="16" name="Slide Number Placeholder 15"/>
          <p:cNvSpPr>
            <a:spLocks noGrp="1"/>
          </p:cNvSpPr>
          <p:nvPr>
            <p:ph type="sldNum" sz="quarter" idx="11"/>
          </p:nvPr>
        </p:nvSpPr>
        <p:spPr/>
        <p:txBody>
          <a:bodyPr/>
          <a:lstStyle/>
          <a:p>
            <a:fld id="{47FA1A1D-9C65-4783-B30A-84434DBF5978}" type="slidenum">
              <a:rPr lang="fr-FR" smtClean="0"/>
              <a:t>‹N°›</a:t>
            </a:fld>
            <a:endParaRPr lang="fr-FR"/>
          </a:p>
        </p:txBody>
      </p:sp>
      <p:sp>
        <p:nvSpPr>
          <p:cNvPr id="17" name="Footer Placeholder 16"/>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19AA7D0-C87E-413B-8091-35E489F22BF5}" type="datetime1">
              <a:rPr lang="fr-FR" smtClean="0"/>
              <a:t>07/02/2015</a:t>
            </a:fld>
            <a:endParaRPr lang="fr-FR"/>
          </a:p>
        </p:txBody>
      </p:sp>
      <p:sp>
        <p:nvSpPr>
          <p:cNvPr id="5" name="Footer Placeholder 4"/>
          <p:cNvSpPr>
            <a:spLocks noGrp="1"/>
          </p:cNvSpPr>
          <p:nvPr>
            <p:ph type="ftr" sz="quarter" idx="11"/>
          </p:nvPr>
        </p:nvSpPr>
        <p:spPr/>
        <p:txBody>
          <a:bodyPr/>
          <a:lstStyle/>
          <a:p>
            <a:r>
              <a:rPr lang="fr-FR" smtClean="0"/>
              <a:t>Tuteur : Mme. Jacquet    Licence Professionnelle – Réseaux Sans Fil et Sécurité   Université d’Auvergne  </a:t>
            </a:r>
            <a:endParaRPr lang="fr-FR"/>
          </a:p>
        </p:txBody>
      </p:sp>
      <p:sp>
        <p:nvSpPr>
          <p:cNvPr id="6" name="Slide Number Placeholder 5"/>
          <p:cNvSpPr>
            <a:spLocks noGrp="1"/>
          </p:cNvSpPr>
          <p:nvPr>
            <p:ph type="sldNum" sz="quarter" idx="12"/>
          </p:nvPr>
        </p:nvSpPr>
        <p:spPr/>
        <p:txBody>
          <a:bodyPr/>
          <a:lstStyle/>
          <a:p>
            <a:fld id="{47FA1A1D-9C65-4783-B30A-84434DBF5978}" type="slidenum">
              <a:rPr lang="fr-FR" smtClean="0"/>
              <a:t>‹N°›</a:t>
            </a:fld>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FF8EAC-B6DF-4830-880F-5E6776296BA1}" type="datetime1">
              <a:rPr lang="fr-FR" smtClean="0"/>
              <a:t>07/02/2015</a:t>
            </a:fld>
            <a:endParaRPr lang="fr-FR"/>
          </a:p>
        </p:txBody>
      </p:sp>
      <p:sp>
        <p:nvSpPr>
          <p:cNvPr id="5" name="Footer Placeholder 4"/>
          <p:cNvSpPr>
            <a:spLocks noGrp="1"/>
          </p:cNvSpPr>
          <p:nvPr>
            <p:ph type="ftr" sz="quarter" idx="11"/>
          </p:nvPr>
        </p:nvSpPr>
        <p:spPr/>
        <p:txBody>
          <a:bodyPr/>
          <a:lstStyle/>
          <a:p>
            <a:r>
              <a:rPr lang="fr-FR" smtClean="0"/>
              <a:t>Tuteur : Mme. Jacquet    Licence Professionnelle – Réseaux Sans Fil et Sécurité   Université d’Auvergne  </a:t>
            </a:r>
            <a:endParaRPr lang="fr-FR"/>
          </a:p>
        </p:txBody>
      </p:sp>
      <p:sp>
        <p:nvSpPr>
          <p:cNvPr id="6" name="Slide Number Placeholder 5"/>
          <p:cNvSpPr>
            <a:spLocks noGrp="1"/>
          </p:cNvSpPr>
          <p:nvPr>
            <p:ph type="sldNum" sz="quarter" idx="12"/>
          </p:nvPr>
        </p:nvSpPr>
        <p:spPr/>
        <p:txBody>
          <a:bodyPr/>
          <a:lstStyle/>
          <a:p>
            <a:fld id="{47FA1A1D-9C65-4783-B30A-84434DBF5978}" type="slidenum">
              <a:rPr lang="fr-FR" smtClean="0"/>
              <a:t>‹N°›</a:t>
            </a:fld>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Title 12"/>
          <p:cNvSpPr>
            <a:spLocks noGrp="1"/>
          </p:cNvSpPr>
          <p:nvPr>
            <p:ph type="title"/>
          </p:nvPr>
        </p:nvSpPr>
        <p:spPr/>
        <p:txBody>
          <a:bodyPr/>
          <a:lstStyle/>
          <a:p>
            <a:r>
              <a:rPr lang="fr-FR" smtClean="0"/>
              <a:t>Modifiez le style du titre</a:t>
            </a:r>
            <a:endParaRPr lang="en-US"/>
          </a:p>
        </p:txBody>
      </p:sp>
      <p:sp>
        <p:nvSpPr>
          <p:cNvPr id="14" name="Date Placeholder 13"/>
          <p:cNvSpPr>
            <a:spLocks noGrp="1"/>
          </p:cNvSpPr>
          <p:nvPr>
            <p:ph type="dt" sz="half" idx="10"/>
          </p:nvPr>
        </p:nvSpPr>
        <p:spPr/>
        <p:txBody>
          <a:bodyPr/>
          <a:lstStyle/>
          <a:p>
            <a:fld id="{12E48ED3-F963-46EC-9DEA-EA12B2DC8333}" type="datetime1">
              <a:rPr lang="fr-FR" smtClean="0"/>
              <a:t>07/02/2015</a:t>
            </a:fld>
            <a:endParaRPr lang="fr-FR"/>
          </a:p>
        </p:txBody>
      </p:sp>
      <p:sp>
        <p:nvSpPr>
          <p:cNvPr id="15" name="Slide Number Placeholder 14"/>
          <p:cNvSpPr>
            <a:spLocks noGrp="1"/>
          </p:cNvSpPr>
          <p:nvPr>
            <p:ph type="sldNum" sz="quarter" idx="11"/>
          </p:nvPr>
        </p:nvSpPr>
        <p:spPr/>
        <p:txBody>
          <a:bodyPr/>
          <a:lstStyle/>
          <a:p>
            <a:fld id="{47FA1A1D-9C65-4783-B30A-84434DBF5978}" type="slidenum">
              <a:rPr lang="fr-FR" smtClean="0"/>
              <a:t>‹N°›</a:t>
            </a:fld>
            <a:endParaRPr lang="fr-FR"/>
          </a:p>
        </p:txBody>
      </p:sp>
      <p:sp>
        <p:nvSpPr>
          <p:cNvPr id="16" name="Footer Placeholder 15"/>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2" name="Date Placeholder 11"/>
          <p:cNvSpPr>
            <a:spLocks noGrp="1"/>
          </p:cNvSpPr>
          <p:nvPr>
            <p:ph type="dt" sz="half" idx="10"/>
          </p:nvPr>
        </p:nvSpPr>
        <p:spPr/>
        <p:txBody>
          <a:bodyPr/>
          <a:lstStyle/>
          <a:p>
            <a:fld id="{E6652807-8750-4111-A52A-830BD7F072CB}" type="datetime1">
              <a:rPr lang="fr-FR" smtClean="0"/>
              <a:t>07/02/2015</a:t>
            </a:fld>
            <a:endParaRPr lang="fr-FR"/>
          </a:p>
        </p:txBody>
      </p:sp>
      <p:sp>
        <p:nvSpPr>
          <p:cNvPr id="13" name="Slide Number Placeholder 12"/>
          <p:cNvSpPr>
            <a:spLocks noGrp="1"/>
          </p:cNvSpPr>
          <p:nvPr>
            <p:ph type="sldNum" sz="quarter" idx="11"/>
          </p:nvPr>
        </p:nvSpPr>
        <p:spPr/>
        <p:txBody>
          <a:bodyPr/>
          <a:lstStyle/>
          <a:p>
            <a:fld id="{47FA1A1D-9C65-4783-B30A-84434DBF5978}" type="slidenum">
              <a:rPr lang="fr-FR" smtClean="0"/>
              <a:t>‹N°›</a:t>
            </a:fld>
            <a:endParaRPr lang="fr-FR"/>
          </a:p>
        </p:txBody>
      </p:sp>
      <p:sp>
        <p:nvSpPr>
          <p:cNvPr id="14" name="Footer Placeholder 13"/>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fr-FR" smtClean="0"/>
              <a:t>Modifiez le style du titre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FA596C4-FDC9-43B5-A11B-595C3164A1CB}" type="datetime1">
              <a:rPr lang="fr-FR" smtClean="0"/>
              <a:t>07/02/2015</a:t>
            </a:fld>
            <a:endParaRPr lang="fr-FR"/>
          </a:p>
        </p:txBody>
      </p:sp>
      <p:sp>
        <p:nvSpPr>
          <p:cNvPr id="9" name="Slide Number Placeholder 8"/>
          <p:cNvSpPr>
            <a:spLocks noGrp="1"/>
          </p:cNvSpPr>
          <p:nvPr>
            <p:ph type="sldNum" sz="quarter" idx="11"/>
          </p:nvPr>
        </p:nvSpPr>
        <p:spPr/>
        <p:txBody>
          <a:bodyPr/>
          <a:lstStyle/>
          <a:p>
            <a:fld id="{47FA1A1D-9C65-4783-B30A-84434DBF5978}" type="slidenum">
              <a:rPr lang="fr-FR" smtClean="0"/>
              <a:t>‹N°›</a:t>
            </a:fld>
            <a:endParaRPr lang="fr-FR"/>
          </a:p>
        </p:txBody>
      </p:sp>
      <p:sp>
        <p:nvSpPr>
          <p:cNvPr id="10" name="Footer Placeholder 9"/>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
        <p:nvSpPr>
          <p:cNvPr id="11" name="Title 10"/>
          <p:cNvSpPr>
            <a:spLocks noGrp="1"/>
          </p:cNvSpPr>
          <p:nvPr>
            <p:ph type="title"/>
          </p:nvPr>
        </p:nvSpPr>
        <p:spPr/>
        <p:txBody>
          <a:bodyPr/>
          <a:lstStyle/>
          <a:p>
            <a:r>
              <a:rPr lang="fr-FR" smtClean="0"/>
              <a:t>Modifiez le style du titre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fr-FR" smtClean="0"/>
              <a:t>Modifiez le style du titre</a:t>
            </a:r>
            <a:endParaRPr lang="en-US" dirty="0"/>
          </a:p>
        </p:txBody>
      </p:sp>
      <p:sp>
        <p:nvSpPr>
          <p:cNvPr id="14" name="Date Placeholder 13"/>
          <p:cNvSpPr>
            <a:spLocks noGrp="1"/>
          </p:cNvSpPr>
          <p:nvPr>
            <p:ph type="dt" sz="half" idx="10"/>
          </p:nvPr>
        </p:nvSpPr>
        <p:spPr/>
        <p:txBody>
          <a:bodyPr/>
          <a:lstStyle/>
          <a:p>
            <a:fld id="{DAC5C4B1-D99B-4071-9A9E-ADFAC32EF52F}" type="datetime1">
              <a:rPr lang="fr-FR" smtClean="0"/>
              <a:t>07/02/2015</a:t>
            </a:fld>
            <a:endParaRPr lang="fr-FR"/>
          </a:p>
        </p:txBody>
      </p:sp>
      <p:sp>
        <p:nvSpPr>
          <p:cNvPr id="15" name="Slide Number Placeholder 14"/>
          <p:cNvSpPr>
            <a:spLocks noGrp="1"/>
          </p:cNvSpPr>
          <p:nvPr>
            <p:ph type="sldNum" sz="quarter" idx="11"/>
          </p:nvPr>
        </p:nvSpPr>
        <p:spPr/>
        <p:txBody>
          <a:bodyPr/>
          <a:lstStyle/>
          <a:p>
            <a:fld id="{47FA1A1D-9C65-4783-B30A-84434DBF5978}" type="slidenum">
              <a:rPr lang="fr-FR" smtClean="0"/>
              <a:t>‹N°›</a:t>
            </a:fld>
            <a:endParaRPr lang="fr-FR"/>
          </a:p>
        </p:txBody>
      </p:sp>
      <p:sp>
        <p:nvSpPr>
          <p:cNvPr id="16" name="Footer Placeholder 15"/>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a:p>
        </p:txBody>
      </p:sp>
      <p:sp>
        <p:nvSpPr>
          <p:cNvPr id="7" name="Date Placeholder 6"/>
          <p:cNvSpPr>
            <a:spLocks noGrp="1"/>
          </p:cNvSpPr>
          <p:nvPr>
            <p:ph type="dt" sz="half" idx="10"/>
          </p:nvPr>
        </p:nvSpPr>
        <p:spPr/>
        <p:txBody>
          <a:bodyPr/>
          <a:lstStyle/>
          <a:p>
            <a:fld id="{F038AE5D-C80C-4148-A6E3-407C4B881125}" type="datetime1">
              <a:rPr lang="fr-FR" smtClean="0"/>
              <a:t>07/02/2015</a:t>
            </a:fld>
            <a:endParaRPr lang="fr-FR"/>
          </a:p>
        </p:txBody>
      </p:sp>
      <p:sp>
        <p:nvSpPr>
          <p:cNvPr id="8" name="Slide Number Placeholder 7"/>
          <p:cNvSpPr>
            <a:spLocks noGrp="1"/>
          </p:cNvSpPr>
          <p:nvPr>
            <p:ph type="sldNum" sz="quarter" idx="11"/>
          </p:nvPr>
        </p:nvSpPr>
        <p:spPr/>
        <p:txBody>
          <a:bodyPr/>
          <a:lstStyle/>
          <a:p>
            <a:fld id="{47FA1A1D-9C65-4783-B30A-84434DBF5978}" type="slidenum">
              <a:rPr lang="fr-FR" smtClean="0"/>
              <a:t>‹N°›</a:t>
            </a:fld>
            <a:endParaRPr lang="fr-FR"/>
          </a:p>
        </p:txBody>
      </p:sp>
      <p:sp>
        <p:nvSpPr>
          <p:cNvPr id="9" name="Footer Placeholder 8"/>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64BF0E-6DA2-4EFD-9093-CE6569ABF333}" type="datetime1">
              <a:rPr lang="fr-FR" smtClean="0"/>
              <a:t>07/02/2015</a:t>
            </a:fld>
            <a:endParaRPr lang="fr-FR"/>
          </a:p>
        </p:txBody>
      </p:sp>
      <p:sp>
        <p:nvSpPr>
          <p:cNvPr id="6" name="Slide Number Placeholder 5"/>
          <p:cNvSpPr>
            <a:spLocks noGrp="1"/>
          </p:cNvSpPr>
          <p:nvPr>
            <p:ph type="sldNum" sz="quarter" idx="11"/>
          </p:nvPr>
        </p:nvSpPr>
        <p:spPr/>
        <p:txBody>
          <a:bodyPr/>
          <a:lstStyle/>
          <a:p>
            <a:fld id="{47FA1A1D-9C65-4783-B30A-84434DBF5978}" type="slidenum">
              <a:rPr lang="fr-FR" smtClean="0"/>
              <a:t>‹N°›</a:t>
            </a:fld>
            <a:endParaRPr lang="fr-FR"/>
          </a:p>
        </p:txBody>
      </p:sp>
      <p:sp>
        <p:nvSpPr>
          <p:cNvPr id="7" name="Footer Placeholder 6"/>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62FC69BA-1777-4C03-8C20-E692F433864D}" type="datetime1">
              <a:rPr lang="fr-FR" smtClean="0"/>
              <a:t>07/02/2015</a:t>
            </a:fld>
            <a:endParaRPr lang="fr-FR"/>
          </a:p>
        </p:txBody>
      </p:sp>
      <p:sp>
        <p:nvSpPr>
          <p:cNvPr id="16" name="Slide Number Placeholder 15"/>
          <p:cNvSpPr>
            <a:spLocks noGrp="1"/>
          </p:cNvSpPr>
          <p:nvPr>
            <p:ph type="sldNum" sz="quarter" idx="11"/>
          </p:nvPr>
        </p:nvSpPr>
        <p:spPr/>
        <p:txBody>
          <a:bodyPr/>
          <a:lstStyle/>
          <a:p>
            <a:fld id="{47FA1A1D-9C65-4783-B30A-84434DBF5978}" type="slidenum">
              <a:rPr lang="fr-FR" smtClean="0"/>
              <a:t>‹N°›</a:t>
            </a:fld>
            <a:endParaRPr lang="fr-FR"/>
          </a:p>
        </p:txBody>
      </p:sp>
      <p:sp>
        <p:nvSpPr>
          <p:cNvPr id="17" name="Footer Placeholder 16"/>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
        <p:nvSpPr>
          <p:cNvPr id="18" name="Title 17"/>
          <p:cNvSpPr>
            <a:spLocks noGrp="1"/>
          </p:cNvSpPr>
          <p:nvPr>
            <p:ph type="title"/>
          </p:nvPr>
        </p:nvSpPr>
        <p:spPr/>
        <p:txBody>
          <a:bodyPr/>
          <a:lstStyle/>
          <a:p>
            <a:r>
              <a:rPr lang="fr-FR" smtClean="0"/>
              <a:t>Modifiez le style du titre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fr-FR" smtClean="0"/>
              <a:t>Modifiez le style du titre</a:t>
            </a:r>
            <a:endParaRPr lang="en-US"/>
          </a:p>
        </p:txBody>
      </p:sp>
      <p:sp>
        <p:nvSpPr>
          <p:cNvPr id="13" name="Date Placeholder 12"/>
          <p:cNvSpPr>
            <a:spLocks noGrp="1"/>
          </p:cNvSpPr>
          <p:nvPr>
            <p:ph type="dt" sz="half" idx="10"/>
          </p:nvPr>
        </p:nvSpPr>
        <p:spPr/>
        <p:txBody>
          <a:bodyPr/>
          <a:lstStyle/>
          <a:p>
            <a:fld id="{BFA03988-1473-4CD4-8CC6-B87E970C8F17}" type="datetime1">
              <a:rPr lang="fr-FR" smtClean="0"/>
              <a:t>07/02/2015</a:t>
            </a:fld>
            <a:endParaRPr lang="fr-FR"/>
          </a:p>
        </p:txBody>
      </p:sp>
      <p:sp>
        <p:nvSpPr>
          <p:cNvPr id="14" name="Slide Number Placeholder 13"/>
          <p:cNvSpPr>
            <a:spLocks noGrp="1"/>
          </p:cNvSpPr>
          <p:nvPr>
            <p:ph type="sldNum" sz="quarter" idx="11"/>
          </p:nvPr>
        </p:nvSpPr>
        <p:spPr/>
        <p:txBody>
          <a:bodyPr/>
          <a:lstStyle/>
          <a:p>
            <a:fld id="{47FA1A1D-9C65-4783-B30A-84434DBF5978}" type="slidenum">
              <a:rPr lang="fr-FR" smtClean="0"/>
              <a:t>‹N°›</a:t>
            </a:fld>
            <a:endParaRPr lang="fr-FR"/>
          </a:p>
        </p:txBody>
      </p:sp>
      <p:sp>
        <p:nvSpPr>
          <p:cNvPr id="15" name="Footer Placeholder 14"/>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6A1422FD-5B6E-48FF-8A11-24F7A87BE6C1}" type="datetime1">
              <a:rPr lang="fr-FR" smtClean="0"/>
              <a:t>07/02/2015</a:t>
            </a:fld>
            <a:endParaRPr lang="fr-F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fr-FR" smtClean="0"/>
              <a:t>Tuteur : Mme. Jacquet    Licence Professionnelle – Réseaux Sans Fil et Sécurité   Université d’Auvergne  </a:t>
            </a:r>
            <a:endParaRPr lang="fr-F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7FA1A1D-9C65-4783-B30A-84434DBF5978}"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064206"/>
            <a:ext cx="4932040" cy="17937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2278027"/>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4984" y="5064206"/>
            <a:ext cx="4319016" cy="1801368"/>
          </a:xfrm>
          <a:prstGeom prst="rect">
            <a:avLst/>
          </a:prstGeom>
        </p:spPr>
      </p:pic>
      <p:sp>
        <p:nvSpPr>
          <p:cNvPr id="6" name="ZoneTexte 5"/>
          <p:cNvSpPr txBox="1"/>
          <p:nvPr/>
        </p:nvSpPr>
        <p:spPr>
          <a:xfrm>
            <a:off x="251520" y="5710892"/>
            <a:ext cx="4824984" cy="553998"/>
          </a:xfrm>
          <a:prstGeom prst="rect">
            <a:avLst/>
          </a:prstGeom>
          <a:solidFill>
            <a:schemeClr val="tx1"/>
          </a:solidFill>
        </p:spPr>
        <p:txBody>
          <a:bodyPr wrap="square" rtlCol="0">
            <a:spAutoFit/>
          </a:bodyPr>
          <a:lstStyle/>
          <a:p>
            <a:pPr algn="ctr"/>
            <a:r>
              <a:rPr lang="fr-FR" sz="3000" b="1" dirty="0" smtClean="0">
                <a:solidFill>
                  <a:schemeClr val="accent2">
                    <a:lumMod val="50000"/>
                  </a:schemeClr>
                </a:solidFill>
              </a:rPr>
              <a:t>Licence Professionnelle</a:t>
            </a:r>
            <a:endParaRPr lang="fr-FR" sz="3000" b="1" dirty="0">
              <a:solidFill>
                <a:schemeClr val="accent2">
                  <a:lumMod val="50000"/>
                </a:schemeClr>
              </a:solidFill>
            </a:endParaRPr>
          </a:p>
        </p:txBody>
      </p:sp>
      <p:sp>
        <p:nvSpPr>
          <p:cNvPr id="8" name="Espace réservé du numéro de diapositive 7"/>
          <p:cNvSpPr>
            <a:spLocks noGrp="1"/>
          </p:cNvSpPr>
          <p:nvPr>
            <p:ph type="sldNum" sz="quarter" idx="11"/>
          </p:nvPr>
        </p:nvSpPr>
        <p:spPr/>
        <p:txBody>
          <a:bodyPr/>
          <a:lstStyle/>
          <a:p>
            <a:fld id="{47FA1A1D-9C65-4783-B30A-84434DBF5978}" type="slidenum">
              <a:rPr lang="fr-FR" smtClean="0"/>
              <a:t>1</a:t>
            </a:fld>
            <a:endParaRPr lang="fr-FR"/>
          </a:p>
        </p:txBody>
      </p:sp>
      <p:sp>
        <p:nvSpPr>
          <p:cNvPr id="9" name="Espace réservé du pied de page 8"/>
          <p:cNvSpPr>
            <a:spLocks noGrp="1"/>
          </p:cNvSpPr>
          <p:nvPr>
            <p:ph type="ftr" sz="quarter" idx="12"/>
          </p:nvPr>
        </p:nvSpPr>
        <p:spPr/>
        <p:txBody>
          <a:bodyPr/>
          <a:lstStyle/>
          <a:p>
            <a:r>
              <a:rPr lang="fr-FR" smtClean="0"/>
              <a:t>Tuteur : Mme. Jacquet    Licence Professionnelle – Réseaux Sans Fil et Sécurité   Université d’Auvergne  </a:t>
            </a:r>
            <a:endParaRPr lang="fr-FR"/>
          </a:p>
        </p:txBody>
      </p:sp>
      <p:sp>
        <p:nvSpPr>
          <p:cNvPr id="10" name="Titre 2"/>
          <p:cNvSpPr txBox="1">
            <a:spLocks/>
          </p:cNvSpPr>
          <p:nvPr/>
        </p:nvSpPr>
        <p:spPr>
          <a:xfrm>
            <a:off x="-1476672" y="3025140"/>
            <a:ext cx="9144000" cy="1291952"/>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000" b="1" dirty="0" smtClean="0"/>
              <a:t>Développement d’une</a:t>
            </a:r>
          </a:p>
          <a:p>
            <a:pPr algn="ctr"/>
            <a:r>
              <a:rPr lang="fr-FR" sz="4000" b="1" dirty="0" smtClean="0"/>
              <a:t> boite à outils Bash</a:t>
            </a:r>
            <a:endParaRPr lang="fr-FR" sz="4000" b="1" dirty="0"/>
          </a:p>
        </p:txBody>
      </p:sp>
      <p:sp>
        <p:nvSpPr>
          <p:cNvPr id="3" name="Titre 2"/>
          <p:cNvSpPr>
            <a:spLocks noGrp="1"/>
          </p:cNvSpPr>
          <p:nvPr>
            <p:ph type="title"/>
          </p:nvPr>
        </p:nvSpPr>
        <p:spPr>
          <a:xfrm>
            <a:off x="5256795" y="0"/>
            <a:ext cx="3887205" cy="626368"/>
          </a:xfrm>
        </p:spPr>
        <p:txBody>
          <a:bodyPr/>
          <a:lstStyle/>
          <a:p>
            <a:r>
              <a:rPr lang="fr-FR" sz="2800" b="1" dirty="0" smtClean="0">
                <a:solidFill>
                  <a:schemeClr val="bg1"/>
                </a:solidFill>
              </a:rPr>
              <a:t>William Le Pommelet</a:t>
            </a:r>
            <a:endParaRPr lang="fr-FR" sz="2800" b="1" dirty="0">
              <a:solidFill>
                <a:schemeClr val="bg1"/>
              </a:solidFill>
            </a:endParaRPr>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298" y="2878173"/>
            <a:ext cx="1782635" cy="1585886"/>
          </a:xfrm>
          <a:prstGeom prst="rect">
            <a:avLst/>
          </a:prstGeom>
          <a:ln w="3175">
            <a:solidFill>
              <a:schemeClr val="bg1"/>
            </a:solidFill>
          </a:ln>
        </p:spPr>
      </p:pic>
    </p:spTree>
    <p:extLst>
      <p:ext uri="{BB962C8B-B14F-4D97-AF65-F5344CB8AC3E}">
        <p14:creationId xmlns:p14="http://schemas.microsoft.com/office/powerpoint/2010/main" val="21488667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9</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2627784" y="764704"/>
            <a:ext cx="4320480" cy="646331"/>
          </a:xfrm>
          <a:prstGeom prst="rect">
            <a:avLst/>
          </a:prstGeom>
          <a:noFill/>
        </p:spPr>
        <p:txBody>
          <a:bodyPr wrap="square" rtlCol="0">
            <a:spAutoFit/>
          </a:bodyPr>
          <a:lstStyle/>
          <a:p>
            <a:pPr marL="109728" indent="0">
              <a:buNone/>
            </a:pPr>
            <a:r>
              <a:rPr lang="fr-FR" sz="3600" dirty="0" smtClean="0"/>
              <a:t>1.2. OBJECTIFS</a:t>
            </a:r>
          </a:p>
        </p:txBody>
      </p:sp>
      <p:sp>
        <p:nvSpPr>
          <p:cNvPr id="3" name="ZoneTexte 2"/>
          <p:cNvSpPr txBox="1"/>
          <p:nvPr/>
        </p:nvSpPr>
        <p:spPr>
          <a:xfrm>
            <a:off x="827584" y="1628800"/>
            <a:ext cx="7920880" cy="4893647"/>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Outils :</a:t>
            </a:r>
          </a:p>
          <a:p>
            <a:pPr marL="800100" lvl="1" indent="-342900">
              <a:buFont typeface="Arial" panose="020B0604020202020204" pitchFamily="34" charset="0"/>
              <a:buChar char="•"/>
            </a:pPr>
            <a:r>
              <a:rPr lang="fr-FR" sz="2400" dirty="0" smtClean="0"/>
              <a:t>Matériel :</a:t>
            </a:r>
          </a:p>
          <a:p>
            <a:pPr marL="1714500" lvl="3" indent="-342900">
              <a:buFont typeface="Courier New" panose="02070309020205020404" pitchFamily="49" charset="0"/>
              <a:buChar char="o"/>
            </a:pPr>
            <a:r>
              <a:rPr lang="fr-FR" sz="2400" dirty="0" smtClean="0"/>
              <a:t>Racks</a:t>
            </a:r>
          </a:p>
          <a:p>
            <a:pPr marL="1714500" lvl="3" indent="-342900">
              <a:buFont typeface="Courier New" panose="02070309020205020404" pitchFamily="49" charset="0"/>
              <a:buChar char="o"/>
            </a:pPr>
            <a:r>
              <a:rPr lang="fr-FR" sz="2400" dirty="0" smtClean="0"/>
              <a:t>Salle informatique adéquate</a:t>
            </a:r>
          </a:p>
          <a:p>
            <a:pPr marL="1714500" lvl="3" indent="-342900">
              <a:buFont typeface="Courier New" panose="02070309020205020404" pitchFamily="49" charset="0"/>
              <a:buChar char="o"/>
            </a:pPr>
            <a:endParaRPr lang="fr-FR" sz="2400" dirty="0" smtClean="0"/>
          </a:p>
          <a:p>
            <a:pPr marL="800100" lvl="1" indent="-342900">
              <a:buFont typeface="Arial" panose="020B0604020202020204" pitchFamily="34" charset="0"/>
              <a:buChar char="•"/>
            </a:pPr>
            <a:r>
              <a:rPr lang="fr-FR" sz="2400" dirty="0" smtClean="0"/>
              <a:t>Logiciel :</a:t>
            </a:r>
          </a:p>
          <a:p>
            <a:pPr marL="1714500" lvl="3" indent="-342900">
              <a:buFont typeface="Courier New" panose="02070309020205020404" pitchFamily="49" charset="0"/>
              <a:buChar char="o"/>
            </a:pPr>
            <a:r>
              <a:rPr lang="fr-FR" sz="2400" dirty="0" smtClean="0"/>
              <a:t>Debian 7.0 « Wheezy »</a:t>
            </a:r>
          </a:p>
          <a:p>
            <a:pPr marL="1714500" lvl="3" indent="-342900">
              <a:buFont typeface="Courier New" panose="02070309020205020404" pitchFamily="49" charset="0"/>
              <a:buChar char="o"/>
            </a:pPr>
            <a:r>
              <a:rPr lang="fr-FR" sz="2400" dirty="0" smtClean="0"/>
              <a:t>Mint 17.1 « Rebecca »</a:t>
            </a:r>
          </a:p>
          <a:p>
            <a:pPr marL="1714500" lvl="3" indent="-342900">
              <a:buFont typeface="Courier New" panose="02070309020205020404" pitchFamily="49" charset="0"/>
              <a:buChar char="o"/>
            </a:pPr>
            <a:r>
              <a:rPr lang="fr-FR" sz="2400" dirty="0" smtClean="0"/>
              <a:t>Git</a:t>
            </a:r>
          </a:p>
          <a:p>
            <a:pPr marL="1714500" lvl="3" indent="-342900">
              <a:buFont typeface="Courier New" panose="02070309020205020404" pitchFamily="49" charset="0"/>
              <a:buChar char="o"/>
            </a:pPr>
            <a:r>
              <a:rPr lang="fr-FR" sz="2400" dirty="0" smtClean="0"/>
              <a:t>Bash</a:t>
            </a:r>
          </a:p>
          <a:p>
            <a:pPr marL="1714500" lvl="3" indent="-342900">
              <a:buFont typeface="Courier New" panose="02070309020205020404" pitchFamily="49" charset="0"/>
              <a:buChar char="o"/>
            </a:pPr>
            <a:r>
              <a:rPr lang="fr-FR" sz="2400" dirty="0" smtClean="0"/>
              <a:t>vi</a:t>
            </a:r>
          </a:p>
          <a:p>
            <a:pPr marL="1714500" lvl="3" indent="-342900">
              <a:buFont typeface="Courier New" panose="02070309020205020404" pitchFamily="49" charset="0"/>
              <a:buChar char="o"/>
            </a:pPr>
            <a:r>
              <a:rPr lang="fr-FR" sz="2400" dirty="0" smtClean="0"/>
              <a:t>gedit</a:t>
            </a:r>
          </a:p>
          <a:p>
            <a:pPr marL="1714500" lvl="3" indent="-342900">
              <a:buFont typeface="Courier New" panose="02070309020205020404" pitchFamily="49" charset="0"/>
              <a:buChar char="o"/>
            </a:pPr>
            <a:endParaRPr lang="fr-FR" sz="2400" dirty="0" smtClean="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1087869"/>
            <a:ext cx="5580112" cy="4185084"/>
          </a:xfrm>
          <a:prstGeom prst="rect">
            <a:avLst/>
          </a:prstGeom>
        </p:spPr>
      </p:pic>
      <p:sp>
        <p:nvSpPr>
          <p:cNvPr id="9"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38968133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10</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1979712" y="764704"/>
            <a:ext cx="4968552" cy="646331"/>
          </a:xfrm>
          <a:prstGeom prst="rect">
            <a:avLst/>
          </a:prstGeom>
          <a:noFill/>
        </p:spPr>
        <p:txBody>
          <a:bodyPr wrap="square" rtlCol="0">
            <a:spAutoFit/>
          </a:bodyPr>
          <a:lstStyle/>
          <a:p>
            <a:pPr marL="109728" indent="0">
              <a:buNone/>
            </a:pPr>
            <a:r>
              <a:rPr lang="fr-FR" sz="3600" dirty="0" smtClean="0"/>
              <a:t>1.3. ORGANISATION</a:t>
            </a:r>
          </a:p>
        </p:txBody>
      </p:sp>
      <p:sp>
        <p:nvSpPr>
          <p:cNvPr id="9" name="ZoneTexte 8"/>
          <p:cNvSpPr txBox="1"/>
          <p:nvPr/>
        </p:nvSpPr>
        <p:spPr>
          <a:xfrm>
            <a:off x="467544" y="2094845"/>
            <a:ext cx="5472608"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Choix des outils à développer</a:t>
            </a:r>
          </a:p>
          <a:p>
            <a:endParaRPr lang="fr-FR" dirty="0"/>
          </a:p>
          <a:p>
            <a:pPr marL="285750" indent="-285750">
              <a:buFont typeface="Wingdings" panose="05000000000000000000" pitchFamily="2" charset="2"/>
              <a:buChar char="Ø"/>
            </a:pPr>
            <a:r>
              <a:rPr lang="fr-FR" dirty="0"/>
              <a:t>Réflexion sur </a:t>
            </a:r>
            <a:r>
              <a:rPr lang="fr-FR" dirty="0" smtClean="0"/>
              <a:t>l’intégration</a:t>
            </a:r>
            <a:endParaRPr lang="fr-FR" dirty="0"/>
          </a:p>
          <a:p>
            <a:pPr marL="285750" indent="-285750">
              <a:buFont typeface="Wingdings" panose="05000000000000000000" pitchFamily="2" charset="2"/>
              <a:buChar char="Ø"/>
            </a:pPr>
            <a:endParaRPr lang="fr-FR" dirty="0" smtClean="0"/>
          </a:p>
          <a:p>
            <a:pPr marL="285750" indent="-285750">
              <a:buFont typeface="Wingdings" panose="05000000000000000000" pitchFamily="2" charset="2"/>
              <a:buChar char="Ø"/>
            </a:pPr>
            <a:r>
              <a:rPr lang="fr-FR" dirty="0" smtClean="0"/>
              <a:t>Développement des outils</a:t>
            </a:r>
            <a:endParaRPr lang="fr-FR" dirty="0"/>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smtClean="0"/>
              <a:t>Intégration</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smtClean="0"/>
              <a:t>Internationalisation et documentation</a:t>
            </a:r>
          </a:p>
          <a:p>
            <a:pPr marL="285750" indent="-285750">
              <a:buFont typeface="Wingdings"/>
              <a:buChar char="à"/>
            </a:pPr>
            <a:endParaRPr lang="fr-FR" dirty="0"/>
          </a:p>
        </p:txBody>
      </p:sp>
      <p:sp>
        <p:nvSpPr>
          <p:cNvPr id="10"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11" name="ZoneTexte 10"/>
          <p:cNvSpPr txBox="1"/>
          <p:nvPr/>
        </p:nvSpPr>
        <p:spPr>
          <a:xfrm>
            <a:off x="5458941" y="2078846"/>
            <a:ext cx="1656184" cy="369332"/>
          </a:xfrm>
          <a:prstGeom prst="rect">
            <a:avLst/>
          </a:prstGeom>
          <a:noFill/>
        </p:spPr>
        <p:txBody>
          <a:bodyPr wrap="square" rtlCol="0">
            <a:spAutoFit/>
          </a:bodyPr>
          <a:lstStyle/>
          <a:p>
            <a:r>
              <a:rPr lang="fr-FR" smtClean="0">
                <a:sym typeface="Wingdings" panose="05000000000000000000" pitchFamily="2" charset="2"/>
              </a:rPr>
              <a:t> 2 semaines</a:t>
            </a:r>
            <a:endParaRPr lang="fr-FR" dirty="0"/>
          </a:p>
        </p:txBody>
      </p:sp>
      <p:sp>
        <p:nvSpPr>
          <p:cNvPr id="12" name="ZoneTexte 11"/>
          <p:cNvSpPr txBox="1"/>
          <p:nvPr/>
        </p:nvSpPr>
        <p:spPr>
          <a:xfrm>
            <a:off x="5458941" y="2708920"/>
            <a:ext cx="1656184" cy="369332"/>
          </a:xfrm>
          <a:prstGeom prst="rect">
            <a:avLst/>
          </a:prstGeom>
          <a:noFill/>
        </p:spPr>
        <p:txBody>
          <a:bodyPr wrap="square" rtlCol="0">
            <a:spAutoFit/>
          </a:bodyPr>
          <a:lstStyle/>
          <a:p>
            <a:r>
              <a:rPr lang="fr-FR" dirty="0" smtClean="0">
                <a:sym typeface="Wingdings" panose="05000000000000000000" pitchFamily="2" charset="2"/>
              </a:rPr>
              <a:t> 3 semaines</a:t>
            </a:r>
            <a:endParaRPr lang="fr-FR" dirty="0"/>
          </a:p>
        </p:txBody>
      </p:sp>
      <p:sp>
        <p:nvSpPr>
          <p:cNvPr id="13" name="ZoneTexte 12"/>
          <p:cNvSpPr txBox="1"/>
          <p:nvPr/>
        </p:nvSpPr>
        <p:spPr>
          <a:xfrm>
            <a:off x="5462736" y="3789040"/>
            <a:ext cx="1656184" cy="369332"/>
          </a:xfrm>
          <a:prstGeom prst="rect">
            <a:avLst/>
          </a:prstGeom>
          <a:noFill/>
        </p:spPr>
        <p:txBody>
          <a:bodyPr wrap="square" rtlCol="0">
            <a:spAutoFit/>
          </a:bodyPr>
          <a:lstStyle/>
          <a:p>
            <a:r>
              <a:rPr lang="fr-FR" dirty="0" smtClean="0">
                <a:sym typeface="Wingdings" panose="05000000000000000000" pitchFamily="2" charset="2"/>
              </a:rPr>
              <a:t> 3 semaines </a:t>
            </a:r>
            <a:endParaRPr lang="fr-FR" dirty="0"/>
          </a:p>
        </p:txBody>
      </p:sp>
      <p:sp>
        <p:nvSpPr>
          <p:cNvPr id="14" name="ZoneTexte 13"/>
          <p:cNvSpPr txBox="1"/>
          <p:nvPr/>
        </p:nvSpPr>
        <p:spPr>
          <a:xfrm>
            <a:off x="5462736" y="3275692"/>
            <a:ext cx="1656184" cy="369332"/>
          </a:xfrm>
          <a:prstGeom prst="rect">
            <a:avLst/>
          </a:prstGeom>
          <a:noFill/>
        </p:spPr>
        <p:txBody>
          <a:bodyPr wrap="square" rtlCol="0">
            <a:spAutoFit/>
          </a:bodyPr>
          <a:lstStyle/>
          <a:p>
            <a:r>
              <a:rPr lang="fr-FR" dirty="0" smtClean="0">
                <a:sym typeface="Wingdings" panose="05000000000000000000" pitchFamily="2" charset="2"/>
              </a:rPr>
              <a:t> 5 semaines </a:t>
            </a:r>
            <a:endParaRPr lang="fr-FR" dirty="0"/>
          </a:p>
        </p:txBody>
      </p:sp>
      <p:sp>
        <p:nvSpPr>
          <p:cNvPr id="15" name="ZoneTexte 14"/>
          <p:cNvSpPr txBox="1"/>
          <p:nvPr/>
        </p:nvSpPr>
        <p:spPr>
          <a:xfrm>
            <a:off x="5462736" y="4355812"/>
            <a:ext cx="1656184" cy="369332"/>
          </a:xfrm>
          <a:prstGeom prst="rect">
            <a:avLst/>
          </a:prstGeom>
          <a:noFill/>
        </p:spPr>
        <p:txBody>
          <a:bodyPr wrap="square" rtlCol="0">
            <a:spAutoFit/>
          </a:bodyPr>
          <a:lstStyle/>
          <a:p>
            <a:r>
              <a:rPr lang="fr-FR" dirty="0" smtClean="0">
                <a:sym typeface="Wingdings" panose="05000000000000000000" pitchFamily="2" charset="2"/>
              </a:rPr>
              <a:t> 8 semaines</a:t>
            </a:r>
            <a:endParaRPr lang="fr-FR" dirty="0"/>
          </a:p>
        </p:txBody>
      </p:sp>
    </p:spTree>
    <p:extLst>
      <p:ext uri="{BB962C8B-B14F-4D97-AF65-F5344CB8AC3E}">
        <p14:creationId xmlns:p14="http://schemas.microsoft.com/office/powerpoint/2010/main" val="30584127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11</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8" name="ZoneTexte 7"/>
          <p:cNvSpPr txBox="1"/>
          <p:nvPr/>
        </p:nvSpPr>
        <p:spPr>
          <a:xfrm>
            <a:off x="1619672" y="748358"/>
            <a:ext cx="6120680" cy="646331"/>
          </a:xfrm>
          <a:prstGeom prst="rect">
            <a:avLst/>
          </a:prstGeom>
          <a:noFill/>
        </p:spPr>
        <p:txBody>
          <a:bodyPr wrap="square" rtlCol="0">
            <a:spAutoFit/>
          </a:bodyPr>
          <a:lstStyle/>
          <a:p>
            <a:pPr marL="109728" indent="0">
              <a:buNone/>
            </a:pPr>
            <a:r>
              <a:rPr lang="fr-FR" sz="3600" dirty="0" smtClean="0"/>
              <a:t>2. LE TRAVAIL EFFECTUÉ</a:t>
            </a:r>
          </a:p>
        </p:txBody>
      </p:sp>
      <p:sp>
        <p:nvSpPr>
          <p:cNvPr id="9" name="Espace réservé du contenu 1"/>
          <p:cNvSpPr>
            <a:spLocks noGrp="1"/>
          </p:cNvSpPr>
          <p:nvPr>
            <p:ph idx="1"/>
          </p:nvPr>
        </p:nvSpPr>
        <p:spPr>
          <a:xfrm>
            <a:off x="457200" y="1394689"/>
            <a:ext cx="8229600" cy="4162467"/>
          </a:xfrm>
        </p:spPr>
        <p:txBody>
          <a:bodyPr/>
          <a:lstStyle/>
          <a:p>
            <a:pPr marL="109728" indent="0">
              <a:buNone/>
            </a:pPr>
            <a:r>
              <a:rPr lang="fr-FR" dirty="0"/>
              <a:t>	</a:t>
            </a:r>
            <a:r>
              <a:rPr lang="fr-FR" sz="2400" dirty="0" smtClean="0"/>
              <a:t>2.1. Présentation d’ATB</a:t>
            </a:r>
          </a:p>
          <a:p>
            <a:pPr marL="109728" indent="0">
              <a:buNone/>
            </a:pPr>
            <a:r>
              <a:rPr lang="fr-FR" sz="2400" dirty="0" smtClean="0"/>
              <a:t>	</a:t>
            </a:r>
            <a:br>
              <a:rPr lang="fr-FR" sz="2400" dirty="0" smtClean="0"/>
            </a:br>
            <a:r>
              <a:rPr lang="fr-FR" sz="2400" dirty="0" smtClean="0"/>
              <a:t>	2.2. Étude préliminaire</a:t>
            </a:r>
          </a:p>
          <a:p>
            <a:pPr marL="109728" indent="0">
              <a:buNone/>
            </a:pPr>
            <a:r>
              <a:rPr lang="fr-FR" sz="2400" dirty="0" smtClean="0"/>
              <a:t>	</a:t>
            </a:r>
            <a:br>
              <a:rPr lang="fr-FR" sz="2400" dirty="0" smtClean="0"/>
            </a:br>
            <a:r>
              <a:rPr lang="fr-FR" sz="2400" dirty="0" smtClean="0"/>
              <a:t>	2.3. </a:t>
            </a:r>
            <a:r>
              <a:rPr lang="fr-FR" sz="2400" dirty="0"/>
              <a:t>Création </a:t>
            </a:r>
            <a:r>
              <a:rPr lang="fr-FR" sz="2400" dirty="0" smtClean="0"/>
              <a:t>d’ATB</a:t>
            </a:r>
          </a:p>
          <a:p>
            <a:pPr marL="109728" indent="0">
              <a:buNone/>
            </a:pPr>
            <a:r>
              <a:rPr lang="fr-FR" sz="2400" dirty="0" smtClean="0"/>
              <a:t>	</a:t>
            </a:r>
            <a:endParaRPr lang="fr-FR" sz="2400" dirty="0"/>
          </a:p>
        </p:txBody>
      </p:sp>
    </p:spTree>
    <p:extLst>
      <p:ext uri="{BB962C8B-B14F-4D97-AF65-F5344CB8AC3E}">
        <p14:creationId xmlns:p14="http://schemas.microsoft.com/office/powerpoint/2010/main" val="36936175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12</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9" name="ZoneTexte 8"/>
          <p:cNvSpPr txBox="1"/>
          <p:nvPr/>
        </p:nvSpPr>
        <p:spPr>
          <a:xfrm>
            <a:off x="1511660" y="748358"/>
            <a:ext cx="6120680" cy="646331"/>
          </a:xfrm>
          <a:prstGeom prst="rect">
            <a:avLst/>
          </a:prstGeom>
          <a:noFill/>
        </p:spPr>
        <p:txBody>
          <a:bodyPr wrap="square" rtlCol="0">
            <a:spAutoFit/>
          </a:bodyPr>
          <a:lstStyle/>
          <a:p>
            <a:pPr marL="109728" indent="0">
              <a:buNone/>
            </a:pPr>
            <a:r>
              <a:rPr lang="fr-FR" sz="3600" dirty="0" smtClean="0"/>
              <a:t>2.1 Présentation d’ATB</a:t>
            </a:r>
          </a:p>
        </p:txBody>
      </p:sp>
      <p:sp>
        <p:nvSpPr>
          <p:cNvPr id="3" name="ZoneTexte 2"/>
          <p:cNvSpPr txBox="1"/>
          <p:nvPr/>
        </p:nvSpPr>
        <p:spPr>
          <a:xfrm>
            <a:off x="3779912" y="1937236"/>
            <a:ext cx="504056" cy="646331"/>
          </a:xfrm>
          <a:prstGeom prst="rect">
            <a:avLst/>
          </a:prstGeom>
          <a:noFill/>
        </p:spPr>
        <p:txBody>
          <a:bodyPr wrap="square" rtlCol="0">
            <a:spAutoFit/>
          </a:bodyPr>
          <a:lstStyle/>
          <a:p>
            <a:r>
              <a:rPr lang="fr-FR" sz="3600" b="1" dirty="0" smtClean="0"/>
              <a:t>A</a:t>
            </a:r>
            <a:endParaRPr lang="fr-FR" sz="3600" b="1" dirty="0"/>
          </a:p>
        </p:txBody>
      </p:sp>
      <p:sp>
        <p:nvSpPr>
          <p:cNvPr id="11" name="ZoneTexte 10"/>
          <p:cNvSpPr txBox="1"/>
          <p:nvPr/>
        </p:nvSpPr>
        <p:spPr>
          <a:xfrm>
            <a:off x="4175956" y="1943735"/>
            <a:ext cx="468052" cy="646331"/>
          </a:xfrm>
          <a:prstGeom prst="rect">
            <a:avLst/>
          </a:prstGeom>
          <a:noFill/>
        </p:spPr>
        <p:txBody>
          <a:bodyPr wrap="square" rtlCol="0">
            <a:spAutoFit/>
          </a:bodyPr>
          <a:lstStyle/>
          <a:p>
            <a:r>
              <a:rPr lang="fr-FR" sz="3600" b="1" dirty="0"/>
              <a:t>T</a:t>
            </a:r>
          </a:p>
        </p:txBody>
      </p:sp>
      <p:sp>
        <p:nvSpPr>
          <p:cNvPr id="12" name="ZoneTexte 11"/>
          <p:cNvSpPr txBox="1"/>
          <p:nvPr/>
        </p:nvSpPr>
        <p:spPr>
          <a:xfrm>
            <a:off x="4548225" y="1943735"/>
            <a:ext cx="455823" cy="646331"/>
          </a:xfrm>
          <a:prstGeom prst="rect">
            <a:avLst/>
          </a:prstGeom>
          <a:noFill/>
        </p:spPr>
        <p:txBody>
          <a:bodyPr wrap="square" rtlCol="0">
            <a:spAutoFit/>
          </a:bodyPr>
          <a:lstStyle/>
          <a:p>
            <a:r>
              <a:rPr lang="fr-FR" sz="3600" b="1" dirty="0" smtClean="0"/>
              <a:t>B</a:t>
            </a:r>
            <a:endParaRPr lang="fr-FR" sz="3600" b="1" dirty="0"/>
          </a:p>
        </p:txBody>
      </p:sp>
      <p:sp>
        <p:nvSpPr>
          <p:cNvPr id="13" name="ZoneTexte 12"/>
          <p:cNvSpPr txBox="1"/>
          <p:nvPr/>
        </p:nvSpPr>
        <p:spPr>
          <a:xfrm>
            <a:off x="3509628" y="2123564"/>
            <a:ext cx="774340" cy="369332"/>
          </a:xfrm>
          <a:prstGeom prst="rect">
            <a:avLst/>
          </a:prstGeom>
          <a:noFill/>
        </p:spPr>
        <p:txBody>
          <a:bodyPr wrap="square" rtlCol="0">
            <a:spAutoFit/>
          </a:bodyPr>
          <a:lstStyle/>
          <a:p>
            <a:r>
              <a:rPr lang="fr-FR" dirty="0" err="1" smtClean="0"/>
              <a:t>dmin</a:t>
            </a:r>
            <a:endParaRPr lang="fr-FR" dirty="0"/>
          </a:p>
        </p:txBody>
      </p:sp>
      <p:sp>
        <p:nvSpPr>
          <p:cNvPr id="14" name="ZoneTexte 13"/>
          <p:cNvSpPr txBox="1"/>
          <p:nvPr/>
        </p:nvSpPr>
        <p:spPr>
          <a:xfrm>
            <a:off x="4432455" y="2093064"/>
            <a:ext cx="686916" cy="369332"/>
          </a:xfrm>
          <a:prstGeom prst="rect">
            <a:avLst/>
          </a:prstGeom>
          <a:noFill/>
        </p:spPr>
        <p:txBody>
          <a:bodyPr wrap="square" rtlCol="0">
            <a:spAutoFit/>
          </a:bodyPr>
          <a:lstStyle/>
          <a:p>
            <a:r>
              <a:rPr lang="fr-FR" dirty="0" err="1" smtClean="0"/>
              <a:t>ools</a:t>
            </a:r>
            <a:endParaRPr lang="fr-FR" dirty="0"/>
          </a:p>
        </p:txBody>
      </p:sp>
      <p:sp>
        <p:nvSpPr>
          <p:cNvPr id="15" name="ZoneTexte 14"/>
          <p:cNvSpPr txBox="1"/>
          <p:nvPr/>
        </p:nvSpPr>
        <p:spPr>
          <a:xfrm>
            <a:off x="5364088" y="2082234"/>
            <a:ext cx="432048" cy="369332"/>
          </a:xfrm>
          <a:prstGeom prst="rect">
            <a:avLst/>
          </a:prstGeom>
          <a:noFill/>
        </p:spPr>
        <p:txBody>
          <a:bodyPr wrap="square" rtlCol="0">
            <a:spAutoFit/>
          </a:bodyPr>
          <a:lstStyle/>
          <a:p>
            <a:r>
              <a:rPr lang="fr-FR" dirty="0" err="1" smtClean="0"/>
              <a:t>ox</a:t>
            </a:r>
            <a:endParaRPr lang="fr-FR" dirty="0"/>
          </a:p>
        </p:txBody>
      </p:sp>
      <p:sp>
        <p:nvSpPr>
          <p:cNvPr id="16" name="ZoneTexte 15"/>
          <p:cNvSpPr txBox="1"/>
          <p:nvPr/>
        </p:nvSpPr>
        <p:spPr>
          <a:xfrm>
            <a:off x="2339752" y="2922722"/>
            <a:ext cx="4464496" cy="2031325"/>
          </a:xfrm>
          <a:prstGeom prst="rect">
            <a:avLst/>
          </a:prstGeom>
          <a:solidFill>
            <a:schemeClr val="bg1"/>
          </a:solidFill>
          <a:ln w="3175">
            <a:solidFill>
              <a:schemeClr val="tx1"/>
            </a:solidFill>
          </a:ln>
        </p:spPr>
        <p:txBody>
          <a:bodyPr wrap="square" rtlCol="0">
            <a:spAutoFit/>
          </a:bodyPr>
          <a:lstStyle/>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ifconfig</a:t>
            </a:r>
            <a:r>
              <a:rPr lang="fr-FR" dirty="0" smtClean="0">
                <a:latin typeface="MingLiU" panose="02020509000000000000" pitchFamily="49" charset="-120"/>
                <a:ea typeface="MingLiU" panose="02020509000000000000" pitchFamily="49" charset="-120"/>
              </a:rPr>
              <a:t> | </a:t>
            </a:r>
            <a:r>
              <a:rPr lang="fr-FR" dirty="0" err="1" smtClean="0">
                <a:latin typeface="MingLiU" panose="02020509000000000000" pitchFamily="49" charset="-120"/>
                <a:ea typeface="MingLiU" panose="02020509000000000000" pitchFamily="49" charset="-120"/>
              </a:rPr>
              <a:t>grep</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inet</a:t>
            </a:r>
            <a:r>
              <a:rPr lang="fr-FR" dirty="0" smtClean="0">
                <a:latin typeface="MingLiU" panose="02020509000000000000" pitchFamily="49" charset="-120"/>
                <a:ea typeface="MingLiU" panose="02020509000000000000" pitchFamily="49" charset="-120"/>
              </a:rPr>
              <a:t> </a:t>
            </a:r>
          </a:p>
          <a:p>
            <a:r>
              <a:rPr lang="fr-FR" dirty="0" smtClean="0">
                <a:latin typeface="MingLiU" panose="02020509000000000000" pitchFamily="49" charset="-120"/>
                <a:ea typeface="MingLiU" panose="02020509000000000000" pitchFamily="49" charset="-120"/>
              </a:rPr>
              <a:t>#&gt; top </a:t>
            </a:r>
          </a:p>
          <a:p>
            <a:r>
              <a:rPr lang="fr-FR" dirty="0" smtClean="0">
                <a:latin typeface="MingLiU" panose="02020509000000000000" pitchFamily="49" charset="-120"/>
                <a:ea typeface="MingLiU" panose="02020509000000000000" pitchFamily="49" charset="-120"/>
              </a:rPr>
              <a:t>#&gt; cat /proc/</a:t>
            </a:r>
            <a:r>
              <a:rPr lang="fr-FR" dirty="0" err="1" smtClean="0">
                <a:latin typeface="MingLiU" panose="02020509000000000000" pitchFamily="49" charset="-120"/>
                <a:ea typeface="MingLiU" panose="02020509000000000000" pitchFamily="49" charset="-120"/>
              </a:rPr>
              <a:t>cpuinfo</a:t>
            </a:r>
            <a:r>
              <a:rPr lang="fr-FR" dirty="0" smtClean="0">
                <a:latin typeface="MingLiU" panose="02020509000000000000" pitchFamily="49" charset="-120"/>
                <a:ea typeface="MingLiU" panose="02020509000000000000" pitchFamily="49" charset="-120"/>
              </a:rPr>
              <a:t> | </a:t>
            </a:r>
            <a:r>
              <a:rPr lang="fr-FR" dirty="0" err="1" smtClean="0">
                <a:latin typeface="MingLiU" panose="02020509000000000000" pitchFamily="49" charset="-120"/>
                <a:ea typeface="MingLiU" panose="02020509000000000000" pitchFamily="49" charset="-120"/>
              </a:rPr>
              <a:t>grep</a:t>
            </a:r>
            <a:r>
              <a:rPr lang="fr-FR" dirty="0" smtClean="0">
                <a:latin typeface="MingLiU" panose="02020509000000000000" pitchFamily="49" charset="-120"/>
                <a:ea typeface="MingLiU" panose="02020509000000000000" pitchFamily="49" charset="-120"/>
              </a:rPr>
              <a:t> Mhz</a:t>
            </a:r>
          </a:p>
          <a:p>
            <a:r>
              <a:rPr lang="fr-FR" dirty="0" smtClean="0">
                <a:latin typeface="MingLiU" panose="02020509000000000000" pitchFamily="49" charset="-120"/>
                <a:ea typeface="MingLiU" panose="02020509000000000000" pitchFamily="49" charset="-120"/>
              </a:rPr>
              <a:t>#&gt; free</a:t>
            </a:r>
          </a:p>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df</a:t>
            </a:r>
            <a:r>
              <a:rPr lang="fr-FR" dirty="0" smtClean="0">
                <a:latin typeface="MingLiU" panose="02020509000000000000" pitchFamily="49" charset="-120"/>
                <a:ea typeface="MingLiU" panose="02020509000000000000" pitchFamily="49" charset="-120"/>
              </a:rPr>
              <a:t> –h</a:t>
            </a:r>
          </a:p>
          <a:p>
            <a:r>
              <a:rPr lang="fr-FR" dirty="0" smtClean="0">
                <a:latin typeface="MingLiU" panose="02020509000000000000" pitchFamily="49" charset="-120"/>
                <a:ea typeface="MingLiU" panose="02020509000000000000" pitchFamily="49" charset="-120"/>
              </a:rPr>
              <a:t>#&gt; du</a:t>
            </a:r>
          </a:p>
          <a:p>
            <a:r>
              <a:rPr lang="fr-FR" dirty="0" smtClean="0">
                <a:latin typeface="MingLiU" panose="02020509000000000000" pitchFamily="49" charset="-120"/>
                <a:ea typeface="MingLiU" panose="02020509000000000000" pitchFamily="49" charset="-120"/>
              </a:rPr>
              <a:t>#&gt; …</a:t>
            </a:r>
            <a:endParaRPr lang="fr-FR" dirty="0">
              <a:latin typeface="MingLiU" panose="02020509000000000000" pitchFamily="49" charset="-120"/>
              <a:ea typeface="MingLiU" panose="02020509000000000000" pitchFamily="49" charset="-120"/>
            </a:endParaRPr>
          </a:p>
        </p:txBody>
      </p:sp>
      <p:sp>
        <p:nvSpPr>
          <p:cNvPr id="17" name="ZoneTexte 16"/>
          <p:cNvSpPr txBox="1"/>
          <p:nvPr/>
        </p:nvSpPr>
        <p:spPr>
          <a:xfrm>
            <a:off x="3670516" y="3753718"/>
            <a:ext cx="1904181" cy="369332"/>
          </a:xfrm>
          <a:prstGeom prst="rect">
            <a:avLst/>
          </a:prstGeom>
          <a:solidFill>
            <a:schemeClr val="bg1"/>
          </a:solidFill>
          <a:ln w="3175">
            <a:solidFill>
              <a:schemeClr val="tx1"/>
            </a:solidFill>
          </a:ln>
        </p:spPr>
        <p:txBody>
          <a:bodyPr wrap="square" rtlCol="0">
            <a:spAutoFit/>
          </a:bodyPr>
          <a:lstStyle/>
          <a:p>
            <a:r>
              <a:rPr lang="fr-FR" dirty="0" smtClean="0">
                <a:latin typeface="MingLiU" panose="02020509000000000000" pitchFamily="49" charset="-120"/>
                <a:ea typeface="MingLiU" panose="02020509000000000000" pitchFamily="49" charset="-120"/>
              </a:rPr>
              <a:t>#&gt;</a:t>
            </a:r>
            <a:r>
              <a:rPr lang="fr-FR" dirty="0" err="1" smtClean="0">
                <a:latin typeface="MingLiU" panose="02020509000000000000" pitchFamily="49" charset="-120"/>
                <a:ea typeface="MingLiU" panose="02020509000000000000" pitchFamily="49" charset="-120"/>
              </a:rPr>
              <a:t>atb</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infosys</a:t>
            </a:r>
            <a:endParaRPr lang="fr-FR" dirty="0">
              <a:latin typeface="MingLiU" panose="02020509000000000000" pitchFamily="49" charset="-120"/>
              <a:ea typeface="MingLiU" panose="02020509000000000000" pitchFamily="49" charset="-120"/>
            </a:endParaRP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359" y="2688113"/>
            <a:ext cx="4762500" cy="2943225"/>
          </a:xfrm>
          <a:prstGeom prst="rect">
            <a:avLst/>
          </a:prstGeom>
        </p:spPr>
      </p:pic>
      <p:sp>
        <p:nvSpPr>
          <p:cNvPr id="18" name="ZoneTexte 17"/>
          <p:cNvSpPr txBox="1"/>
          <p:nvPr/>
        </p:nvSpPr>
        <p:spPr>
          <a:xfrm>
            <a:off x="1838666" y="2590066"/>
            <a:ext cx="5904656" cy="3139321"/>
          </a:xfrm>
          <a:prstGeom prst="rect">
            <a:avLst/>
          </a:prstGeom>
          <a:solidFill>
            <a:schemeClr val="bg1"/>
          </a:solidFill>
          <a:ln w="3175">
            <a:solidFill>
              <a:schemeClr val="tx1"/>
            </a:solidFill>
          </a:ln>
        </p:spPr>
        <p:txBody>
          <a:bodyPr wrap="square" rtlCol="0">
            <a:spAutoFit/>
          </a:bodyPr>
          <a:lstStyle/>
          <a:p>
            <a:r>
              <a:rPr lang="fr-FR" dirty="0" smtClean="0">
                <a:latin typeface="MingLiU" panose="02020509000000000000" pitchFamily="49" charset="-120"/>
                <a:ea typeface="MingLiU" panose="02020509000000000000" pitchFamily="49" charset="-120"/>
              </a:rPr>
              <a:t>Adresse IP : 192.168.0.1</a:t>
            </a:r>
          </a:p>
          <a:p>
            <a:r>
              <a:rPr lang="fr-FR" dirty="0" smtClean="0">
                <a:latin typeface="MingLiU" panose="02020509000000000000" pitchFamily="49" charset="-120"/>
                <a:ea typeface="MingLiU" panose="02020509000000000000" pitchFamily="49" charset="-120"/>
              </a:rPr>
              <a:t>Charge serveur des 15 dernières minutes : 5%</a:t>
            </a:r>
          </a:p>
          <a:p>
            <a:r>
              <a:rPr lang="fr-FR" dirty="0" smtClean="0">
                <a:latin typeface="MingLiU" panose="02020509000000000000" pitchFamily="49" charset="-120"/>
                <a:ea typeface="MingLiU" panose="02020509000000000000" pitchFamily="49" charset="-120"/>
              </a:rPr>
              <a:t>Charge serveur des 10 dernières minutes : 10%</a:t>
            </a:r>
          </a:p>
          <a:p>
            <a:r>
              <a:rPr lang="fr-FR" dirty="0" smtClean="0">
                <a:latin typeface="MingLiU" panose="02020509000000000000" pitchFamily="49" charset="-120"/>
                <a:ea typeface="MingLiU" panose="02020509000000000000" pitchFamily="49" charset="-120"/>
              </a:rPr>
              <a:t>Charge serveur des 5 dernières minutes :  20%</a:t>
            </a:r>
          </a:p>
          <a:p>
            <a:r>
              <a:rPr lang="fr-FR" dirty="0" smtClean="0">
                <a:latin typeface="MingLiU" panose="02020509000000000000" pitchFamily="49" charset="-120"/>
                <a:ea typeface="MingLiU" panose="02020509000000000000" pitchFamily="49" charset="-120"/>
              </a:rPr>
              <a:t>CPU disponible : 2000 Mhz</a:t>
            </a:r>
          </a:p>
          <a:p>
            <a:r>
              <a:rPr lang="fr-FR" dirty="0" smtClean="0">
                <a:latin typeface="MingLiU" panose="02020509000000000000" pitchFamily="49" charset="-120"/>
                <a:ea typeface="MingLiU" panose="02020509000000000000" pitchFamily="49" charset="-120"/>
              </a:rPr>
              <a:t>RAM disponible : 4 Go</a:t>
            </a:r>
          </a:p>
          <a:p>
            <a:r>
              <a:rPr lang="fr-FR" dirty="0" smtClean="0">
                <a:latin typeface="MingLiU" panose="02020509000000000000" pitchFamily="49" charset="-120"/>
                <a:ea typeface="MingLiU" panose="02020509000000000000" pitchFamily="49" charset="-120"/>
              </a:rPr>
              <a:t>Espace libre total : 500 Go</a:t>
            </a:r>
          </a:p>
          <a:p>
            <a:r>
              <a:rPr lang="fr-FR" dirty="0" smtClean="0">
                <a:latin typeface="MingLiU" panose="02020509000000000000" pitchFamily="49" charset="-120"/>
                <a:ea typeface="MingLiU" panose="02020509000000000000" pitchFamily="49" charset="-120"/>
              </a:rPr>
              <a:t>Espace utilisé : /</a:t>
            </a:r>
            <a:r>
              <a:rPr lang="fr-FR" dirty="0" err="1" smtClean="0">
                <a:latin typeface="MingLiU" panose="02020509000000000000" pitchFamily="49" charset="-120"/>
                <a:ea typeface="MingLiU" panose="02020509000000000000" pitchFamily="49" charset="-120"/>
              </a:rPr>
              <a:t>usr</a:t>
            </a:r>
            <a:r>
              <a:rPr lang="fr-FR" dirty="0" smtClean="0">
                <a:latin typeface="MingLiU" panose="02020509000000000000" pitchFamily="49" charset="-120"/>
                <a:ea typeface="MingLiU" panose="02020509000000000000" pitchFamily="49" charset="-120"/>
              </a:rPr>
              <a:t> </a:t>
            </a:r>
            <a:r>
              <a:rPr lang="fr-FR" dirty="0" smtClean="0">
                <a:latin typeface="MingLiU" panose="02020509000000000000" pitchFamily="49" charset="-120"/>
                <a:ea typeface="MingLiU" panose="02020509000000000000" pitchFamily="49" charset="-120"/>
                <a:sym typeface="Wingdings" panose="05000000000000000000" pitchFamily="2" charset="2"/>
              </a:rPr>
              <a:t> 200 Go</a:t>
            </a:r>
          </a:p>
          <a:p>
            <a:r>
              <a:rPr lang="fr-FR" dirty="0">
                <a:latin typeface="MingLiU" panose="02020509000000000000" pitchFamily="49" charset="-120"/>
                <a:ea typeface="MingLiU" panose="02020509000000000000" pitchFamily="49" charset="-120"/>
                <a:sym typeface="Wingdings" panose="05000000000000000000" pitchFamily="2" charset="2"/>
              </a:rPr>
              <a:t>	 </a:t>
            </a:r>
            <a:r>
              <a:rPr lang="fr-FR" dirty="0" smtClean="0">
                <a:latin typeface="MingLiU" panose="02020509000000000000" pitchFamily="49" charset="-120"/>
                <a:ea typeface="MingLiU" panose="02020509000000000000" pitchFamily="49" charset="-120"/>
                <a:sym typeface="Wingdings" panose="05000000000000000000" pitchFamily="2" charset="2"/>
              </a:rPr>
              <a:t>        /home  150 Go</a:t>
            </a:r>
          </a:p>
          <a:p>
            <a:r>
              <a:rPr lang="fr-FR" dirty="0">
                <a:latin typeface="MingLiU" panose="02020509000000000000" pitchFamily="49" charset="-120"/>
                <a:ea typeface="MingLiU" panose="02020509000000000000" pitchFamily="49" charset="-120"/>
                <a:sym typeface="Wingdings" panose="05000000000000000000" pitchFamily="2" charset="2"/>
              </a:rPr>
              <a:t>	</a:t>
            </a:r>
            <a:r>
              <a:rPr lang="fr-FR" dirty="0" smtClean="0">
                <a:latin typeface="MingLiU" panose="02020509000000000000" pitchFamily="49" charset="-120"/>
                <a:ea typeface="MingLiU" panose="02020509000000000000" pitchFamily="49" charset="-120"/>
                <a:sym typeface="Wingdings" panose="05000000000000000000" pitchFamily="2" charset="2"/>
              </a:rPr>
              <a:t>         /var  20 Go</a:t>
            </a:r>
          </a:p>
          <a:p>
            <a:r>
              <a:rPr lang="fr-FR" dirty="0">
                <a:latin typeface="MingLiU" panose="02020509000000000000" pitchFamily="49" charset="-120"/>
                <a:ea typeface="MingLiU" panose="02020509000000000000" pitchFamily="49" charset="-120"/>
                <a:sym typeface="Wingdings" panose="05000000000000000000" pitchFamily="2" charset="2"/>
              </a:rPr>
              <a:t> </a:t>
            </a:r>
            <a:r>
              <a:rPr lang="fr-FR" dirty="0" smtClean="0">
                <a:latin typeface="MingLiU" panose="02020509000000000000" pitchFamily="49" charset="-120"/>
                <a:ea typeface="MingLiU" panose="02020509000000000000" pitchFamily="49" charset="-120"/>
                <a:sym typeface="Wingdings" panose="05000000000000000000" pitchFamily="2" charset="2"/>
              </a:rPr>
              <a:t>                /</a:t>
            </a:r>
            <a:r>
              <a:rPr lang="fr-FR" dirty="0" err="1" smtClean="0">
                <a:latin typeface="MingLiU" panose="02020509000000000000" pitchFamily="49" charset="-120"/>
                <a:ea typeface="MingLiU" panose="02020509000000000000" pitchFamily="49" charset="-120"/>
                <a:sym typeface="Wingdings" panose="05000000000000000000" pitchFamily="2" charset="2"/>
              </a:rPr>
              <a:t>etc</a:t>
            </a:r>
            <a:r>
              <a:rPr lang="fr-FR" dirty="0" smtClean="0">
                <a:latin typeface="MingLiU" panose="02020509000000000000" pitchFamily="49" charset="-120"/>
                <a:ea typeface="MingLiU" panose="02020509000000000000" pitchFamily="49" charset="-120"/>
                <a:sym typeface="Wingdings" panose="05000000000000000000" pitchFamily="2" charset="2"/>
              </a:rPr>
              <a:t>  35 Go</a:t>
            </a:r>
          </a:p>
        </p:txBody>
      </p:sp>
    </p:spTree>
    <p:extLst>
      <p:ext uri="{BB962C8B-B14F-4D97-AF65-F5344CB8AC3E}">
        <p14:creationId xmlns:p14="http://schemas.microsoft.com/office/powerpoint/2010/main" val="5048263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22222E-6 1.85185E-6 L -0.06701 0.00254 " pathEditMode="relative" rAng="0" ptsTypes="AA">
                                      <p:cBhvr>
                                        <p:cTn id="6" dur="2000" fill="hold"/>
                                        <p:tgtEl>
                                          <p:spTgt spid="3"/>
                                        </p:tgtEl>
                                        <p:attrNameLst>
                                          <p:attrName>ppt_x</p:attrName>
                                          <p:attrName>ppt_y</p:attrName>
                                        </p:attrNameLst>
                                      </p:cBhvr>
                                      <p:rCtr x="-3351" y="116"/>
                                    </p:animMotion>
                                  </p:childTnLst>
                                </p:cTn>
                              </p:par>
                              <p:par>
                                <p:cTn id="7" presetID="63" presetClass="path" presetSubtype="0" accel="50000" decel="50000" fill="hold" grpId="0" nodeType="withEffect">
                                  <p:stCondLst>
                                    <p:cond delay="0"/>
                                  </p:stCondLst>
                                  <p:childTnLst>
                                    <p:animMotion origin="layout" path="M -2.22222E-6 4.44444E-6 L 0.0566 4.44444E-6 " pathEditMode="relative" rAng="0" ptsTypes="AA">
                                      <p:cBhvr>
                                        <p:cTn id="8" dur="2000" fill="hold"/>
                                        <p:tgtEl>
                                          <p:spTgt spid="12"/>
                                        </p:tgtEl>
                                        <p:attrNameLst>
                                          <p:attrName>ppt_x</p:attrName>
                                          <p:attrName>ppt_y</p:attrName>
                                        </p:attrNameLst>
                                      </p:cBhvr>
                                      <p:rCtr x="2830" y="0"/>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P spid="16" grpId="0" animBg="1"/>
      <p:bldP spid="16" grpId="1" animBg="1"/>
      <p:bldP spid="17" grpId="0" animBg="1"/>
      <p:bldP spid="17" grpId="1"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p:cNvSpPr txBox="1"/>
          <p:nvPr/>
        </p:nvSpPr>
        <p:spPr>
          <a:xfrm>
            <a:off x="663030" y="1851323"/>
            <a:ext cx="7196582" cy="3693319"/>
          </a:xfrm>
          <a:prstGeom prst="rect">
            <a:avLst/>
          </a:prstGeom>
          <a:solidFill>
            <a:schemeClr val="bg1"/>
          </a:solidFill>
          <a:ln w="3175">
            <a:noFill/>
          </a:ln>
        </p:spPr>
        <p:txBody>
          <a:bodyPr wrap="square" rtlCol="0">
            <a:spAutoFit/>
          </a:bodyPr>
          <a:lstStyle/>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a:t>
            </a:r>
          </a:p>
          <a:p>
            <a:r>
              <a:rPr lang="fr-FR" dirty="0" smtClean="0">
                <a:latin typeface="MingLiU" panose="02020509000000000000" pitchFamily="49" charset="-120"/>
                <a:ea typeface="MingLiU" panose="02020509000000000000" pitchFamily="49" charset="-120"/>
              </a:rPr>
              <a:t>#&gt;1. </a:t>
            </a:r>
            <a:r>
              <a:rPr lang="fr-FR" dirty="0" err="1" smtClean="0">
                <a:latin typeface="MingLiU" panose="02020509000000000000" pitchFamily="49" charset="-120"/>
                <a:ea typeface="MingLiU" panose="02020509000000000000" pitchFamily="49" charset="-120"/>
              </a:rPr>
              <a:t>firefox</a:t>
            </a:r>
            <a:endParaRPr lang="fr-FR" dirty="0" smtClean="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#&gt;2. </a:t>
            </a:r>
            <a:r>
              <a:rPr lang="fr-FR" dirty="0" err="1" smtClean="0">
                <a:latin typeface="MingLiU" panose="02020509000000000000" pitchFamily="49" charset="-120"/>
                <a:ea typeface="MingLiU" panose="02020509000000000000" pitchFamily="49" charset="-120"/>
              </a:rPr>
              <a:t>init</a:t>
            </a:r>
            <a:endParaRPr lang="fr-FR" dirty="0" smtClean="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#&gt;3. </a:t>
            </a:r>
            <a:r>
              <a:rPr lang="fr-FR" dirty="0" err="1" smtClean="0">
                <a:latin typeface="MingLiU" panose="02020509000000000000" pitchFamily="49" charset="-120"/>
                <a:ea typeface="MingLiU" panose="02020509000000000000" pitchFamily="49" charset="-120"/>
              </a:rPr>
              <a:t>mysql</a:t>
            </a:r>
            <a:endParaRPr lang="fr-FR" dirty="0" smtClean="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#&gt;...</a:t>
            </a:r>
          </a:p>
          <a:p>
            <a:r>
              <a:rPr lang="fr-FR" dirty="0" smtClean="0">
                <a:latin typeface="MingLiU" panose="02020509000000000000" pitchFamily="49" charset="-120"/>
                <a:ea typeface="MingLiU" panose="02020509000000000000" pitchFamily="49" charset="-120"/>
              </a:rPr>
              <a:t>#&gt;10. apache</a:t>
            </a:r>
          </a:p>
          <a:p>
            <a:r>
              <a:rPr lang="fr-FR" dirty="0" smtClean="0">
                <a:latin typeface="MingLiU" panose="02020509000000000000" pitchFamily="49" charset="-120"/>
                <a:ea typeface="MingLiU" panose="02020509000000000000" pitchFamily="49" charset="-120"/>
              </a:rPr>
              <a:t>#&gt;</a:t>
            </a:r>
          </a:p>
          <a:p>
            <a:r>
              <a:rPr lang="fr-FR" dirty="0" smtClean="0">
                <a:latin typeface="MingLiU" panose="02020509000000000000" pitchFamily="49" charset="-120"/>
                <a:ea typeface="MingLiU" panose="02020509000000000000" pitchFamily="49" charset="-120"/>
              </a:rPr>
              <a:t>#&gt; Quels programmes souhaitez vous </a:t>
            </a:r>
            <a:r>
              <a:rPr lang="fr-FR" dirty="0" err="1" smtClean="0">
                <a:latin typeface="MingLiU" panose="02020509000000000000" pitchFamily="49" charset="-120"/>
                <a:ea typeface="MingLiU" panose="02020509000000000000" pitchFamily="49" charset="-120"/>
              </a:rPr>
              <a:t>stoper</a:t>
            </a:r>
            <a:r>
              <a:rPr lang="fr-FR" dirty="0" smtClean="0">
                <a:latin typeface="MingLiU" panose="02020509000000000000" pitchFamily="49" charset="-120"/>
                <a:ea typeface="MingLiU" panose="02020509000000000000" pitchFamily="49" charset="-120"/>
              </a:rPr>
              <a:t> ? (ex : 1, 2, 5)</a:t>
            </a:r>
          </a:p>
          <a:p>
            <a:r>
              <a:rPr lang="fr-FR" dirty="0" smtClean="0">
                <a:latin typeface="MingLiU" panose="02020509000000000000" pitchFamily="49" charset="-120"/>
                <a:ea typeface="MingLiU" panose="02020509000000000000" pitchFamily="49" charset="-120"/>
              </a:rPr>
              <a:t>#&gt; </a:t>
            </a:r>
          </a:p>
          <a:p>
            <a:endParaRPr lang="fr-FR" dirty="0">
              <a:latin typeface="MingLiU" panose="02020509000000000000" pitchFamily="49" charset="-120"/>
              <a:ea typeface="MingLiU" panose="02020509000000000000" pitchFamily="49" charset="-120"/>
            </a:endParaRPr>
          </a:p>
          <a:p>
            <a:endParaRPr lang="fr-FR" dirty="0" smtClean="0">
              <a:latin typeface="MingLiU" panose="02020509000000000000" pitchFamily="49" charset="-120"/>
              <a:ea typeface="MingLiU" panose="02020509000000000000" pitchFamily="49" charset="-120"/>
            </a:endParaRPr>
          </a:p>
          <a:p>
            <a:endParaRPr lang="fr-FR" dirty="0">
              <a:latin typeface="MingLiU" panose="02020509000000000000" pitchFamily="49" charset="-120"/>
              <a:ea typeface="MingLiU" panose="02020509000000000000" pitchFamily="49" charset="-120"/>
            </a:endParaRPr>
          </a:p>
          <a:p>
            <a:endParaRPr lang="fr-FR" dirty="0" smtClean="0">
              <a:latin typeface="MingLiU" panose="02020509000000000000" pitchFamily="49" charset="-120"/>
              <a:ea typeface="MingLiU" panose="02020509000000000000" pitchFamily="49" charset="-120"/>
            </a:endParaRPr>
          </a:p>
        </p:txBody>
      </p:sp>
      <p:sp>
        <p:nvSpPr>
          <p:cNvPr id="9" name="ZoneTexte 8"/>
          <p:cNvSpPr txBox="1"/>
          <p:nvPr/>
        </p:nvSpPr>
        <p:spPr>
          <a:xfrm>
            <a:off x="696449" y="2204864"/>
            <a:ext cx="7187918" cy="2585323"/>
          </a:xfrm>
          <a:prstGeom prst="rect">
            <a:avLst/>
          </a:prstGeom>
          <a:solidFill>
            <a:schemeClr val="bg1"/>
          </a:solidFill>
          <a:ln w="3175">
            <a:noFill/>
          </a:ln>
        </p:spPr>
        <p:txBody>
          <a:bodyPr wrap="square" rtlCol="0">
            <a:spAutoFit/>
          </a:bodyPr>
          <a:lstStyle/>
          <a:p>
            <a:r>
              <a:rPr lang="fr-FR" dirty="0" smtClean="0">
                <a:latin typeface="MingLiU" panose="02020509000000000000" pitchFamily="49" charset="-120"/>
                <a:ea typeface="MingLiU" panose="02020509000000000000" pitchFamily="49" charset="-120"/>
              </a:rPr>
              <a:t>#&gt; Voici la liste des outils que vous pouvez utiliser :</a:t>
            </a:r>
          </a:p>
          <a:p>
            <a:r>
              <a:rPr lang="fr-FR" dirty="0" err="1" smtClean="0">
                <a:latin typeface="MingLiU" panose="02020509000000000000" pitchFamily="49" charset="-120"/>
                <a:ea typeface="MingLiU" panose="02020509000000000000" pitchFamily="49" charset="-120"/>
              </a:rPr>
              <a:t>infosys</a:t>
            </a:r>
            <a:r>
              <a:rPr lang="fr-FR" dirty="0" smtClean="0">
                <a:latin typeface="MingLiU" panose="02020509000000000000" pitchFamily="49" charset="-120"/>
                <a:ea typeface="MingLiU" panose="02020509000000000000" pitchFamily="49" charset="-120"/>
              </a:rPr>
              <a:t> : permet d’afficher les informations du système</a:t>
            </a:r>
          </a:p>
          <a:p>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 permet de tuer une tâche courante du système</a:t>
            </a:r>
          </a:p>
          <a:p>
            <a:endParaRPr lang="fr-FR" dirty="0" smtClean="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Saisissez </a:t>
            </a:r>
            <a:r>
              <a:rPr lang="fr-FR" dirty="0" err="1" smtClean="0">
                <a:latin typeface="MingLiU" panose="02020509000000000000" pitchFamily="49" charset="-120"/>
                <a:ea typeface="MingLiU" panose="02020509000000000000" pitchFamily="49" charset="-120"/>
              </a:rPr>
              <a:t>atb</a:t>
            </a:r>
            <a:r>
              <a:rPr lang="fr-FR" dirty="0" smtClean="0">
                <a:latin typeface="MingLiU" panose="02020509000000000000" pitchFamily="49" charset="-120"/>
                <a:ea typeface="MingLiU" panose="02020509000000000000" pitchFamily="49" charset="-120"/>
              </a:rPr>
              <a:t> [COMMANDE] --help pour apprendre à utiliser l’outil </a:t>
            </a:r>
            <a:r>
              <a:rPr lang="fr-FR" dirty="0" err="1" smtClean="0">
                <a:latin typeface="MingLiU" panose="02020509000000000000" pitchFamily="49" charset="-120"/>
                <a:ea typeface="MingLiU" panose="02020509000000000000" pitchFamily="49" charset="-120"/>
              </a:rPr>
              <a:t>selectionné</a:t>
            </a:r>
            <a:r>
              <a:rPr lang="fr-FR" dirty="0" smtClean="0">
                <a:latin typeface="MingLiU" panose="02020509000000000000" pitchFamily="49" charset="-120"/>
                <a:ea typeface="MingLiU" panose="02020509000000000000" pitchFamily="49" charset="-120"/>
              </a:rPr>
              <a:t>.</a:t>
            </a:r>
          </a:p>
          <a:p>
            <a:endParaRPr lang="fr-FR" dirty="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Exemple : </a:t>
            </a:r>
            <a:r>
              <a:rPr lang="fr-FR" dirty="0" err="1" smtClean="0">
                <a:latin typeface="MingLiU" panose="02020509000000000000" pitchFamily="49" charset="-120"/>
                <a:ea typeface="MingLiU" panose="02020509000000000000" pitchFamily="49" charset="-120"/>
              </a:rPr>
              <a:t>atb</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--help</a:t>
            </a:r>
          </a:p>
          <a:p>
            <a:endParaRPr lang="fr-FR" dirty="0" smtClean="0">
              <a:latin typeface="MingLiU" panose="02020509000000000000" pitchFamily="49" charset="-120"/>
              <a:ea typeface="MingLiU" panose="02020509000000000000" pitchFamily="49" charset="-120"/>
            </a:endParaRPr>
          </a:p>
        </p:txBody>
      </p:sp>
      <p:sp>
        <p:nvSpPr>
          <p:cNvPr id="11" name="ZoneTexte 10"/>
          <p:cNvSpPr txBox="1"/>
          <p:nvPr/>
        </p:nvSpPr>
        <p:spPr>
          <a:xfrm>
            <a:off x="683568" y="1844824"/>
            <a:ext cx="7196582" cy="3693319"/>
          </a:xfrm>
          <a:prstGeom prst="rect">
            <a:avLst/>
          </a:prstGeom>
          <a:solidFill>
            <a:schemeClr val="bg1"/>
          </a:solidFill>
          <a:ln w="3175">
            <a:noFill/>
          </a:ln>
        </p:spPr>
        <p:txBody>
          <a:bodyPr wrap="square" rtlCol="0">
            <a:spAutoFit/>
          </a:bodyPr>
          <a:lstStyle/>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atb</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–help</a:t>
            </a:r>
          </a:p>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est un gestionnaire de tâche qui vous permet d’afficher les 10 programmes consommant le plus de ressource sur votre système, et vous donne la possibilité d’arrêter simplement ceux de vos choix.</a:t>
            </a:r>
          </a:p>
          <a:p>
            <a:endParaRPr lang="fr-FR" dirty="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Paramètre :</a:t>
            </a:r>
          </a:p>
          <a:p>
            <a:r>
              <a:rPr lang="fr-FR" dirty="0" smtClean="0">
                <a:latin typeface="MingLiU" panose="02020509000000000000" pitchFamily="49" charset="-120"/>
                <a:ea typeface="MingLiU" panose="02020509000000000000" pitchFamily="49" charset="-120"/>
              </a:rPr>
              <a:t>--top : Affiche le top 10 des programmes (par défaut)</a:t>
            </a:r>
          </a:p>
          <a:p>
            <a:r>
              <a:rPr lang="fr-FR" dirty="0" smtClean="0">
                <a:latin typeface="MingLiU" panose="02020509000000000000" pitchFamily="49" charset="-120"/>
                <a:ea typeface="MingLiU" panose="02020509000000000000" pitchFamily="49" charset="-120"/>
              </a:rPr>
              <a:t>--</a:t>
            </a:r>
            <a:r>
              <a:rPr lang="fr-FR" dirty="0" err="1" smtClean="0">
                <a:latin typeface="MingLiU" panose="02020509000000000000" pitchFamily="49" charset="-120"/>
                <a:ea typeface="MingLiU" panose="02020509000000000000" pitchFamily="49" charset="-120"/>
              </a:rPr>
              <a:t>find</a:t>
            </a:r>
            <a:r>
              <a:rPr lang="fr-FR" dirty="0" smtClean="0">
                <a:latin typeface="MingLiU" panose="02020509000000000000" pitchFamily="49" charset="-120"/>
                <a:ea typeface="MingLiU" panose="02020509000000000000" pitchFamily="49" charset="-120"/>
              </a:rPr>
              <a:t> : Permet d’arrêter un programme à l’aide de son alias</a:t>
            </a:r>
          </a:p>
          <a:p>
            <a:endParaRPr lang="fr-FR" dirty="0" smtClean="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Exemple : </a:t>
            </a:r>
          </a:p>
          <a:p>
            <a:r>
              <a:rPr lang="fr-FR" dirty="0" err="1" smtClean="0">
                <a:latin typeface="MingLiU" panose="02020509000000000000" pitchFamily="49" charset="-120"/>
                <a:ea typeface="MingLiU" panose="02020509000000000000" pitchFamily="49" charset="-120"/>
              </a:rPr>
              <a:t>killtask</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find</a:t>
            </a:r>
            <a:r>
              <a:rPr lang="fr-FR" dirty="0" smtClean="0">
                <a:latin typeface="MingLiU" panose="02020509000000000000" pitchFamily="49" charset="-120"/>
                <a:ea typeface="MingLiU" panose="02020509000000000000" pitchFamily="49" charset="-120"/>
              </a:rPr>
              <a:t> </a:t>
            </a:r>
            <a:r>
              <a:rPr lang="fr-FR" dirty="0" err="1" smtClean="0">
                <a:latin typeface="MingLiU" panose="02020509000000000000" pitchFamily="49" charset="-120"/>
                <a:ea typeface="MingLiU" panose="02020509000000000000" pitchFamily="49" charset="-120"/>
              </a:rPr>
              <a:t>firefox</a:t>
            </a:r>
            <a:r>
              <a:rPr lang="fr-FR" dirty="0" smtClean="0">
                <a:latin typeface="MingLiU" panose="02020509000000000000" pitchFamily="49" charset="-120"/>
                <a:ea typeface="MingLiU" panose="02020509000000000000" pitchFamily="49" charset="-120"/>
              </a:rPr>
              <a:t> </a:t>
            </a:r>
          </a:p>
        </p:txBody>
      </p:sp>
      <p:sp>
        <p:nvSpPr>
          <p:cNvPr id="6" name="ZoneTexte 5"/>
          <p:cNvSpPr txBox="1"/>
          <p:nvPr/>
        </p:nvSpPr>
        <p:spPr>
          <a:xfrm>
            <a:off x="691952" y="1844824"/>
            <a:ext cx="7192415" cy="369332"/>
          </a:xfrm>
          <a:prstGeom prst="rect">
            <a:avLst/>
          </a:prstGeom>
          <a:solidFill>
            <a:schemeClr val="bg1"/>
          </a:solidFill>
          <a:ln w="3175">
            <a:noFill/>
          </a:ln>
        </p:spPr>
        <p:txBody>
          <a:bodyPr wrap="square" rtlCol="0">
            <a:spAutoFit/>
          </a:bodyPr>
          <a:lstStyle/>
          <a:p>
            <a:r>
              <a:rPr lang="fr-FR" dirty="0" smtClean="0">
                <a:latin typeface="MingLiU" panose="02020509000000000000" pitchFamily="49" charset="-120"/>
                <a:ea typeface="MingLiU" panose="02020509000000000000" pitchFamily="49" charset="-120"/>
              </a:rPr>
              <a:t>#&gt; </a:t>
            </a:r>
            <a:r>
              <a:rPr lang="fr-FR" dirty="0" err="1" smtClean="0">
                <a:latin typeface="MingLiU" panose="02020509000000000000" pitchFamily="49" charset="-120"/>
                <a:ea typeface="MingLiU" panose="02020509000000000000" pitchFamily="49" charset="-120"/>
              </a:rPr>
              <a:t>atb</a:t>
            </a:r>
            <a:endParaRPr lang="fr-FR" dirty="0" smtClean="0">
              <a:latin typeface="MingLiU" panose="02020509000000000000" pitchFamily="49" charset="-120"/>
              <a:ea typeface="MingLiU" panose="02020509000000000000" pitchFamily="49" charset="-120"/>
            </a:endParaRPr>
          </a:p>
        </p:txBody>
      </p:sp>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13</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1511660" y="748358"/>
            <a:ext cx="6120680" cy="646331"/>
          </a:xfrm>
          <a:prstGeom prst="rect">
            <a:avLst/>
          </a:prstGeom>
          <a:noFill/>
        </p:spPr>
        <p:txBody>
          <a:bodyPr wrap="square" rtlCol="0">
            <a:spAutoFit/>
          </a:bodyPr>
          <a:lstStyle/>
          <a:p>
            <a:pPr marL="109728" indent="0">
              <a:buNone/>
            </a:pPr>
            <a:r>
              <a:rPr lang="fr-FR" sz="3600" dirty="0" smtClean="0"/>
              <a:t>2.1 Présentation d’ATB</a:t>
            </a:r>
          </a:p>
        </p:txBody>
      </p:sp>
    </p:spTree>
    <p:extLst>
      <p:ext uri="{BB962C8B-B14F-4D97-AF65-F5344CB8AC3E}">
        <p14:creationId xmlns:p14="http://schemas.microsoft.com/office/powerpoint/2010/main" val="23545990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9" grpId="1" animBg="1"/>
      <p:bldP spid="11" grpId="0" animBg="1"/>
      <p:bldP spid="11" grpId="1" animBg="1"/>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274"/>
            <a:ext cx="9144000" cy="5017062"/>
          </a:xfrm>
          <a:prstGeom prst="rect">
            <a:avLst/>
          </a:prstGeom>
          <a:solidFill>
            <a:schemeClr val="tx1"/>
          </a:solidFill>
        </p:spPr>
      </p:pic>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14</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1763688" y="753764"/>
            <a:ext cx="6010015" cy="646331"/>
          </a:xfrm>
          <a:prstGeom prst="rect">
            <a:avLst/>
          </a:prstGeom>
          <a:noFill/>
        </p:spPr>
        <p:txBody>
          <a:bodyPr wrap="square" rtlCol="0">
            <a:spAutoFit/>
          </a:bodyPr>
          <a:lstStyle/>
          <a:p>
            <a:pPr marL="109728" indent="0">
              <a:buNone/>
            </a:pPr>
            <a:r>
              <a:rPr lang="fr-FR" sz="3600" dirty="0" smtClean="0"/>
              <a:t>2.2. Étude préliminaire</a:t>
            </a:r>
          </a:p>
        </p:txBody>
      </p:sp>
      <p:sp>
        <p:nvSpPr>
          <p:cNvPr id="6" name="ZoneTexte 5"/>
          <p:cNvSpPr txBox="1"/>
          <p:nvPr/>
        </p:nvSpPr>
        <p:spPr>
          <a:xfrm>
            <a:off x="523181" y="1844824"/>
            <a:ext cx="7920880" cy="646331"/>
          </a:xfrm>
          <a:prstGeom prst="rect">
            <a:avLst/>
          </a:prstGeom>
          <a:noFill/>
        </p:spPr>
        <p:txBody>
          <a:bodyPr wrap="square" rtlCol="0">
            <a:spAutoFit/>
          </a:bodyPr>
          <a:lstStyle/>
          <a:p>
            <a:pPr lvl="3"/>
            <a:r>
              <a:rPr lang="fr-FR" dirty="0" smtClean="0">
                <a:sym typeface="Wingdings" panose="05000000000000000000" pitchFamily="2" charset="2"/>
              </a:rPr>
              <a:t> </a:t>
            </a:r>
            <a:r>
              <a:rPr lang="fr-FR" dirty="0" smtClean="0"/>
              <a:t>Quels outils j’aimerais avoir ?</a:t>
            </a:r>
          </a:p>
          <a:p>
            <a:pPr lvl="3"/>
            <a:r>
              <a:rPr lang="fr-FR" dirty="0" smtClean="0">
                <a:sym typeface="Wingdings" panose="05000000000000000000" pitchFamily="2" charset="2"/>
              </a:rPr>
              <a:t> </a:t>
            </a:r>
            <a:r>
              <a:rPr lang="fr-FR" dirty="0" smtClean="0"/>
              <a:t>Comment j’aimerais devoir les utiliser ?</a:t>
            </a:r>
          </a:p>
        </p:txBody>
      </p:sp>
      <p:sp>
        <p:nvSpPr>
          <p:cNvPr id="9" name="ZoneTexte 8"/>
          <p:cNvSpPr txBox="1"/>
          <p:nvPr/>
        </p:nvSpPr>
        <p:spPr>
          <a:xfrm>
            <a:off x="523181" y="2636912"/>
            <a:ext cx="7920880" cy="646331"/>
          </a:xfrm>
          <a:prstGeom prst="rect">
            <a:avLst/>
          </a:prstGeom>
          <a:noFill/>
        </p:spPr>
        <p:txBody>
          <a:bodyPr wrap="square" rtlCol="0">
            <a:spAutoFit/>
          </a:bodyPr>
          <a:lstStyle/>
          <a:p>
            <a:pPr lvl="3"/>
            <a:r>
              <a:rPr lang="fr-FR" dirty="0" smtClean="0">
                <a:sym typeface="Wingdings" panose="05000000000000000000" pitchFamily="2" charset="2"/>
              </a:rPr>
              <a:t>Algorithmique ?</a:t>
            </a:r>
            <a:endParaRPr lang="fr-FR" dirty="0" smtClean="0"/>
          </a:p>
          <a:p>
            <a:pPr lvl="3"/>
            <a:r>
              <a:rPr lang="fr-FR" dirty="0" smtClean="0">
                <a:sym typeface="Wingdings" panose="05000000000000000000" pitchFamily="2" charset="2"/>
              </a:rPr>
              <a:t>Intégration au système ?</a:t>
            </a:r>
          </a:p>
        </p:txBody>
      </p:sp>
    </p:spTree>
    <p:extLst>
      <p:ext uri="{BB962C8B-B14F-4D97-AF65-F5344CB8AC3E}">
        <p14:creationId xmlns:p14="http://schemas.microsoft.com/office/powerpoint/2010/main" val="21530197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15</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2123728" y="752203"/>
            <a:ext cx="6120680" cy="646331"/>
          </a:xfrm>
          <a:prstGeom prst="rect">
            <a:avLst/>
          </a:prstGeom>
          <a:noFill/>
        </p:spPr>
        <p:txBody>
          <a:bodyPr wrap="square" rtlCol="0">
            <a:spAutoFit/>
          </a:bodyPr>
          <a:lstStyle/>
          <a:p>
            <a:pPr marL="109728" indent="0">
              <a:buNone/>
            </a:pPr>
            <a:r>
              <a:rPr lang="fr-FR" sz="3600" dirty="0" smtClean="0"/>
              <a:t>2.3 Création d’ATB</a:t>
            </a:r>
          </a:p>
        </p:txBody>
      </p:sp>
      <p:sp>
        <p:nvSpPr>
          <p:cNvPr id="6" name="ZoneTexte 5"/>
          <p:cNvSpPr txBox="1"/>
          <p:nvPr/>
        </p:nvSpPr>
        <p:spPr>
          <a:xfrm>
            <a:off x="827584" y="1734473"/>
            <a:ext cx="3744416" cy="369332"/>
          </a:xfrm>
          <a:prstGeom prst="rect">
            <a:avLst/>
          </a:prstGeom>
          <a:noFill/>
        </p:spPr>
        <p:txBody>
          <a:bodyPr wrap="square" rtlCol="0">
            <a:spAutoFit/>
          </a:bodyPr>
          <a:lstStyle/>
          <a:p>
            <a:r>
              <a:rPr lang="fr-FR" dirty="0" smtClean="0"/>
              <a:t>Création d’une fonction :</a:t>
            </a:r>
            <a:endParaRPr lang="fr-FR" dirty="0"/>
          </a:p>
        </p:txBody>
      </p:sp>
      <p:sp>
        <p:nvSpPr>
          <p:cNvPr id="9" name="ZoneTexte 8"/>
          <p:cNvSpPr txBox="1"/>
          <p:nvPr/>
        </p:nvSpPr>
        <p:spPr>
          <a:xfrm>
            <a:off x="232521" y="2160710"/>
            <a:ext cx="8208912" cy="3416320"/>
          </a:xfrm>
          <a:prstGeom prst="rect">
            <a:avLst/>
          </a:prstGeom>
          <a:solidFill>
            <a:schemeClr val="bg1"/>
          </a:solidFill>
          <a:ln w="3175">
            <a:noFill/>
          </a:ln>
        </p:spPr>
        <p:txBody>
          <a:bodyPr wrap="square" rtlCol="0">
            <a:spAutoFit/>
          </a:bodyPr>
          <a:lstStyle/>
          <a:p>
            <a:r>
              <a:rPr lang="fr-FR" dirty="0" smtClean="0">
                <a:latin typeface="MingLiU" panose="02020509000000000000" pitchFamily="49" charset="-120"/>
                <a:ea typeface="MingLiU" panose="02020509000000000000" pitchFamily="49" charset="-120"/>
              </a:rPr>
              <a:t>#!/bin/bash</a:t>
            </a:r>
          </a:p>
          <a:p>
            <a:r>
              <a:rPr lang="fr-FR" dirty="0" smtClean="0">
                <a:latin typeface="MingLiU" panose="02020509000000000000" pitchFamily="49" charset="-120"/>
                <a:ea typeface="MingLiU" panose="02020509000000000000" pitchFamily="49" charset="-120"/>
              </a:rPr>
              <a:t>help {</a:t>
            </a:r>
          </a:p>
          <a:p>
            <a:r>
              <a:rPr lang="fr-FR" dirty="0" err="1" smtClean="0">
                <a:latin typeface="MingLiU" panose="02020509000000000000" pitchFamily="49" charset="-120"/>
                <a:ea typeface="MingLiU" panose="02020509000000000000" pitchFamily="49" charset="-120"/>
              </a:rPr>
              <a:t>echo</a:t>
            </a:r>
            <a:r>
              <a:rPr lang="fr-FR" dirty="0">
                <a:latin typeface="MingLiU" panose="02020509000000000000" pitchFamily="49" charset="-120"/>
                <a:ea typeface="MingLiU" panose="02020509000000000000" pitchFamily="49" charset="-120"/>
              </a:rPr>
              <a:t> </a:t>
            </a:r>
            <a:r>
              <a:rPr lang="fr-FR" dirty="0" smtClean="0">
                <a:latin typeface="MingLiU" panose="02020509000000000000" pitchFamily="49" charset="-120"/>
                <a:ea typeface="MingLiU" panose="02020509000000000000" pitchFamily="49" charset="-120"/>
              </a:rPr>
              <a:t>‘’ Paramètre saisi incorrect ! ‘’</a:t>
            </a:r>
          </a:p>
          <a:p>
            <a:r>
              <a:rPr lang="fr-FR" dirty="0" err="1" smtClean="0">
                <a:latin typeface="MingLiU" panose="02020509000000000000" pitchFamily="49" charset="-120"/>
                <a:ea typeface="MingLiU" panose="02020509000000000000" pitchFamily="49" charset="-120"/>
              </a:rPr>
              <a:t>echo</a:t>
            </a:r>
            <a:r>
              <a:rPr lang="fr-FR" dirty="0" smtClean="0">
                <a:latin typeface="MingLiU" panose="02020509000000000000" pitchFamily="49" charset="-120"/>
                <a:ea typeface="MingLiU" panose="02020509000000000000" pitchFamily="49" charset="-120"/>
              </a:rPr>
              <a:t> ‘’Voici les paramètres disponible pour l’outil </a:t>
            </a:r>
            <a:r>
              <a:rPr lang="fr-FR" dirty="0" err="1" smtClean="0">
                <a:latin typeface="MingLiU" panose="02020509000000000000" pitchFamily="49" charset="-120"/>
                <a:ea typeface="MingLiU" panose="02020509000000000000" pitchFamily="49" charset="-120"/>
              </a:rPr>
              <a:t>killtask</a:t>
            </a:r>
            <a:r>
              <a:rPr lang="fr-FR" dirty="0">
                <a:latin typeface="MingLiU" panose="02020509000000000000" pitchFamily="49" charset="-120"/>
                <a:ea typeface="MingLiU" panose="02020509000000000000" pitchFamily="49" charset="-120"/>
              </a:rPr>
              <a:t> </a:t>
            </a:r>
            <a:r>
              <a:rPr lang="fr-FR" dirty="0" smtClean="0">
                <a:latin typeface="MingLiU" panose="02020509000000000000" pitchFamily="49" charset="-120"/>
                <a:ea typeface="MingLiU" panose="02020509000000000000" pitchFamily="49" charset="-120"/>
              </a:rPr>
              <a:t>‘’</a:t>
            </a:r>
          </a:p>
          <a:p>
            <a:r>
              <a:rPr lang="fr-FR" dirty="0" err="1" smtClean="0">
                <a:latin typeface="MingLiU" panose="02020509000000000000" pitchFamily="49" charset="-120"/>
                <a:ea typeface="MingLiU" panose="02020509000000000000" pitchFamily="49" charset="-120"/>
              </a:rPr>
              <a:t>echo</a:t>
            </a:r>
            <a:r>
              <a:rPr lang="fr-FR" dirty="0" smtClean="0">
                <a:latin typeface="MingLiU" panose="02020509000000000000" pitchFamily="49" charset="-120"/>
                <a:ea typeface="MingLiU" panose="02020509000000000000" pitchFamily="49" charset="-120"/>
              </a:rPr>
              <a:t> ‘’</a:t>
            </a:r>
            <a:r>
              <a:rPr lang="fr-FR" dirty="0">
                <a:latin typeface="MingLiU" panose="02020509000000000000" pitchFamily="49" charset="-120"/>
                <a:ea typeface="MingLiU" panose="02020509000000000000" pitchFamily="49" charset="-120"/>
              </a:rPr>
              <a:t> --top : Affiche le top 10 des programmes (par défaut</a:t>
            </a:r>
            <a:r>
              <a:rPr lang="fr-FR" dirty="0" smtClean="0">
                <a:latin typeface="MingLiU" panose="02020509000000000000" pitchFamily="49" charset="-120"/>
                <a:ea typeface="MingLiU" panose="02020509000000000000" pitchFamily="49" charset="-120"/>
              </a:rPr>
              <a:t>) ‘’</a:t>
            </a:r>
            <a:endParaRPr lang="fr-FR" dirty="0">
              <a:latin typeface="MingLiU" panose="02020509000000000000" pitchFamily="49" charset="-120"/>
              <a:ea typeface="MingLiU" panose="02020509000000000000" pitchFamily="49" charset="-120"/>
            </a:endParaRPr>
          </a:p>
          <a:p>
            <a:r>
              <a:rPr lang="fr-FR" dirty="0" err="1" smtClean="0">
                <a:latin typeface="MingLiU" panose="02020509000000000000" pitchFamily="49" charset="-120"/>
                <a:ea typeface="MingLiU" panose="02020509000000000000" pitchFamily="49" charset="-120"/>
              </a:rPr>
              <a:t>echo</a:t>
            </a:r>
            <a:r>
              <a:rPr lang="fr-FR" dirty="0" smtClean="0">
                <a:latin typeface="MingLiU" panose="02020509000000000000" pitchFamily="49" charset="-120"/>
                <a:ea typeface="MingLiU" panose="02020509000000000000" pitchFamily="49" charset="-120"/>
              </a:rPr>
              <a:t> ‘’ --</a:t>
            </a:r>
            <a:r>
              <a:rPr lang="fr-FR" dirty="0" err="1">
                <a:latin typeface="MingLiU" panose="02020509000000000000" pitchFamily="49" charset="-120"/>
                <a:ea typeface="MingLiU" panose="02020509000000000000" pitchFamily="49" charset="-120"/>
              </a:rPr>
              <a:t>find</a:t>
            </a:r>
            <a:r>
              <a:rPr lang="fr-FR" dirty="0">
                <a:latin typeface="MingLiU" panose="02020509000000000000" pitchFamily="49" charset="-120"/>
                <a:ea typeface="MingLiU" panose="02020509000000000000" pitchFamily="49" charset="-120"/>
              </a:rPr>
              <a:t> : Permet d’arrêter un programme à l’aide de son </a:t>
            </a:r>
            <a:r>
              <a:rPr lang="fr-FR" dirty="0" smtClean="0">
                <a:latin typeface="MingLiU" panose="02020509000000000000" pitchFamily="49" charset="-120"/>
                <a:ea typeface="MingLiU" panose="02020509000000000000" pitchFamily="49" charset="-120"/>
              </a:rPr>
              <a:t>alias ‘’</a:t>
            </a:r>
            <a:endParaRPr lang="fr-FR" dirty="0">
              <a:latin typeface="MingLiU" panose="02020509000000000000" pitchFamily="49" charset="-120"/>
              <a:ea typeface="MingLiU" panose="02020509000000000000" pitchFamily="49" charset="-120"/>
            </a:endParaRPr>
          </a:p>
          <a:p>
            <a:r>
              <a:rPr lang="fr-FR" dirty="0" smtClean="0">
                <a:latin typeface="MingLiU" panose="02020509000000000000" pitchFamily="49" charset="-120"/>
                <a:ea typeface="MingLiU" panose="02020509000000000000" pitchFamily="49" charset="-120"/>
              </a:rPr>
              <a:t>}</a:t>
            </a:r>
          </a:p>
          <a:p>
            <a:endParaRPr lang="fr-FR" dirty="0">
              <a:latin typeface="MingLiU" panose="02020509000000000000" pitchFamily="49" charset="-120"/>
              <a:ea typeface="MingLiU" panose="02020509000000000000" pitchFamily="49" charset="-120"/>
            </a:endParaRPr>
          </a:p>
          <a:p>
            <a:r>
              <a:rPr lang="fr-FR" dirty="0" err="1" smtClean="0">
                <a:latin typeface="MingLiU" panose="02020509000000000000" pitchFamily="49" charset="-120"/>
                <a:ea typeface="MingLiU" panose="02020509000000000000" pitchFamily="49" charset="-120"/>
              </a:rPr>
              <a:t>find</a:t>
            </a:r>
            <a:r>
              <a:rPr lang="fr-FR" dirty="0" smtClean="0">
                <a:latin typeface="MingLiU" panose="02020509000000000000" pitchFamily="49" charset="-120"/>
                <a:ea typeface="MingLiU" panose="02020509000000000000" pitchFamily="49" charset="-120"/>
              </a:rPr>
              <a:t> {</a:t>
            </a:r>
          </a:p>
          <a:p>
            <a:r>
              <a:rPr lang="fr-FR" dirty="0" smtClean="0">
                <a:latin typeface="MingLiU" panose="02020509000000000000" pitchFamily="49" charset="-120"/>
                <a:ea typeface="MingLiU" panose="02020509000000000000" pitchFamily="49" charset="-120"/>
              </a:rPr>
              <a:t>…</a:t>
            </a:r>
          </a:p>
          <a:p>
            <a:r>
              <a:rPr lang="fr-FR" dirty="0" smtClean="0">
                <a:latin typeface="MingLiU" panose="02020509000000000000" pitchFamily="49" charset="-120"/>
                <a:ea typeface="MingLiU" panose="02020509000000000000" pitchFamily="49" charset="-120"/>
              </a:rPr>
              <a:t>}</a:t>
            </a:r>
          </a:p>
        </p:txBody>
      </p:sp>
    </p:spTree>
    <p:extLst>
      <p:ext uri="{BB962C8B-B14F-4D97-AF65-F5344CB8AC3E}">
        <p14:creationId xmlns:p14="http://schemas.microsoft.com/office/powerpoint/2010/main" val="25920395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16</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2123728" y="752203"/>
            <a:ext cx="6120680" cy="646331"/>
          </a:xfrm>
          <a:prstGeom prst="rect">
            <a:avLst/>
          </a:prstGeom>
          <a:noFill/>
        </p:spPr>
        <p:txBody>
          <a:bodyPr wrap="square" rtlCol="0">
            <a:spAutoFit/>
          </a:bodyPr>
          <a:lstStyle/>
          <a:p>
            <a:pPr marL="109728" indent="0">
              <a:buNone/>
            </a:pPr>
            <a:r>
              <a:rPr lang="fr-FR" sz="3600" dirty="0" smtClean="0"/>
              <a:t>2.3 Création d’ATB</a:t>
            </a:r>
          </a:p>
        </p:txBody>
      </p:sp>
      <p:sp>
        <p:nvSpPr>
          <p:cNvPr id="2" name="ZoneTexte 1"/>
          <p:cNvSpPr txBox="1"/>
          <p:nvPr/>
        </p:nvSpPr>
        <p:spPr>
          <a:xfrm>
            <a:off x="827584" y="1734473"/>
            <a:ext cx="3744416" cy="369332"/>
          </a:xfrm>
          <a:prstGeom prst="rect">
            <a:avLst/>
          </a:prstGeom>
          <a:noFill/>
        </p:spPr>
        <p:txBody>
          <a:bodyPr wrap="square" rtlCol="0">
            <a:spAutoFit/>
          </a:bodyPr>
          <a:lstStyle/>
          <a:p>
            <a:r>
              <a:rPr lang="fr-FR" dirty="0" smtClean="0"/>
              <a:t>Récupération des paramètres :</a:t>
            </a:r>
            <a:endParaRPr lang="fr-FR" dirty="0"/>
          </a:p>
        </p:txBody>
      </p:sp>
      <p:sp>
        <p:nvSpPr>
          <p:cNvPr id="10" name="ZoneTexte 9"/>
          <p:cNvSpPr txBox="1"/>
          <p:nvPr/>
        </p:nvSpPr>
        <p:spPr>
          <a:xfrm>
            <a:off x="232521" y="2160710"/>
            <a:ext cx="8208912" cy="2862322"/>
          </a:xfrm>
          <a:prstGeom prst="rect">
            <a:avLst/>
          </a:prstGeom>
          <a:solidFill>
            <a:schemeClr val="bg1"/>
          </a:solidFill>
          <a:ln w="3175">
            <a:noFill/>
          </a:ln>
        </p:spPr>
        <p:txBody>
          <a:bodyPr wrap="square" rtlCol="0">
            <a:spAutoFit/>
          </a:bodyPr>
          <a:lstStyle/>
          <a:p>
            <a:r>
              <a:rPr lang="fr-FR" dirty="0" err="1">
                <a:latin typeface="MingLiU" panose="02020509000000000000" pitchFamily="49" charset="-120"/>
                <a:ea typeface="MingLiU" panose="02020509000000000000" pitchFamily="49" charset="-120"/>
              </a:rPr>
              <a:t>while</a:t>
            </a:r>
            <a:r>
              <a:rPr lang="fr-FR" dirty="0">
                <a:latin typeface="MingLiU" panose="02020509000000000000" pitchFamily="49" charset="-120"/>
                <a:ea typeface="MingLiU" panose="02020509000000000000" pitchFamily="49" charset="-120"/>
              </a:rPr>
              <a:t> [ $# -ne 0 ];do</a:t>
            </a:r>
          </a:p>
          <a:p>
            <a:r>
              <a:rPr lang="fr-FR" dirty="0">
                <a:latin typeface="MingLiU" panose="02020509000000000000" pitchFamily="49" charset="-120"/>
                <a:ea typeface="MingLiU" panose="02020509000000000000" pitchFamily="49" charset="-120"/>
              </a:rPr>
              <a:t>case $1 in</a:t>
            </a:r>
          </a:p>
          <a:p>
            <a:r>
              <a:rPr lang="fr-FR" dirty="0">
                <a:latin typeface="MingLiU" panose="02020509000000000000" pitchFamily="49" charset="-120"/>
                <a:ea typeface="MingLiU" panose="02020509000000000000" pitchFamily="49" charset="-120"/>
              </a:rPr>
              <a:t>-f, --</a:t>
            </a:r>
            <a:r>
              <a:rPr lang="fr-FR" dirty="0" err="1">
                <a:latin typeface="MingLiU" panose="02020509000000000000" pitchFamily="49" charset="-120"/>
                <a:ea typeface="MingLiU" panose="02020509000000000000" pitchFamily="49" charset="-120"/>
              </a:rPr>
              <a:t>find</a:t>
            </a:r>
            <a:r>
              <a:rPr lang="fr-FR" dirty="0">
                <a:latin typeface="MingLiU" panose="02020509000000000000" pitchFamily="49" charset="-120"/>
                <a:ea typeface="MingLiU" panose="02020509000000000000" pitchFamily="49" charset="-120"/>
              </a:rPr>
              <a:t> )</a:t>
            </a:r>
          </a:p>
          <a:p>
            <a:r>
              <a:rPr lang="fr-FR" dirty="0">
                <a:latin typeface="MingLiU" panose="02020509000000000000" pitchFamily="49" charset="-120"/>
                <a:ea typeface="MingLiU" panose="02020509000000000000" pitchFamily="49" charset="-120"/>
              </a:rPr>
              <a:t>	</a:t>
            </a:r>
            <a:r>
              <a:rPr lang="fr-FR" dirty="0" err="1">
                <a:latin typeface="MingLiU" panose="02020509000000000000" pitchFamily="49" charset="-120"/>
                <a:ea typeface="MingLiU" panose="02020509000000000000" pitchFamily="49" charset="-120"/>
              </a:rPr>
              <a:t>find</a:t>
            </a:r>
            <a:r>
              <a:rPr lang="fr-FR" dirty="0">
                <a:latin typeface="MingLiU" panose="02020509000000000000" pitchFamily="49" charset="-120"/>
                <a:ea typeface="MingLiU" panose="02020509000000000000" pitchFamily="49" charset="-120"/>
              </a:rPr>
              <a:t>($2);;</a:t>
            </a:r>
          </a:p>
          <a:p>
            <a:r>
              <a:rPr lang="fr-FR" dirty="0">
                <a:latin typeface="MingLiU" panose="02020509000000000000" pitchFamily="49" charset="-120"/>
                <a:ea typeface="MingLiU" panose="02020509000000000000" pitchFamily="49" charset="-120"/>
              </a:rPr>
              <a:t>-t, --top )</a:t>
            </a:r>
          </a:p>
          <a:p>
            <a:r>
              <a:rPr lang="fr-FR" dirty="0">
                <a:latin typeface="MingLiU" panose="02020509000000000000" pitchFamily="49" charset="-120"/>
                <a:ea typeface="MingLiU" panose="02020509000000000000" pitchFamily="49" charset="-120"/>
              </a:rPr>
              <a:t>	top;;</a:t>
            </a:r>
          </a:p>
          <a:p>
            <a:r>
              <a:rPr lang="fr-FR" dirty="0">
                <a:latin typeface="MingLiU" panose="02020509000000000000" pitchFamily="49" charset="-120"/>
                <a:ea typeface="MingLiU" panose="02020509000000000000" pitchFamily="49" charset="-120"/>
              </a:rPr>
              <a:t>* )</a:t>
            </a:r>
          </a:p>
          <a:p>
            <a:pPr lvl="1"/>
            <a:r>
              <a:rPr lang="fr-FR" dirty="0">
                <a:latin typeface="MingLiU" panose="02020509000000000000" pitchFamily="49" charset="-120"/>
                <a:ea typeface="MingLiU" panose="02020509000000000000" pitchFamily="49" charset="-120"/>
              </a:rPr>
              <a:t>	help;</a:t>
            </a:r>
          </a:p>
          <a:p>
            <a:r>
              <a:rPr lang="fr-FR" dirty="0" err="1">
                <a:latin typeface="MingLiU" panose="02020509000000000000" pitchFamily="49" charset="-120"/>
                <a:ea typeface="MingLiU" panose="02020509000000000000" pitchFamily="49" charset="-120"/>
              </a:rPr>
              <a:t>esac</a:t>
            </a:r>
            <a:endParaRPr lang="fr-FR" dirty="0">
              <a:latin typeface="MingLiU" panose="02020509000000000000" pitchFamily="49" charset="-120"/>
              <a:ea typeface="MingLiU" panose="02020509000000000000" pitchFamily="49" charset="-120"/>
            </a:endParaRPr>
          </a:p>
          <a:p>
            <a:r>
              <a:rPr lang="fr-FR" dirty="0" err="1" smtClean="0">
                <a:latin typeface="MingLiU" panose="02020509000000000000" pitchFamily="49" charset="-120"/>
                <a:ea typeface="MingLiU" panose="02020509000000000000" pitchFamily="49" charset="-120"/>
              </a:rPr>
              <a:t>done</a:t>
            </a:r>
            <a:endParaRPr lang="fr-FR" dirty="0">
              <a:latin typeface="MingLiU" panose="02020509000000000000" pitchFamily="49" charset="-120"/>
              <a:ea typeface="MingLiU" panose="02020509000000000000" pitchFamily="49" charset="-120"/>
            </a:endParaRPr>
          </a:p>
        </p:txBody>
      </p:sp>
    </p:spTree>
    <p:extLst>
      <p:ext uri="{BB962C8B-B14F-4D97-AF65-F5344CB8AC3E}">
        <p14:creationId xmlns:p14="http://schemas.microsoft.com/office/powerpoint/2010/main" val="25920395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17</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3023320" y="752203"/>
            <a:ext cx="3564904" cy="646331"/>
          </a:xfrm>
          <a:prstGeom prst="rect">
            <a:avLst/>
          </a:prstGeom>
          <a:noFill/>
        </p:spPr>
        <p:txBody>
          <a:bodyPr wrap="square" rtlCol="0">
            <a:spAutoFit/>
          </a:bodyPr>
          <a:lstStyle/>
          <a:p>
            <a:pPr marL="109728" indent="0">
              <a:buNone/>
            </a:pPr>
            <a:r>
              <a:rPr lang="fr-FR" sz="3600" dirty="0" smtClean="0"/>
              <a:t>3. Bilan</a:t>
            </a:r>
          </a:p>
        </p:txBody>
      </p:sp>
      <p:sp>
        <p:nvSpPr>
          <p:cNvPr id="9" name="Espace réservé du contenu 1"/>
          <p:cNvSpPr>
            <a:spLocks noGrp="1"/>
          </p:cNvSpPr>
          <p:nvPr>
            <p:ph idx="1"/>
          </p:nvPr>
        </p:nvSpPr>
        <p:spPr>
          <a:xfrm>
            <a:off x="457200" y="1394689"/>
            <a:ext cx="8229600" cy="4162467"/>
          </a:xfrm>
        </p:spPr>
        <p:txBody>
          <a:bodyPr/>
          <a:lstStyle/>
          <a:p>
            <a:pPr marL="109728" indent="0">
              <a:buNone/>
            </a:pPr>
            <a:r>
              <a:rPr lang="fr-FR" sz="2400" dirty="0"/>
              <a:t>	</a:t>
            </a:r>
            <a:r>
              <a:rPr lang="fr-FR" sz="2400" dirty="0" smtClean="0"/>
              <a:t>3.1. Résultats</a:t>
            </a:r>
          </a:p>
          <a:p>
            <a:pPr marL="109728" indent="0">
              <a:buNone/>
            </a:pPr>
            <a:endParaRPr lang="fr-FR" sz="2400" dirty="0"/>
          </a:p>
          <a:p>
            <a:pPr marL="109728" indent="0">
              <a:buNone/>
            </a:pPr>
            <a:r>
              <a:rPr lang="fr-FR" sz="2400" dirty="0" smtClean="0"/>
              <a:t>	3.2.  Difficultés</a:t>
            </a:r>
          </a:p>
          <a:p>
            <a:pPr marL="109728" indent="0">
              <a:buNone/>
            </a:pPr>
            <a:r>
              <a:rPr lang="fr-FR" sz="2400" dirty="0" smtClean="0"/>
              <a:t>	</a:t>
            </a:r>
            <a:br>
              <a:rPr lang="fr-FR" sz="2400" dirty="0" smtClean="0"/>
            </a:br>
            <a:r>
              <a:rPr lang="fr-FR" sz="2400" dirty="0" smtClean="0"/>
              <a:t>	3.3. Prolongements</a:t>
            </a:r>
          </a:p>
          <a:p>
            <a:pPr marL="109728" indent="0">
              <a:buNone/>
            </a:pPr>
            <a:r>
              <a:rPr lang="fr-FR" sz="2400" dirty="0" smtClean="0"/>
              <a:t>	</a:t>
            </a:r>
          </a:p>
          <a:p>
            <a:pPr marL="109728" indent="0">
              <a:buNone/>
            </a:pPr>
            <a:r>
              <a:rPr lang="fr-FR" sz="2400" dirty="0" smtClean="0"/>
              <a:t>	</a:t>
            </a:r>
            <a:endParaRPr lang="fr-FR" sz="2400" dirty="0"/>
          </a:p>
        </p:txBody>
      </p:sp>
    </p:spTree>
    <p:extLst>
      <p:ext uri="{BB962C8B-B14F-4D97-AF65-F5344CB8AC3E}">
        <p14:creationId xmlns:p14="http://schemas.microsoft.com/office/powerpoint/2010/main" val="25920395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18</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3023320" y="752203"/>
            <a:ext cx="3564904" cy="646331"/>
          </a:xfrm>
          <a:prstGeom prst="rect">
            <a:avLst/>
          </a:prstGeom>
          <a:noFill/>
        </p:spPr>
        <p:txBody>
          <a:bodyPr wrap="square" rtlCol="0">
            <a:spAutoFit/>
          </a:bodyPr>
          <a:lstStyle/>
          <a:p>
            <a:pPr marL="109728" indent="0">
              <a:buNone/>
            </a:pPr>
            <a:r>
              <a:rPr lang="fr-FR" sz="3600" dirty="0" smtClean="0"/>
              <a:t>3.1. Résultats</a:t>
            </a:r>
          </a:p>
        </p:txBody>
      </p:sp>
      <p:sp>
        <p:nvSpPr>
          <p:cNvPr id="6" name="Espace réservé du contenu 1"/>
          <p:cNvSpPr>
            <a:spLocks noGrp="1"/>
          </p:cNvSpPr>
          <p:nvPr>
            <p:ph idx="1"/>
          </p:nvPr>
        </p:nvSpPr>
        <p:spPr>
          <a:xfrm>
            <a:off x="1434480" y="1772816"/>
            <a:ext cx="6275040" cy="2852081"/>
          </a:xfrm>
          <a:solidFill>
            <a:schemeClr val="bg1"/>
          </a:solidFill>
          <a:ln>
            <a:solidFill>
              <a:schemeClr val="bg1"/>
            </a:solidFill>
          </a:ln>
        </p:spPr>
        <p:txBody>
          <a:bodyPr/>
          <a:lstStyle/>
          <a:p>
            <a:pPr marL="109728" indent="0">
              <a:buNone/>
            </a:pPr>
            <a:endParaRPr lang="fr-FR" sz="2400" dirty="0">
              <a:latin typeface="MingLiU" panose="02020509000000000000" pitchFamily="49" charset="-120"/>
              <a:ea typeface="MingLiU" panose="02020509000000000000" pitchFamily="49" charset="-120"/>
            </a:endParaRPr>
          </a:p>
        </p:txBody>
      </p:sp>
    </p:spTree>
    <p:extLst>
      <p:ext uri="{BB962C8B-B14F-4D97-AF65-F5344CB8AC3E}">
        <p14:creationId xmlns:p14="http://schemas.microsoft.com/office/powerpoint/2010/main" val="36827647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a:t>
            </a:r>
            <a:endParaRPr lang="fr-FR" dirty="0"/>
          </a:p>
        </p:txBody>
      </p:sp>
      <p:sp>
        <p:nvSpPr>
          <p:cNvPr id="5"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ZoneTexte 7"/>
          <p:cNvSpPr txBox="1"/>
          <p:nvPr/>
        </p:nvSpPr>
        <p:spPr>
          <a:xfrm>
            <a:off x="2339752" y="836711"/>
            <a:ext cx="4680520" cy="830997"/>
          </a:xfrm>
          <a:prstGeom prst="rect">
            <a:avLst/>
          </a:prstGeom>
          <a:noFill/>
        </p:spPr>
        <p:txBody>
          <a:bodyPr wrap="square" rtlCol="0">
            <a:spAutoFit/>
          </a:bodyPr>
          <a:lstStyle/>
          <a:p>
            <a:r>
              <a:rPr lang="fr-FR" sz="4800" b="1" dirty="0" smtClean="0"/>
              <a:t>Remerciements</a:t>
            </a:r>
            <a:endParaRPr lang="fr-FR" sz="4800" b="1" dirty="0"/>
          </a:p>
        </p:txBody>
      </p:sp>
      <p:sp>
        <p:nvSpPr>
          <p:cNvPr id="9" name="ZoneTexte 8"/>
          <p:cNvSpPr txBox="1"/>
          <p:nvPr/>
        </p:nvSpPr>
        <p:spPr>
          <a:xfrm>
            <a:off x="899592" y="1988839"/>
            <a:ext cx="7848872" cy="3170099"/>
          </a:xfrm>
          <a:prstGeom prst="rect">
            <a:avLst/>
          </a:prstGeom>
          <a:noFill/>
        </p:spPr>
        <p:txBody>
          <a:bodyPr wrap="square" rtlCol="0">
            <a:spAutoFit/>
          </a:bodyPr>
          <a:lstStyle/>
          <a:p>
            <a:pPr marL="285750" indent="-285750">
              <a:buFont typeface="Wingdings" panose="05000000000000000000" pitchFamily="2" charset="2"/>
              <a:buChar char="Ø"/>
            </a:pPr>
            <a:r>
              <a:rPr lang="fr-FR" sz="2000" dirty="0" smtClean="0"/>
              <a:t>M. PAPON</a:t>
            </a:r>
          </a:p>
          <a:p>
            <a:pPr marL="285750" indent="-285750">
              <a:buFont typeface="Wingdings" panose="05000000000000000000" pitchFamily="2" charset="2"/>
              <a:buChar char="Ø"/>
            </a:pPr>
            <a:endParaRPr lang="fr-FR" sz="2000" dirty="0"/>
          </a:p>
          <a:p>
            <a:pPr marL="285750" indent="-285750">
              <a:buFont typeface="Wingdings" panose="05000000000000000000" pitchFamily="2" charset="2"/>
              <a:buChar char="Ø"/>
            </a:pPr>
            <a:endParaRPr lang="fr-FR" sz="2000" dirty="0" smtClean="0"/>
          </a:p>
          <a:p>
            <a:pPr marL="285750" indent="-285750">
              <a:buFont typeface="Wingdings" panose="05000000000000000000" pitchFamily="2" charset="2"/>
              <a:buChar char="Ø"/>
            </a:pPr>
            <a:r>
              <a:rPr lang="fr-FR" sz="2000" dirty="0" smtClean="0"/>
              <a:t>M. BEAULIEU</a:t>
            </a:r>
          </a:p>
          <a:p>
            <a:pPr marL="285750" indent="-285750">
              <a:buFont typeface="Wingdings" panose="05000000000000000000" pitchFamily="2" charset="2"/>
              <a:buChar char="Ø"/>
            </a:pPr>
            <a:endParaRPr lang="fr-FR" sz="2000" dirty="0" smtClean="0"/>
          </a:p>
          <a:p>
            <a:pPr marL="285750" indent="-285750">
              <a:buFont typeface="Wingdings" panose="05000000000000000000" pitchFamily="2" charset="2"/>
              <a:buChar char="Ø"/>
            </a:pPr>
            <a:endParaRPr lang="fr-FR" sz="2000" dirty="0"/>
          </a:p>
          <a:p>
            <a:pPr marL="285750" indent="-285750">
              <a:buFont typeface="Wingdings" panose="05000000000000000000" pitchFamily="2" charset="2"/>
              <a:buChar char="Ø"/>
            </a:pPr>
            <a:r>
              <a:rPr lang="fr-FR" sz="2000" dirty="0" smtClean="0"/>
              <a:t>Service Informatique</a:t>
            </a:r>
          </a:p>
          <a:p>
            <a:pPr marL="285750" indent="-285750">
              <a:buFont typeface="Wingdings" panose="05000000000000000000" pitchFamily="2" charset="2"/>
              <a:buChar char="Ø"/>
            </a:pPr>
            <a:endParaRPr lang="fr-FR" sz="2000" dirty="0" smtClean="0"/>
          </a:p>
          <a:p>
            <a:pPr marL="285750" indent="-285750">
              <a:buFont typeface="Wingdings" panose="05000000000000000000" pitchFamily="2" charset="2"/>
              <a:buChar char="Ø"/>
            </a:pPr>
            <a:endParaRPr lang="fr-FR" sz="2000" dirty="0"/>
          </a:p>
          <a:p>
            <a:pPr marL="285750" indent="-285750">
              <a:buFont typeface="Wingdings" panose="05000000000000000000" pitchFamily="2" charset="2"/>
              <a:buChar char="Ø"/>
            </a:pPr>
            <a:r>
              <a:rPr lang="fr-FR" sz="2000" dirty="0" smtClean="0"/>
              <a:t>L’ensemble du corps enseignant</a:t>
            </a:r>
            <a:endParaRPr lang="fr-FR" sz="2000" dirty="0"/>
          </a:p>
        </p:txBody>
      </p:sp>
    </p:spTree>
    <p:extLst>
      <p:ext uri="{BB962C8B-B14F-4D97-AF65-F5344CB8AC3E}">
        <p14:creationId xmlns:p14="http://schemas.microsoft.com/office/powerpoint/2010/main" val="2222995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19</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3023320" y="752203"/>
            <a:ext cx="3564904" cy="646331"/>
          </a:xfrm>
          <a:prstGeom prst="rect">
            <a:avLst/>
          </a:prstGeom>
          <a:noFill/>
        </p:spPr>
        <p:txBody>
          <a:bodyPr wrap="square" rtlCol="0">
            <a:spAutoFit/>
          </a:bodyPr>
          <a:lstStyle/>
          <a:p>
            <a:pPr marL="109728" indent="0">
              <a:buNone/>
            </a:pPr>
            <a:r>
              <a:rPr lang="fr-FR" sz="3600" dirty="0" smtClean="0"/>
              <a:t>3.2. Difficultés</a:t>
            </a:r>
          </a:p>
        </p:txBody>
      </p:sp>
      <p:sp>
        <p:nvSpPr>
          <p:cNvPr id="6" name="Espace réservé du contenu 1"/>
          <p:cNvSpPr>
            <a:spLocks noGrp="1"/>
          </p:cNvSpPr>
          <p:nvPr>
            <p:ph idx="1"/>
          </p:nvPr>
        </p:nvSpPr>
        <p:spPr>
          <a:xfrm>
            <a:off x="1434480" y="1772816"/>
            <a:ext cx="6275040" cy="2852081"/>
          </a:xfrm>
        </p:spPr>
        <p:txBody>
          <a:bodyPr/>
          <a:lstStyle/>
          <a:p>
            <a:pPr marL="109728" indent="0">
              <a:buNone/>
            </a:pPr>
            <a:r>
              <a:rPr lang="fr-FR" sz="2400" dirty="0" smtClean="0">
                <a:sym typeface="Wingdings" panose="05000000000000000000" pitchFamily="2" charset="2"/>
              </a:rPr>
              <a:t> </a:t>
            </a:r>
            <a:r>
              <a:rPr lang="fr-FR" sz="2400" dirty="0" smtClean="0"/>
              <a:t>Internationalisation </a:t>
            </a:r>
          </a:p>
          <a:p>
            <a:pPr marL="109728" indent="0">
              <a:buNone/>
            </a:pPr>
            <a:r>
              <a:rPr lang="fr-FR" sz="2400" dirty="0" smtClean="0">
                <a:sym typeface="Wingdings" panose="05000000000000000000" pitchFamily="2" charset="2"/>
              </a:rPr>
              <a:t> </a:t>
            </a:r>
            <a:r>
              <a:rPr lang="fr-FR" sz="2400" dirty="0" smtClean="0"/>
              <a:t>Exécution des scripts à distance</a:t>
            </a:r>
          </a:p>
          <a:p>
            <a:pPr marL="452628" indent="-342900">
              <a:buFont typeface="Wingdings"/>
              <a:buChar char="à"/>
            </a:pPr>
            <a:endParaRPr lang="fr-FR" sz="2400" dirty="0" smtClean="0"/>
          </a:p>
          <a:p>
            <a:pPr marL="109728" indent="0">
              <a:buNone/>
            </a:pPr>
            <a:r>
              <a:rPr lang="fr-FR" sz="2400" dirty="0" smtClean="0">
                <a:sym typeface="Wingdings" panose="05000000000000000000" pitchFamily="2" charset="2"/>
              </a:rPr>
              <a:t> </a:t>
            </a:r>
            <a:r>
              <a:rPr lang="fr-FR" sz="2400" dirty="0" smtClean="0"/>
              <a:t>Disponibilité des salles</a:t>
            </a:r>
            <a:endParaRPr lang="fr-FR" sz="2400" dirty="0"/>
          </a:p>
        </p:txBody>
      </p:sp>
    </p:spTree>
    <p:extLst>
      <p:ext uri="{BB962C8B-B14F-4D97-AF65-F5344CB8AC3E}">
        <p14:creationId xmlns:p14="http://schemas.microsoft.com/office/powerpoint/2010/main" val="2038629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20</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5" name="ZoneTexte 4"/>
          <p:cNvSpPr txBox="1"/>
          <p:nvPr/>
        </p:nvSpPr>
        <p:spPr>
          <a:xfrm>
            <a:off x="2411760" y="752203"/>
            <a:ext cx="4176464" cy="646331"/>
          </a:xfrm>
          <a:prstGeom prst="rect">
            <a:avLst/>
          </a:prstGeom>
          <a:noFill/>
        </p:spPr>
        <p:txBody>
          <a:bodyPr wrap="square" rtlCol="0">
            <a:spAutoFit/>
          </a:bodyPr>
          <a:lstStyle/>
          <a:p>
            <a:pPr marL="109728" indent="0">
              <a:buNone/>
            </a:pPr>
            <a:r>
              <a:rPr lang="fr-FR" sz="3600" dirty="0" smtClean="0"/>
              <a:t>3.3. Prolongements</a:t>
            </a:r>
          </a:p>
        </p:txBody>
      </p:sp>
      <p:sp>
        <p:nvSpPr>
          <p:cNvPr id="6" name="Espace réservé du contenu 1"/>
          <p:cNvSpPr>
            <a:spLocks noGrp="1"/>
          </p:cNvSpPr>
          <p:nvPr>
            <p:ph idx="1"/>
          </p:nvPr>
        </p:nvSpPr>
        <p:spPr>
          <a:xfrm>
            <a:off x="1434480" y="1772816"/>
            <a:ext cx="6275040" cy="2852081"/>
          </a:xfrm>
        </p:spPr>
        <p:txBody>
          <a:bodyPr/>
          <a:lstStyle/>
          <a:p>
            <a:pPr marL="109728" indent="0">
              <a:buNone/>
            </a:pPr>
            <a:r>
              <a:rPr lang="fr-FR" sz="2400" dirty="0" smtClean="0">
                <a:sym typeface="Wingdings" panose="05000000000000000000" pitchFamily="2" charset="2"/>
              </a:rPr>
              <a:t> </a:t>
            </a:r>
            <a:r>
              <a:rPr lang="fr-FR" sz="2400" dirty="0" smtClean="0"/>
              <a:t>Exécution à distance des scripts </a:t>
            </a:r>
          </a:p>
          <a:p>
            <a:pPr marL="109728" indent="0">
              <a:buNone/>
            </a:pPr>
            <a:r>
              <a:rPr lang="fr-FR" sz="2400" dirty="0" smtClean="0">
                <a:sym typeface="Wingdings" panose="05000000000000000000" pitchFamily="2" charset="2"/>
              </a:rPr>
              <a:t> </a:t>
            </a:r>
            <a:r>
              <a:rPr lang="fr-FR" sz="2400" dirty="0" smtClean="0"/>
              <a:t>Traduction dans d’autres langues</a:t>
            </a:r>
          </a:p>
          <a:p>
            <a:pPr marL="109728" indent="0">
              <a:buNone/>
            </a:pPr>
            <a:r>
              <a:rPr lang="fr-FR" sz="2400" dirty="0" smtClean="0">
                <a:sym typeface="Wingdings" panose="05000000000000000000" pitchFamily="2" charset="2"/>
              </a:rPr>
              <a:t> </a:t>
            </a:r>
            <a:r>
              <a:rPr lang="fr-FR" sz="2400" dirty="0" smtClean="0"/>
              <a:t>Ajouts d’autre outils</a:t>
            </a:r>
            <a:endParaRPr lang="fr-FR" sz="2400" dirty="0"/>
          </a:p>
        </p:txBody>
      </p:sp>
    </p:spTree>
    <p:extLst>
      <p:ext uri="{BB962C8B-B14F-4D97-AF65-F5344CB8AC3E}">
        <p14:creationId xmlns:p14="http://schemas.microsoft.com/office/powerpoint/2010/main" val="22604321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21</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2915816" y="2578755"/>
            <a:ext cx="4464496" cy="646331"/>
          </a:xfrm>
          <a:prstGeom prst="rect">
            <a:avLst/>
          </a:prstGeom>
          <a:noFill/>
        </p:spPr>
        <p:txBody>
          <a:bodyPr wrap="square" rtlCol="0">
            <a:spAutoFit/>
          </a:bodyPr>
          <a:lstStyle/>
          <a:p>
            <a:r>
              <a:rPr lang="fr-FR" sz="3600" b="1" dirty="0" smtClean="0"/>
              <a:t>CONCLUSION</a:t>
            </a:r>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
        <p:nvSpPr>
          <p:cNvPr id="9" name="ZoneTexte 8"/>
          <p:cNvSpPr txBox="1"/>
          <p:nvPr/>
        </p:nvSpPr>
        <p:spPr>
          <a:xfrm>
            <a:off x="2915816" y="3211672"/>
            <a:ext cx="4464496" cy="1200329"/>
          </a:xfrm>
          <a:prstGeom prst="rect">
            <a:avLst/>
          </a:prstGeom>
          <a:noFill/>
        </p:spPr>
        <p:txBody>
          <a:bodyPr wrap="square" rtlCol="0">
            <a:spAutoFit/>
          </a:bodyPr>
          <a:lstStyle/>
          <a:p>
            <a:endParaRPr lang="fr-FR" sz="3600" b="1" dirty="0" smtClean="0"/>
          </a:p>
          <a:p>
            <a:endParaRPr lang="fr-FR" sz="3600" b="1" dirty="0" smtClean="0"/>
          </a:p>
        </p:txBody>
      </p:sp>
    </p:spTree>
    <p:extLst>
      <p:ext uri="{BB962C8B-B14F-4D97-AF65-F5344CB8AC3E}">
        <p14:creationId xmlns:p14="http://schemas.microsoft.com/office/powerpoint/2010/main" val="24768691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2</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10" name="ZoneTexte 9"/>
          <p:cNvSpPr txBox="1"/>
          <p:nvPr/>
        </p:nvSpPr>
        <p:spPr>
          <a:xfrm>
            <a:off x="611560" y="824239"/>
            <a:ext cx="8136904" cy="646331"/>
          </a:xfrm>
          <a:prstGeom prst="rect">
            <a:avLst/>
          </a:prstGeom>
          <a:noFill/>
        </p:spPr>
        <p:txBody>
          <a:bodyPr wrap="square" rtlCol="0">
            <a:spAutoFit/>
          </a:bodyPr>
          <a:lstStyle/>
          <a:p>
            <a:r>
              <a:rPr lang="fr-FR" sz="3600" b="1" dirty="0" smtClean="0"/>
              <a:t>DÉFINITION DU TERME DU SUJET</a:t>
            </a:r>
            <a:endParaRPr lang="fr-FR" sz="3600" b="1" dirty="0"/>
          </a:p>
        </p:txBody>
      </p:sp>
      <p:sp>
        <p:nvSpPr>
          <p:cNvPr id="2" name="ZoneTexte 1"/>
          <p:cNvSpPr txBox="1"/>
          <p:nvPr/>
        </p:nvSpPr>
        <p:spPr>
          <a:xfrm>
            <a:off x="1547664" y="2924944"/>
            <a:ext cx="2880320" cy="461665"/>
          </a:xfrm>
          <a:prstGeom prst="rect">
            <a:avLst/>
          </a:prstGeom>
          <a:noFill/>
        </p:spPr>
        <p:txBody>
          <a:bodyPr wrap="square" rtlCol="0">
            <a:spAutoFit/>
          </a:bodyPr>
          <a:lstStyle/>
          <a:p>
            <a:r>
              <a:rPr lang="fr-FR" sz="2400" dirty="0"/>
              <a:t>d</a:t>
            </a:r>
            <a:r>
              <a:rPr lang="fr-FR" sz="2400" dirty="0" smtClean="0"/>
              <a:t>éveloppement</a:t>
            </a:r>
            <a:endParaRPr lang="fr-FR" sz="2400" dirty="0"/>
          </a:p>
        </p:txBody>
      </p:sp>
      <p:sp>
        <p:nvSpPr>
          <p:cNvPr id="11" name="ZoneTexte 10"/>
          <p:cNvSpPr txBox="1"/>
          <p:nvPr/>
        </p:nvSpPr>
        <p:spPr>
          <a:xfrm>
            <a:off x="4608004" y="2924942"/>
            <a:ext cx="2016224" cy="461665"/>
          </a:xfrm>
          <a:prstGeom prst="rect">
            <a:avLst/>
          </a:prstGeom>
          <a:noFill/>
        </p:spPr>
        <p:txBody>
          <a:bodyPr wrap="square" rtlCol="0">
            <a:spAutoFit/>
          </a:bodyPr>
          <a:lstStyle/>
          <a:p>
            <a:r>
              <a:rPr lang="fr-FR" sz="2400" dirty="0" smtClean="0"/>
              <a:t>boite à outils</a:t>
            </a:r>
            <a:endParaRPr lang="fr-FR" sz="2400" dirty="0"/>
          </a:p>
        </p:txBody>
      </p:sp>
      <p:sp>
        <p:nvSpPr>
          <p:cNvPr id="12" name="ZoneTexte 11"/>
          <p:cNvSpPr txBox="1"/>
          <p:nvPr/>
        </p:nvSpPr>
        <p:spPr>
          <a:xfrm>
            <a:off x="6876256" y="2924941"/>
            <a:ext cx="1008112" cy="461665"/>
          </a:xfrm>
          <a:prstGeom prst="rect">
            <a:avLst/>
          </a:prstGeom>
          <a:noFill/>
        </p:spPr>
        <p:txBody>
          <a:bodyPr wrap="square" rtlCol="0">
            <a:spAutoFit/>
          </a:bodyPr>
          <a:lstStyle/>
          <a:p>
            <a:r>
              <a:rPr lang="fr-FR" sz="2400" dirty="0" smtClean="0"/>
              <a:t>bash</a:t>
            </a:r>
            <a:endParaRPr lang="fr-FR" sz="2400" dirty="0"/>
          </a:p>
        </p:txBody>
      </p:sp>
      <p:sp>
        <p:nvSpPr>
          <p:cNvPr id="13" name="ZoneTexte 12"/>
          <p:cNvSpPr txBox="1"/>
          <p:nvPr/>
        </p:nvSpPr>
        <p:spPr>
          <a:xfrm>
            <a:off x="3749452" y="2924944"/>
            <a:ext cx="1116124" cy="461665"/>
          </a:xfrm>
          <a:prstGeom prst="rect">
            <a:avLst/>
          </a:prstGeom>
          <a:noFill/>
        </p:spPr>
        <p:txBody>
          <a:bodyPr wrap="square" rtlCol="0">
            <a:spAutoFit/>
          </a:bodyPr>
          <a:lstStyle/>
          <a:p>
            <a:r>
              <a:rPr lang="fr-FR" sz="2400" dirty="0" smtClean="0"/>
              <a:t>d’une</a:t>
            </a:r>
            <a:endParaRPr lang="fr-FR" sz="2400" dirty="0"/>
          </a:p>
        </p:txBody>
      </p:sp>
      <p:sp>
        <p:nvSpPr>
          <p:cNvPr id="14" name="ZoneTexte 13"/>
          <p:cNvSpPr txBox="1"/>
          <p:nvPr/>
        </p:nvSpPr>
        <p:spPr>
          <a:xfrm>
            <a:off x="6423728" y="2924944"/>
            <a:ext cx="685727" cy="461665"/>
          </a:xfrm>
          <a:prstGeom prst="rect">
            <a:avLst/>
          </a:prstGeom>
          <a:noFill/>
        </p:spPr>
        <p:txBody>
          <a:bodyPr wrap="square" rtlCol="0">
            <a:spAutoFit/>
          </a:bodyPr>
          <a:lstStyle/>
          <a:p>
            <a:r>
              <a:rPr lang="fr-FR" sz="2400" dirty="0" smtClean="0"/>
              <a:t>en</a:t>
            </a:r>
            <a:endParaRPr lang="fr-FR" sz="2400" dirty="0"/>
          </a:p>
        </p:txBody>
      </p:sp>
      <p:sp>
        <p:nvSpPr>
          <p:cNvPr id="6" name="ZoneTexte 5"/>
          <p:cNvSpPr txBox="1"/>
          <p:nvPr/>
        </p:nvSpPr>
        <p:spPr>
          <a:xfrm>
            <a:off x="2955454" y="5085184"/>
            <a:ext cx="5040560" cy="369332"/>
          </a:xfrm>
          <a:prstGeom prst="rect">
            <a:avLst/>
          </a:prstGeom>
          <a:noFill/>
        </p:spPr>
        <p:txBody>
          <a:bodyPr wrap="square" rtlCol="0">
            <a:spAutoFit/>
          </a:bodyPr>
          <a:lstStyle/>
          <a:p>
            <a:r>
              <a:rPr lang="fr-FR" dirty="0" smtClean="0"/>
              <a:t>Interpréteur de commande.</a:t>
            </a:r>
            <a:endParaRPr lang="fr-FR" dirty="0"/>
          </a:p>
        </p:txBody>
      </p:sp>
      <p:sp>
        <p:nvSpPr>
          <p:cNvPr id="15" name="ZoneTexte 14"/>
          <p:cNvSpPr txBox="1"/>
          <p:nvPr/>
        </p:nvSpPr>
        <p:spPr>
          <a:xfrm>
            <a:off x="3017912" y="2339588"/>
            <a:ext cx="5838558" cy="369332"/>
          </a:xfrm>
          <a:prstGeom prst="rect">
            <a:avLst/>
          </a:prstGeom>
          <a:noFill/>
        </p:spPr>
        <p:txBody>
          <a:bodyPr wrap="square" rtlCol="0">
            <a:spAutoFit/>
          </a:bodyPr>
          <a:lstStyle/>
          <a:p>
            <a:r>
              <a:rPr lang="fr-FR" dirty="0"/>
              <a:t>É</a:t>
            </a:r>
            <a:r>
              <a:rPr lang="fr-FR" dirty="0" smtClean="0"/>
              <a:t>tudier</a:t>
            </a:r>
            <a:r>
              <a:rPr lang="fr-FR" dirty="0"/>
              <a:t>, </a:t>
            </a:r>
            <a:r>
              <a:rPr lang="fr-FR" dirty="0" smtClean="0"/>
              <a:t>concevoir,</a:t>
            </a:r>
            <a:r>
              <a:rPr lang="fr-FR" dirty="0"/>
              <a:t> </a:t>
            </a:r>
            <a:r>
              <a:rPr lang="fr-FR" dirty="0" smtClean="0"/>
              <a:t>améliorer</a:t>
            </a:r>
            <a:endParaRPr lang="fr-FR" dirty="0"/>
          </a:p>
        </p:txBody>
      </p:sp>
      <p:sp>
        <p:nvSpPr>
          <p:cNvPr id="16" name="ZoneTexte 15"/>
          <p:cNvSpPr txBox="1"/>
          <p:nvPr/>
        </p:nvSpPr>
        <p:spPr>
          <a:xfrm>
            <a:off x="2862064" y="3707740"/>
            <a:ext cx="5964318" cy="369332"/>
          </a:xfrm>
          <a:prstGeom prst="rect">
            <a:avLst/>
          </a:prstGeom>
          <a:noFill/>
        </p:spPr>
        <p:txBody>
          <a:bodyPr wrap="square" rtlCol="0">
            <a:spAutoFit/>
          </a:bodyPr>
          <a:lstStyle/>
          <a:p>
            <a:r>
              <a:rPr lang="fr-FR" dirty="0"/>
              <a:t> </a:t>
            </a:r>
            <a:r>
              <a:rPr lang="fr-FR" dirty="0" smtClean="0"/>
              <a:t>Moyen de rangement.</a:t>
            </a:r>
            <a:endParaRPr lang="fr-FR" dirty="0"/>
          </a:p>
        </p:txBody>
      </p:sp>
      <p:sp>
        <p:nvSpPr>
          <p:cNvPr id="1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30131496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88889E-6 -3.7037E-6 L -0.12605 -0.09652 " pathEditMode="relative" rAng="0" ptsTypes="AA">
                                      <p:cBhvr>
                                        <p:cTn id="6" dur="2000" fill="hold"/>
                                        <p:tgtEl>
                                          <p:spTgt spid="2"/>
                                        </p:tgtEl>
                                        <p:attrNameLst>
                                          <p:attrName>ppt_x</p:attrName>
                                          <p:attrName>ppt_y</p:attrName>
                                        </p:attrNameLst>
                                      </p:cBhvr>
                                      <p:rCtr x="-6302" y="-4838"/>
                                    </p:animMotion>
                                  </p:childTnLst>
                                </p:cTn>
                              </p:par>
                              <p:par>
                                <p:cTn id="7" presetID="42" presetClass="path" presetSubtype="0" accel="50000" decel="50000" fill="hold" grpId="0" nodeType="withEffect">
                                  <p:stCondLst>
                                    <p:cond delay="0"/>
                                  </p:stCondLst>
                                  <p:childTnLst>
                                    <p:animMotion origin="layout" path="M 3.88889E-6 -3.7037E-6 L -0.46077 0.11366 " pathEditMode="relative" rAng="0" ptsTypes="AA">
                                      <p:cBhvr>
                                        <p:cTn id="8" dur="2000" fill="hold"/>
                                        <p:tgtEl>
                                          <p:spTgt spid="11"/>
                                        </p:tgtEl>
                                        <p:attrNameLst>
                                          <p:attrName>ppt_x</p:attrName>
                                          <p:attrName>ppt_y</p:attrName>
                                        </p:attrNameLst>
                                      </p:cBhvr>
                                      <p:rCtr x="-23038" y="5671"/>
                                    </p:animMotion>
                                  </p:childTnLst>
                                </p:cTn>
                              </p:par>
                              <p:par>
                                <p:cTn id="9" presetID="42" presetClass="path" presetSubtype="0" accel="50000" decel="50000" fill="hold" grpId="0" nodeType="withEffect">
                                  <p:stCondLst>
                                    <p:cond delay="0"/>
                                  </p:stCondLst>
                                  <p:childTnLst>
                                    <p:animMotion origin="layout" path="M 1.94444E-6 -3.7037E-6 L -0.69306 0.30255 " pathEditMode="relative" rAng="0" ptsTypes="AA">
                                      <p:cBhvr>
                                        <p:cTn id="10" dur="2000" fill="hold"/>
                                        <p:tgtEl>
                                          <p:spTgt spid="12"/>
                                        </p:tgtEl>
                                        <p:attrNameLst>
                                          <p:attrName>ppt_x</p:attrName>
                                          <p:attrName>ppt_y</p:attrName>
                                        </p:attrNameLst>
                                      </p:cBhvr>
                                      <p:rCtr x="-34653" y="15116"/>
                                    </p:animMotion>
                                  </p:childTnLst>
                                </p:cTn>
                              </p:par>
                              <p:par>
                                <p:cTn id="11" presetID="10" presetClass="exit" presetSubtype="0" fill="hold" grpId="0"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6"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3</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10" name="ZoneTexte 9"/>
          <p:cNvSpPr txBox="1"/>
          <p:nvPr/>
        </p:nvSpPr>
        <p:spPr>
          <a:xfrm>
            <a:off x="2339752" y="1196750"/>
            <a:ext cx="5832648" cy="646331"/>
          </a:xfrm>
          <a:prstGeom prst="rect">
            <a:avLst/>
          </a:prstGeom>
          <a:noFill/>
        </p:spPr>
        <p:txBody>
          <a:bodyPr wrap="square" rtlCol="0">
            <a:spAutoFit/>
          </a:bodyPr>
          <a:lstStyle/>
          <a:p>
            <a:r>
              <a:rPr lang="fr-FR" sz="3600" b="1" dirty="0" smtClean="0"/>
              <a:t>PROBLÉMATIQUE</a:t>
            </a:r>
            <a:endParaRPr lang="fr-FR" sz="3600" b="1" dirty="0"/>
          </a:p>
        </p:txBody>
      </p:sp>
      <p:sp>
        <p:nvSpPr>
          <p:cNvPr id="11" name="ZoneTexte 10"/>
          <p:cNvSpPr txBox="1"/>
          <p:nvPr/>
        </p:nvSpPr>
        <p:spPr>
          <a:xfrm>
            <a:off x="539552" y="2509352"/>
            <a:ext cx="8064896" cy="400110"/>
          </a:xfrm>
          <a:prstGeom prst="rect">
            <a:avLst/>
          </a:prstGeom>
          <a:noFill/>
        </p:spPr>
        <p:txBody>
          <a:bodyPr wrap="square" rtlCol="0">
            <a:spAutoFit/>
          </a:bodyPr>
          <a:lstStyle/>
          <a:p>
            <a:r>
              <a:rPr lang="fr-FR" sz="2000" dirty="0" smtClean="0"/>
              <a:t>	Comment développer une boite à outils en Bash ?</a:t>
            </a:r>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5639619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a:t>4</a:t>
            </a:r>
          </a:p>
        </p:txBody>
      </p:sp>
      <p:sp>
        <p:nvSpPr>
          <p:cNvPr id="5" name="Espace réservé du pied de page 4"/>
          <p:cNvSpPr>
            <a:spLocks noGrp="1"/>
          </p:cNvSpPr>
          <p:nvPr>
            <p:ph type="ftr" sz="quarter" idx="12"/>
          </p:nvPr>
        </p:nvSpPr>
        <p:spPr>
          <a:xfrm>
            <a:off x="143000" y="6381328"/>
            <a:ext cx="9001000" cy="365125"/>
          </a:xfrm>
        </p:spPr>
        <p:txBody>
          <a:bodyPr/>
          <a:lstStyle/>
          <a:p>
            <a:r>
              <a:rPr lang="fr-FR" dirty="0" smtClean="0"/>
              <a:t>Tuteur : Mme. Jacquet </a:t>
            </a:r>
            <a:r>
              <a:rPr lang="fr-FR" dirty="0"/>
              <a:t> </a:t>
            </a:r>
            <a:r>
              <a:rPr lang="fr-FR" dirty="0" smtClean="0"/>
              <a:t>		Licence </a:t>
            </a:r>
            <a:r>
              <a:rPr lang="fr-FR" dirty="0"/>
              <a:t>Professionnelle – Réseaux Sans Fil et </a:t>
            </a:r>
            <a:r>
              <a:rPr lang="fr-FR" dirty="0" smtClean="0"/>
              <a:t>Sécurité 		Université d’Auvergne </a:t>
            </a:r>
            <a:endParaRPr lang="fr-FR" dirty="0"/>
          </a:p>
          <a:p>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3563888" y="1189160"/>
            <a:ext cx="2916324" cy="646331"/>
          </a:xfrm>
          <a:prstGeom prst="rect">
            <a:avLst/>
          </a:prstGeom>
          <a:noFill/>
        </p:spPr>
        <p:txBody>
          <a:bodyPr wrap="square" rtlCol="0">
            <a:spAutoFit/>
          </a:bodyPr>
          <a:lstStyle/>
          <a:p>
            <a:r>
              <a:rPr lang="fr-FR" sz="3600" b="1" dirty="0" smtClean="0"/>
              <a:t>PLAN</a:t>
            </a:r>
            <a:endParaRPr lang="fr-FR" sz="3600" b="1" dirty="0"/>
          </a:p>
        </p:txBody>
      </p:sp>
      <p:sp>
        <p:nvSpPr>
          <p:cNvPr id="2" name="ZoneTexte 1"/>
          <p:cNvSpPr txBox="1"/>
          <p:nvPr/>
        </p:nvSpPr>
        <p:spPr>
          <a:xfrm>
            <a:off x="899592" y="2420888"/>
            <a:ext cx="6768752" cy="2246769"/>
          </a:xfrm>
          <a:prstGeom prst="rect">
            <a:avLst/>
          </a:prstGeom>
          <a:noFill/>
        </p:spPr>
        <p:txBody>
          <a:bodyPr wrap="square" rtlCol="0">
            <a:spAutoFit/>
          </a:bodyPr>
          <a:lstStyle/>
          <a:p>
            <a:r>
              <a:rPr lang="fr-FR" sz="2000" dirty="0" smtClean="0"/>
              <a:t>1. Présentation du Projet</a:t>
            </a:r>
          </a:p>
          <a:p>
            <a:endParaRPr lang="fr-FR" sz="2000" dirty="0" smtClean="0"/>
          </a:p>
          <a:p>
            <a:endParaRPr lang="fr-FR" sz="2000" dirty="0" smtClean="0"/>
          </a:p>
          <a:p>
            <a:r>
              <a:rPr lang="fr-FR" sz="2000" dirty="0" smtClean="0"/>
              <a:t>2. Le Travail Effectué</a:t>
            </a:r>
          </a:p>
          <a:p>
            <a:endParaRPr lang="fr-FR" sz="2000" dirty="0"/>
          </a:p>
          <a:p>
            <a:endParaRPr lang="fr-FR" sz="2000" dirty="0"/>
          </a:p>
          <a:p>
            <a:r>
              <a:rPr lang="fr-FR" sz="2000" dirty="0" smtClean="0"/>
              <a:t>3. Le Bilan</a:t>
            </a:r>
          </a:p>
        </p:txBody>
      </p:sp>
    </p:spTree>
    <p:extLst>
      <p:ext uri="{BB962C8B-B14F-4D97-AF65-F5344CB8AC3E}">
        <p14:creationId xmlns:p14="http://schemas.microsoft.com/office/powerpoint/2010/main" val="39337462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5</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1043608" y="1154821"/>
            <a:ext cx="7200800" cy="646331"/>
          </a:xfrm>
          <a:prstGeom prst="rect">
            <a:avLst/>
          </a:prstGeom>
          <a:noFill/>
        </p:spPr>
        <p:txBody>
          <a:bodyPr wrap="square" rtlCol="0">
            <a:spAutoFit/>
          </a:bodyPr>
          <a:lstStyle/>
          <a:p>
            <a:r>
              <a:rPr lang="fr-FR" sz="3600" b="1" dirty="0" smtClean="0"/>
              <a:t>1. PRÉSENTATION DU PROJET</a:t>
            </a:r>
            <a:endParaRPr lang="fr-FR" sz="3600" b="1" dirty="0"/>
          </a:p>
        </p:txBody>
      </p:sp>
      <p:sp>
        <p:nvSpPr>
          <p:cNvPr id="8" name="Espace réservé du contenu 1"/>
          <p:cNvSpPr>
            <a:spLocks noGrp="1"/>
          </p:cNvSpPr>
          <p:nvPr>
            <p:ph idx="1"/>
          </p:nvPr>
        </p:nvSpPr>
        <p:spPr>
          <a:xfrm>
            <a:off x="914400" y="1916832"/>
            <a:ext cx="8229600" cy="3802427"/>
          </a:xfrm>
        </p:spPr>
        <p:txBody>
          <a:bodyPr>
            <a:normAutofit/>
          </a:bodyPr>
          <a:lstStyle/>
          <a:p>
            <a:pPr marL="109728" indent="0">
              <a:buNone/>
            </a:pPr>
            <a:r>
              <a:rPr lang="fr-FR" sz="2000" dirty="0" smtClean="0"/>
              <a:t>1.1. Fonctions de la boite à outils</a:t>
            </a:r>
          </a:p>
          <a:p>
            <a:pPr marL="109728" indent="0">
              <a:buNone/>
            </a:pPr>
            <a:endParaRPr lang="fr-FR" sz="2000" dirty="0" smtClean="0"/>
          </a:p>
          <a:p>
            <a:pPr marL="109728" indent="0">
              <a:buNone/>
            </a:pPr>
            <a:endParaRPr lang="fr-FR" sz="2000" dirty="0"/>
          </a:p>
          <a:p>
            <a:pPr marL="109728" indent="0">
              <a:buNone/>
            </a:pPr>
            <a:r>
              <a:rPr lang="fr-FR" sz="2000" dirty="0" smtClean="0"/>
              <a:t>1.2. Intérêts </a:t>
            </a:r>
            <a:r>
              <a:rPr lang="fr-FR" sz="2000" dirty="0"/>
              <a:t>et </a:t>
            </a:r>
            <a:r>
              <a:rPr lang="fr-FR" sz="2000" dirty="0" smtClean="0"/>
              <a:t>objectifs </a:t>
            </a:r>
          </a:p>
          <a:p>
            <a:pPr marL="109728" indent="0">
              <a:buNone/>
            </a:pPr>
            <a:endParaRPr lang="fr-FR" sz="2000" dirty="0" smtClean="0"/>
          </a:p>
          <a:p>
            <a:pPr marL="109728" indent="0">
              <a:buNone/>
            </a:pPr>
            <a:endParaRPr lang="fr-FR" sz="2000" dirty="0"/>
          </a:p>
          <a:p>
            <a:pPr marL="109728" indent="0">
              <a:buNone/>
            </a:pPr>
            <a:r>
              <a:rPr lang="fr-FR" sz="2000" dirty="0" smtClean="0"/>
              <a:t>1.3. Organisation du travail</a:t>
            </a:r>
            <a:endParaRPr lang="fr-FR" sz="2000" dirty="0"/>
          </a:p>
        </p:txBody>
      </p:sp>
      <p:sp>
        <p:nvSpPr>
          <p:cNvPr id="9"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14442599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6</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53752" y="1056353"/>
            <a:ext cx="9036496" cy="646331"/>
          </a:xfrm>
          <a:prstGeom prst="rect">
            <a:avLst/>
          </a:prstGeom>
          <a:noFill/>
        </p:spPr>
        <p:txBody>
          <a:bodyPr wrap="square" rtlCol="0">
            <a:spAutoFit/>
          </a:bodyPr>
          <a:lstStyle/>
          <a:p>
            <a:pPr marL="109728" indent="0">
              <a:buNone/>
            </a:pPr>
            <a:r>
              <a:rPr lang="fr-FR" sz="3600" dirty="0" smtClean="0"/>
              <a:t>1.1. FONCTION DE LA BOITE À OUTILS</a:t>
            </a:r>
          </a:p>
        </p:txBody>
      </p:sp>
      <p:sp>
        <p:nvSpPr>
          <p:cNvPr id="2" name="ZoneTexte 1"/>
          <p:cNvSpPr txBox="1"/>
          <p:nvPr/>
        </p:nvSpPr>
        <p:spPr>
          <a:xfrm>
            <a:off x="611560" y="2204864"/>
            <a:ext cx="8280920" cy="1661993"/>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Boite à outils de l’administrateur :</a:t>
            </a:r>
          </a:p>
          <a:p>
            <a:endParaRPr lang="fr-FR" sz="2400" b="1" dirty="0" smtClean="0"/>
          </a:p>
          <a:p>
            <a:pPr marL="1200150" lvl="2" indent="-285750">
              <a:buFont typeface="Arial" panose="020B0604020202020204" pitchFamily="34" charset="0"/>
              <a:buChar char="•"/>
            </a:pPr>
            <a:r>
              <a:rPr lang="fr-FR" dirty="0" smtClean="0"/>
              <a:t>Simplifier des tâches redondantes.</a:t>
            </a:r>
          </a:p>
          <a:p>
            <a:pPr marL="1200150" lvl="2" indent="-285750">
              <a:buFont typeface="Arial" panose="020B0604020202020204" pitchFamily="34" charset="0"/>
              <a:buChar char="•"/>
            </a:pPr>
            <a:r>
              <a:rPr lang="fr-FR" dirty="0" smtClean="0"/>
              <a:t>Utilisation de commandes puissantes simplement.</a:t>
            </a:r>
          </a:p>
          <a:p>
            <a:pPr marL="1200150" lvl="2" indent="-285750">
              <a:buFont typeface="Arial" panose="020B0604020202020204" pitchFamily="34" charset="0"/>
              <a:buChar char="•"/>
            </a:pPr>
            <a:r>
              <a:rPr lang="fr-FR" dirty="0" smtClean="0"/>
              <a:t>Possibilité d’implanter des outils facilement (évolution).</a:t>
            </a:r>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38239690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7</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1331640" y="764704"/>
            <a:ext cx="6840760" cy="646331"/>
          </a:xfrm>
          <a:prstGeom prst="rect">
            <a:avLst/>
          </a:prstGeom>
          <a:noFill/>
        </p:spPr>
        <p:txBody>
          <a:bodyPr wrap="square" rtlCol="0">
            <a:spAutoFit/>
          </a:bodyPr>
          <a:lstStyle/>
          <a:p>
            <a:pPr marL="109728" indent="0">
              <a:buNone/>
            </a:pPr>
            <a:r>
              <a:rPr lang="fr-FR" sz="3600" dirty="0" smtClean="0"/>
              <a:t>1.2. </a:t>
            </a:r>
            <a:r>
              <a:rPr lang="fr-FR" sz="3600" dirty="0"/>
              <a:t>INTÉRÊTS </a:t>
            </a:r>
            <a:r>
              <a:rPr lang="fr-FR" sz="3600" dirty="0" smtClean="0"/>
              <a:t>ET OBJECTIFS </a:t>
            </a:r>
          </a:p>
        </p:txBody>
      </p:sp>
      <p:sp>
        <p:nvSpPr>
          <p:cNvPr id="2" name="ZoneTexte 1"/>
          <p:cNvSpPr txBox="1"/>
          <p:nvPr/>
        </p:nvSpPr>
        <p:spPr>
          <a:xfrm>
            <a:off x="755576" y="2348880"/>
            <a:ext cx="7776864" cy="1200329"/>
          </a:xfrm>
          <a:prstGeom prst="rect">
            <a:avLst/>
          </a:prstGeom>
          <a:noFill/>
        </p:spPr>
        <p:txBody>
          <a:bodyPr wrap="square" rtlCol="0">
            <a:spAutoFit/>
          </a:bodyPr>
          <a:lstStyle/>
          <a:p>
            <a:r>
              <a:rPr lang="fr-FR" dirty="0">
                <a:sym typeface="Wingdings" panose="05000000000000000000" pitchFamily="2" charset="2"/>
              </a:rPr>
              <a:t> </a:t>
            </a:r>
            <a:r>
              <a:rPr lang="fr-FR" dirty="0"/>
              <a:t>Intérêts aussi bien </a:t>
            </a:r>
            <a:r>
              <a:rPr lang="fr-FR" dirty="0" smtClean="0"/>
              <a:t>technique que théorique</a:t>
            </a:r>
            <a:endParaRPr lang="fr-FR" dirty="0" smtClean="0">
              <a:sym typeface="Wingdings" panose="05000000000000000000" pitchFamily="2" charset="2"/>
            </a:endParaRPr>
          </a:p>
          <a:p>
            <a:endParaRPr lang="fr-FR" dirty="0"/>
          </a:p>
          <a:p>
            <a:r>
              <a:rPr lang="fr-FR" dirty="0" smtClean="0">
                <a:sym typeface="Wingdings" panose="05000000000000000000" pitchFamily="2" charset="2"/>
              </a:rPr>
              <a:t> </a:t>
            </a:r>
            <a:r>
              <a:rPr lang="fr-FR" dirty="0" smtClean="0"/>
              <a:t>Aucuns objectifs précis ni cahier des charges fixés par le tuteur.</a:t>
            </a:r>
          </a:p>
          <a:p>
            <a:endParaRPr lang="fr-FR" dirty="0" smtClean="0"/>
          </a:p>
        </p:txBody>
      </p:sp>
      <p:sp>
        <p:nvSpPr>
          <p:cNvPr id="3" name="ZoneTexte 2"/>
          <p:cNvSpPr txBox="1"/>
          <p:nvPr/>
        </p:nvSpPr>
        <p:spPr>
          <a:xfrm>
            <a:off x="755576" y="4437112"/>
            <a:ext cx="7776864" cy="677108"/>
          </a:xfrm>
          <a:prstGeom prst="rect">
            <a:avLst/>
          </a:prstGeom>
          <a:noFill/>
        </p:spPr>
        <p:txBody>
          <a:bodyPr wrap="square" rtlCol="0">
            <a:spAutoFit/>
          </a:bodyPr>
          <a:lstStyle/>
          <a:p>
            <a:pPr marL="0" lvl="2"/>
            <a:r>
              <a:rPr lang="fr-FR" sz="2000" b="1" dirty="0" smtClean="0"/>
              <a:t>« Créez l’outil qui vous servira dans votre vie de tous les jours »</a:t>
            </a:r>
          </a:p>
          <a:p>
            <a:endParaRPr lang="fr-FR" dirty="0"/>
          </a:p>
        </p:txBody>
      </p:sp>
      <p:sp>
        <p:nvSpPr>
          <p:cNvPr id="9"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2628789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a:xfrm>
            <a:off x="395536" y="5949280"/>
            <a:ext cx="2133600" cy="304800"/>
          </a:xfrm>
        </p:spPr>
        <p:txBody>
          <a:bodyPr/>
          <a:lstStyle/>
          <a:p>
            <a:r>
              <a:rPr lang="fr-FR" dirty="0" smtClean="0"/>
              <a:t>8</a:t>
            </a:r>
            <a:endParaRPr lang="fr-FR" dirty="0"/>
          </a:p>
        </p:txBody>
      </p:sp>
      <p:sp>
        <p:nvSpPr>
          <p:cNvPr id="7" name="Espace réservé du pied de page 4"/>
          <p:cNvSpPr txBox="1">
            <a:spLocks/>
          </p:cNvSpPr>
          <p:nvPr/>
        </p:nvSpPr>
        <p:spPr>
          <a:xfrm>
            <a:off x="251520" y="94187"/>
            <a:ext cx="8640960" cy="365125"/>
          </a:xfrm>
          <a:prstGeom prst="rect">
            <a:avLst/>
          </a:prstGeom>
        </p:spPr>
        <p:txBody>
          <a:bodyPr vert="horz" lIns="91440" tIns="45720" rIns="91440" bIns="45720" rtlCol="0" anchor="t"/>
          <a:lstStyle>
            <a:defPPr>
              <a:defRPr lang="fr-FR"/>
            </a:defPPr>
            <a:lvl1pPr marL="0" algn="l" defTabSz="914400" rtl="0" eaLnBrk="1" latinLnBrk="0" hangingPunct="1">
              <a:defRPr sz="11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William LE POMMELET			Boite à outils Bash			Janvier 2015</a:t>
            </a:r>
          </a:p>
          <a:p>
            <a:endParaRPr lang="fr-FR" dirty="0"/>
          </a:p>
        </p:txBody>
      </p:sp>
      <p:sp>
        <p:nvSpPr>
          <p:cNvPr id="6" name="ZoneTexte 5"/>
          <p:cNvSpPr txBox="1"/>
          <p:nvPr/>
        </p:nvSpPr>
        <p:spPr>
          <a:xfrm>
            <a:off x="971600" y="764704"/>
            <a:ext cx="6840760" cy="646331"/>
          </a:xfrm>
          <a:prstGeom prst="rect">
            <a:avLst/>
          </a:prstGeom>
          <a:noFill/>
        </p:spPr>
        <p:txBody>
          <a:bodyPr wrap="square" rtlCol="0">
            <a:spAutoFit/>
          </a:bodyPr>
          <a:lstStyle/>
          <a:p>
            <a:pPr marL="109728" indent="0">
              <a:buNone/>
            </a:pPr>
            <a:r>
              <a:rPr lang="fr-FR" sz="3600" dirty="0" smtClean="0"/>
              <a:t>1.2. INTÉRÊTS ET OBJECTIFS</a:t>
            </a:r>
          </a:p>
        </p:txBody>
      </p:sp>
      <p:sp>
        <p:nvSpPr>
          <p:cNvPr id="2" name="ZoneTexte 1"/>
          <p:cNvSpPr txBox="1"/>
          <p:nvPr/>
        </p:nvSpPr>
        <p:spPr>
          <a:xfrm>
            <a:off x="539552" y="1916832"/>
            <a:ext cx="7920880" cy="3139321"/>
          </a:xfrm>
          <a:prstGeom prst="rect">
            <a:avLst/>
          </a:prstGeom>
          <a:noFill/>
        </p:spPr>
        <p:txBody>
          <a:bodyPr wrap="square" rtlCol="0">
            <a:spAutoFit/>
          </a:bodyPr>
          <a:lstStyle/>
          <a:p>
            <a:pPr marL="285750" indent="-285750">
              <a:buFont typeface="Wingdings" panose="05000000000000000000" pitchFamily="2" charset="2"/>
              <a:buChar char="Ø"/>
            </a:pPr>
            <a:r>
              <a:rPr lang="fr-FR" dirty="0" smtClean="0"/>
              <a:t>Simple à utiliser</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smtClean="0"/>
              <a:t>Passible d’évoluer</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smtClean="0"/>
              <a:t>Installation « propre »</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 </a:t>
            </a:r>
            <a:r>
              <a:rPr lang="fr-FR" dirty="0" smtClean="0"/>
              <a:t>Utilisable pour tous </a:t>
            </a:r>
          </a:p>
          <a:p>
            <a:pPr marL="1657350" lvl="3" indent="-285750">
              <a:buFont typeface="Arial" panose="020B0604020202020204" pitchFamily="34" charset="0"/>
              <a:buChar char="•"/>
            </a:pPr>
            <a:r>
              <a:rPr lang="fr-FR" dirty="0" smtClean="0"/>
              <a:t>Internationalisé</a:t>
            </a:r>
          </a:p>
          <a:p>
            <a:pPr marL="1657350" lvl="3" indent="-285750">
              <a:buFont typeface="Arial" panose="020B0604020202020204" pitchFamily="34" charset="0"/>
              <a:buChar char="•"/>
            </a:pPr>
            <a:r>
              <a:rPr lang="fr-FR" dirty="0" smtClean="0"/>
              <a:t>Documenté</a:t>
            </a:r>
          </a:p>
          <a:p>
            <a:pPr marL="1657350" lvl="3" indent="-285750">
              <a:buFont typeface="Arial" panose="020B0604020202020204" pitchFamily="34" charset="0"/>
              <a:buChar char="•"/>
            </a:pPr>
            <a:endParaRPr lang="fr-FR" dirty="0" smtClean="0"/>
          </a:p>
          <a:p>
            <a:pPr marL="285750" indent="-285750">
              <a:buFont typeface="Wingdings"/>
              <a:buChar char="à"/>
            </a:pPr>
            <a:endParaRPr lang="fr-FR" dirty="0"/>
          </a:p>
        </p:txBody>
      </p:sp>
      <p:sp>
        <p:nvSpPr>
          <p:cNvPr id="3" name="ZoneTexte 2"/>
          <p:cNvSpPr txBox="1"/>
          <p:nvPr/>
        </p:nvSpPr>
        <p:spPr>
          <a:xfrm>
            <a:off x="2915816" y="3563724"/>
            <a:ext cx="216024" cy="369332"/>
          </a:xfrm>
          <a:prstGeom prst="rect">
            <a:avLst/>
          </a:prstGeom>
          <a:noFill/>
        </p:spPr>
        <p:txBody>
          <a:bodyPr wrap="square" rtlCol="0">
            <a:spAutoFit/>
          </a:bodyPr>
          <a:lstStyle/>
          <a:p>
            <a:r>
              <a:rPr lang="fr-FR" dirty="0" smtClean="0"/>
              <a:t>:</a:t>
            </a:r>
            <a:endParaRPr lang="fr-FR" dirty="0"/>
          </a:p>
        </p:txBody>
      </p:sp>
      <p:sp>
        <p:nvSpPr>
          <p:cNvPr id="8" name="Espace réservé du pied de page 4"/>
          <p:cNvSpPr>
            <a:spLocks noGrp="1"/>
          </p:cNvSpPr>
          <p:nvPr>
            <p:ph type="ftr" sz="quarter" idx="12"/>
          </p:nvPr>
        </p:nvSpPr>
        <p:spPr>
          <a:xfrm>
            <a:off x="143000" y="6381328"/>
            <a:ext cx="9001000" cy="365125"/>
          </a:xfrm>
        </p:spPr>
        <p:txBody>
          <a:bodyPr/>
          <a:lstStyle/>
          <a:p>
            <a:r>
              <a:rPr lang="fr-FR" dirty="0" smtClean="0"/>
              <a:t>Tuteur : M. PAPON		Licence </a:t>
            </a:r>
            <a:r>
              <a:rPr lang="fr-FR" dirty="0"/>
              <a:t>Professionnelle – Réseaux Sans Fil et </a:t>
            </a:r>
            <a:r>
              <a:rPr lang="fr-FR" dirty="0" smtClean="0"/>
              <a:t>Sécurité 		Université d’Auvergne </a:t>
            </a:r>
            <a:endParaRPr lang="fr-FR" dirty="0"/>
          </a:p>
          <a:p>
            <a:endParaRPr lang="fr-FR" dirty="0"/>
          </a:p>
        </p:txBody>
      </p:sp>
    </p:spTree>
    <p:extLst>
      <p:ext uri="{BB962C8B-B14F-4D97-AF65-F5344CB8AC3E}">
        <p14:creationId xmlns:p14="http://schemas.microsoft.com/office/powerpoint/2010/main" val="16246703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fade">
                                      <p:cBhvr>
                                        <p:cTn id="2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Élémentaire">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Élémentaire">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10955</TotalTime>
  <Words>794</Words>
  <Application>Microsoft Office PowerPoint</Application>
  <PresentationFormat>Affichage à l'écran (4:3)</PresentationFormat>
  <Paragraphs>286</Paragraphs>
  <Slides>22</Slides>
  <Notes>21</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Élémentaire</vt:lpstr>
      <vt:lpstr>William Le Pommelet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William</dc:creator>
  <cp:lastModifiedBy>William</cp:lastModifiedBy>
  <cp:revision>147</cp:revision>
  <dcterms:created xsi:type="dcterms:W3CDTF">2015-01-19T14:47:26Z</dcterms:created>
  <dcterms:modified xsi:type="dcterms:W3CDTF">2015-02-08T21:17:13Z</dcterms:modified>
</cp:coreProperties>
</file>